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</p:sldMasterIdLst>
  <p:handoutMasterIdLst>
    <p:handoutMasterId r:id="rId25"/>
  </p:handoutMasterIdLst>
  <p:sldIdLst>
    <p:sldId id="263" r:id="rId5"/>
    <p:sldId id="335" r:id="rId6"/>
    <p:sldId id="258" r:id="rId7"/>
    <p:sldId id="306" r:id="rId8"/>
    <p:sldId id="295" r:id="rId9"/>
    <p:sldId id="307" r:id="rId10"/>
    <p:sldId id="327" r:id="rId11"/>
    <p:sldId id="308" r:id="rId12"/>
    <p:sldId id="328" r:id="rId13"/>
    <p:sldId id="319" r:id="rId14"/>
    <p:sldId id="334" r:id="rId15"/>
    <p:sldId id="329" r:id="rId16"/>
    <p:sldId id="321" r:id="rId17"/>
    <p:sldId id="317" r:id="rId18"/>
    <p:sldId id="330" r:id="rId19"/>
    <p:sldId id="300" r:id="rId20"/>
    <p:sldId id="325" r:id="rId21"/>
    <p:sldId id="333" r:id="rId22"/>
    <p:sldId id="326" r:id="rId23"/>
    <p:sldId id="26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27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3.png"/><Relationship Id="rId10" Type="http://schemas.openxmlformats.org/officeDocument/2006/relationships/image" Target="../media/image29.png"/><Relationship Id="rId4" Type="http://schemas.openxmlformats.org/officeDocument/2006/relationships/image" Target="../media/image8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27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hyperlink" Target="https://topolek-oktabrskoe.ddousman.ru/pages/seliverstova_olga_anatolevna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0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6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374295"/>
            <a:ext cx="11028219" cy="1621746"/>
          </a:xfrm>
        </p:spPr>
        <p:txBody>
          <a:bodyPr anchor="b"/>
          <a:lstStyle/>
          <a:p>
            <a:r>
              <a:rPr lang="ru-RU" sz="3200" b="1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/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Эффективные методы формирования умений составлять и решать простые задачи, </a:t>
            </a:r>
            <a:r>
              <a:rPr lang="ru-RU" sz="3200" b="1" dirty="0" smtClean="0">
                <a:latin typeface="+mn-lt"/>
                <a:cs typeface="Arial" panose="020B0604020202020204" pitchFamily="34" charset="0"/>
              </a:rPr>
              <a:t/>
            </a:r>
            <a:br>
              <a:rPr lang="ru-RU" sz="3200" b="1" dirty="0" smtClean="0">
                <a:latin typeface="+mn-lt"/>
                <a:cs typeface="Arial" panose="020B0604020202020204" pitchFamily="34" charset="0"/>
              </a:rPr>
            </a:br>
            <a:r>
              <a:rPr lang="ru-RU" sz="3200" b="1" dirty="0" smtClean="0">
                <a:latin typeface="+mn-lt"/>
                <a:cs typeface="Arial" panose="020B0604020202020204" pitchFamily="34" charset="0"/>
              </a:rPr>
              <a:t>обратные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данной задаче, во II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87A5EDC-D86E-40CA-84B9-CE75979B37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7709" y="225948"/>
            <a:ext cx="555294" cy="52946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Урок № </a:t>
            </a:r>
            <a:r>
              <a:rPr lang="ru-RU" sz="2400" b="1" dirty="0" smtClean="0"/>
              <a:t>45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305202"/>
            <a:ext cx="10610437" cy="523220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Сравни решение трёх задач.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278297" y="1400330"/>
            <a:ext cx="1162480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i="1" dirty="0" smtClean="0"/>
              <a:t>      Задача </a:t>
            </a:r>
            <a:r>
              <a:rPr lang="ru-RU" sz="3200" i="1" dirty="0"/>
              <a:t>1                        </a:t>
            </a:r>
            <a:r>
              <a:rPr lang="ru-RU" sz="3200" i="1" dirty="0" smtClean="0"/>
              <a:t>    Задача </a:t>
            </a:r>
            <a:r>
              <a:rPr lang="ru-RU" sz="3200" i="1" dirty="0"/>
              <a:t>2                      Задача 3</a:t>
            </a:r>
            <a:endParaRPr lang="ru-RU" sz="3200" dirty="0"/>
          </a:p>
          <a:p>
            <a:r>
              <a:rPr lang="ru-RU" sz="3200" i="1" dirty="0" smtClean="0"/>
              <a:t>10 </a:t>
            </a:r>
            <a:r>
              <a:rPr lang="ru-RU" sz="3200" i="1" dirty="0"/>
              <a:t>– 7</a:t>
            </a:r>
            <a:r>
              <a:rPr lang="ru-RU" sz="3200" i="1" dirty="0" smtClean="0"/>
              <a:t> </a:t>
            </a:r>
            <a:r>
              <a:rPr lang="ru-RU" sz="3200" i="1" dirty="0"/>
              <a:t>= </a:t>
            </a:r>
            <a:r>
              <a:rPr lang="ru-RU" sz="3200" i="1" dirty="0" smtClean="0"/>
              <a:t>3 (кг)                    3  + 7 = 10 (кг)               10 – </a:t>
            </a:r>
            <a:r>
              <a:rPr lang="ru-RU" sz="3200" i="1" dirty="0"/>
              <a:t>3</a:t>
            </a:r>
            <a:r>
              <a:rPr lang="ru-RU" sz="3200" i="1" dirty="0" smtClean="0"/>
              <a:t> </a:t>
            </a:r>
            <a:r>
              <a:rPr lang="ru-RU" sz="3200" i="1" dirty="0"/>
              <a:t>= </a:t>
            </a:r>
            <a:r>
              <a:rPr lang="ru-RU" sz="3200" i="1" dirty="0" smtClean="0"/>
              <a:t>7 (кг)</a:t>
            </a:r>
            <a:endParaRPr lang="ru-RU" sz="3200" dirty="0"/>
          </a:p>
          <a:p>
            <a:r>
              <a:rPr lang="ru-RU" sz="2800" i="1" dirty="0" smtClean="0"/>
              <a:t>Ответ</a:t>
            </a:r>
            <a:r>
              <a:rPr lang="ru-RU" sz="2800" i="1" dirty="0"/>
              <a:t>: </a:t>
            </a:r>
            <a:r>
              <a:rPr lang="ru-RU" sz="2800" i="1" dirty="0" smtClean="0"/>
              <a:t>осталось 3 кг.       Ответ</a:t>
            </a:r>
            <a:r>
              <a:rPr lang="ru-RU" sz="2800" i="1" dirty="0"/>
              <a:t>: </a:t>
            </a:r>
            <a:r>
              <a:rPr lang="ru-RU" sz="2800" i="1" dirty="0" smtClean="0"/>
              <a:t>было 10 кг.         Ответ</a:t>
            </a:r>
            <a:r>
              <a:rPr lang="ru-RU" sz="2800" i="1" dirty="0"/>
              <a:t>:  </a:t>
            </a:r>
            <a:r>
              <a:rPr lang="ru-RU" sz="2800" i="1" dirty="0" smtClean="0"/>
              <a:t>продали 7 </a:t>
            </a:r>
            <a:r>
              <a:rPr lang="ru-RU" sz="2800" i="1" dirty="0" smtClean="0"/>
              <a:t>кг.</a:t>
            </a:r>
            <a:endParaRPr lang="ru-RU" sz="28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6" y="3276148"/>
            <a:ext cx="3291839" cy="3175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5208104" y="3864334"/>
            <a:ext cx="6242226" cy="15934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Задание</a:t>
            </a:r>
            <a:endParaRPr lang="ru-RU" sz="2800" b="1" dirty="0">
              <a:solidFill>
                <a:schemeClr val="tx1"/>
              </a:solidFill>
            </a:endParaRP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  </a:t>
            </a:r>
            <a:r>
              <a:rPr lang="ru-RU" sz="2800" dirty="0" smtClean="0"/>
              <a:t> </a:t>
            </a:r>
            <a:r>
              <a:rPr lang="ru-RU" sz="2800" dirty="0"/>
              <a:t>Д</a:t>
            </a:r>
            <a:r>
              <a:rPr lang="ru-RU" sz="2800" dirty="0" smtClean="0"/>
              <a:t>окажи, </a:t>
            </a:r>
            <a:r>
              <a:rPr lang="ru-RU" sz="2800" dirty="0"/>
              <a:t>что </a:t>
            </a:r>
            <a:r>
              <a:rPr lang="ru-RU" sz="2800" b="1" dirty="0"/>
              <a:t>задачи 2 и 3 </a:t>
            </a:r>
            <a:r>
              <a:rPr lang="ru-RU" sz="2800" b="1" dirty="0" smtClean="0"/>
              <a:t>обратные 1.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718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2646946" y="1184744"/>
            <a:ext cx="8286097" cy="4913906"/>
          </a:xfrm>
        </p:spPr>
        <p:txBody>
          <a:bodyPr/>
          <a:lstStyle/>
          <a:p>
            <a:pPr algn="l"/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Задачи, в которых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известно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то,</a:t>
            </a:r>
          </a:p>
          <a:p>
            <a:pPr algn="l"/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чём спрашивается в </a:t>
            </a: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задаче 1 </a:t>
            </a:r>
            <a:endParaRPr lang="ru-RU" sz="3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надо узнать 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то, что в </a:t>
            </a: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задаче 1</a:t>
            </a:r>
            <a:endParaRPr lang="ru-RU" sz="3600" b="1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известно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называют </a:t>
            </a: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обратными данной.</a:t>
            </a:r>
            <a:endParaRPr lang="ru-RU" sz="3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4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92981" y="324348"/>
            <a:ext cx="94938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Запомни! </a:t>
            </a: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Обратная задача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8642546" y="87464"/>
            <a:ext cx="3451387" cy="18208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</a:t>
            </a:r>
            <a:endParaRPr lang="ru-RU" sz="2200" b="1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Расскажите друг другу, какие задачи называются обратными </a:t>
            </a:r>
            <a:r>
              <a:rPr lang="ru-RU" sz="2200" dirty="0" smtClean="0">
                <a:solidFill>
                  <a:schemeClr val="tx1"/>
                </a:solidFill>
              </a:rPr>
              <a:t>данной. 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9029"/>
            <a:ext cx="2646946" cy="3175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22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61" y="1428326"/>
            <a:ext cx="879498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>
            <a:extLst>
              <a:ext uri="{FF2B5EF4-FFF2-40B4-BE49-F238E27FC236}">
                <a16:creationId xmlns:a16="http://schemas.microsoft.com/office/drawing/2014/main" id="{F5B81C5C-04B9-49CE-82A2-B010317DC0D6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7969">
            <a:off x="2694605" y="5733261"/>
            <a:ext cx="1042447" cy="71016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688C3A1-531C-43E2-8A4E-A03A210BA917}"/>
              </a:ext>
            </a:extLst>
          </p:cNvPr>
          <p:cNvSpPr txBox="1"/>
          <p:nvPr/>
        </p:nvSpPr>
        <p:spPr>
          <a:xfrm>
            <a:off x="265038" y="1563477"/>
            <a:ext cx="30511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Самостоятельная 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работа 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1" name="Рисунок 14">
            <a:extLst>
              <a:ext uri="{FF2B5EF4-FFF2-40B4-BE49-F238E27FC236}">
                <a16:creationId xmlns:a16="http://schemas.microsoft.com/office/drawing/2014/main" id="{5ABE3DC5-430F-4F0E-99FB-511F6D52FB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8" y="3170297"/>
            <a:ext cx="2633268" cy="317458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945620" y="1076567"/>
            <a:ext cx="457488" cy="60363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2191" y="1935160"/>
            <a:ext cx="436806" cy="43053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307" y="5873873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19576" y="588321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13381" y="2912429"/>
            <a:ext cx="54296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              Задача </a:t>
            </a:r>
            <a:r>
              <a:rPr lang="ru-RU" sz="3200" i="1" dirty="0"/>
              <a:t>1                            </a:t>
            </a:r>
            <a:r>
              <a:rPr lang="ru-RU" sz="3200" i="1" dirty="0" smtClean="0"/>
              <a:t>                  </a:t>
            </a:r>
            <a:endParaRPr lang="ru-RU" sz="3200" dirty="0"/>
          </a:p>
          <a:p>
            <a:r>
              <a:rPr lang="ru-RU" sz="3200" i="1" dirty="0" smtClean="0"/>
              <a:t>15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3200" i="1" dirty="0" smtClean="0"/>
              <a:t> </a:t>
            </a:r>
            <a:r>
              <a:rPr lang="ru-RU" sz="3200" i="1" dirty="0"/>
              <a:t>8</a:t>
            </a:r>
            <a:r>
              <a:rPr lang="ru-RU" sz="3200" i="1" dirty="0" smtClean="0"/>
              <a:t> </a:t>
            </a:r>
            <a:r>
              <a:rPr lang="ru-RU" sz="3200" i="1" dirty="0"/>
              <a:t>= 7</a:t>
            </a:r>
            <a:r>
              <a:rPr lang="ru-RU" sz="3200" i="1" dirty="0" smtClean="0"/>
              <a:t> (аист.)                                    </a:t>
            </a:r>
            <a:endParaRPr lang="ru-RU" sz="3200" dirty="0"/>
          </a:p>
          <a:p>
            <a:r>
              <a:rPr lang="ru-RU" sz="3200" i="1" dirty="0"/>
              <a:t>Ответ: </a:t>
            </a:r>
            <a:r>
              <a:rPr lang="ru-RU" sz="3200" i="1" dirty="0" smtClean="0"/>
              <a:t>7 аистов осталось. </a:t>
            </a:r>
            <a:endParaRPr lang="ru-RU" sz="3200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8565012" y="758105"/>
            <a:ext cx="3451387" cy="17176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</a:t>
            </a:r>
            <a:endParaRPr lang="ru-RU" sz="2200" b="1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Проверь правильность решения задачи 1. 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10"/>
          <a:stretch>
            <a:fillRect/>
          </a:stretch>
        </p:blipFill>
        <p:spPr>
          <a:xfrm>
            <a:off x="3153398" y="900051"/>
            <a:ext cx="5243180" cy="127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5392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1" y="185933"/>
            <a:ext cx="8929314" cy="3416320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1. Прямая.</a:t>
            </a:r>
          </a:p>
          <a:p>
            <a:pPr algn="just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 поле было 15 аистов.  Взлетело 8 аистов. Сколько аистов осталось?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</a:t>
            </a:r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Обратная 1.</a:t>
            </a: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 поле было несколько аистов. Взлетело 8 аистов. Осталось 7 аистов.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Сколько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аистов было на поле?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Задача </a:t>
            </a:r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Обратная 1.</a:t>
            </a:r>
          </a:p>
          <a:p>
            <a:pPr algn="ctr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 поле было 15 аистов.  Осталось 7 аистов. Сколько аистов взлетело?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52" y="3856381"/>
            <a:ext cx="2743200" cy="2698333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9064487" y="79515"/>
            <a:ext cx="3037398" cy="188445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</a:t>
            </a:r>
            <a:endParaRPr lang="ru-RU" sz="2200" b="1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Проверь правильность составленных двух обратных задач 2 и 3 и схем к ним. 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101178"/>
              </p:ext>
            </p:extLst>
          </p:nvPr>
        </p:nvGraphicFramePr>
        <p:xfrm>
          <a:off x="2751152" y="3602252"/>
          <a:ext cx="8336530" cy="32033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96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01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0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0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Было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Взлетело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Осталось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15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8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? 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Уменьшаемое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Вычитаемое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Разность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?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8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7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15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? 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7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2721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305202"/>
            <a:ext cx="10610437" cy="523220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Сравни решение трёх задач.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278297" y="1400330"/>
            <a:ext cx="1162480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i="1" dirty="0" smtClean="0"/>
              <a:t>      Задача </a:t>
            </a:r>
            <a:r>
              <a:rPr lang="ru-RU" sz="3200" i="1" dirty="0"/>
              <a:t>1                        </a:t>
            </a:r>
            <a:r>
              <a:rPr lang="ru-RU" sz="3200" i="1" dirty="0" smtClean="0"/>
              <a:t>    Задача </a:t>
            </a:r>
            <a:r>
              <a:rPr lang="ru-RU" sz="3200" i="1" dirty="0"/>
              <a:t>2                      Задача 3</a:t>
            </a:r>
            <a:endParaRPr lang="ru-RU" sz="3200" dirty="0"/>
          </a:p>
          <a:p>
            <a:r>
              <a:rPr lang="ru-RU" sz="3200" i="1" dirty="0" smtClean="0"/>
              <a:t>15 </a:t>
            </a:r>
            <a:r>
              <a:rPr lang="ru-RU" sz="3200" i="1" dirty="0"/>
              <a:t>– 8</a:t>
            </a:r>
            <a:r>
              <a:rPr lang="ru-RU" sz="3200" i="1" dirty="0" smtClean="0"/>
              <a:t> </a:t>
            </a:r>
            <a:r>
              <a:rPr lang="ru-RU" sz="3200" i="1" dirty="0"/>
              <a:t>= 7</a:t>
            </a:r>
            <a:r>
              <a:rPr lang="ru-RU" sz="3200" i="1" dirty="0" smtClean="0"/>
              <a:t> (аист.)          7  + 8 = 15 (аист.)           15 – </a:t>
            </a:r>
            <a:r>
              <a:rPr lang="ru-RU" sz="3200" i="1" dirty="0"/>
              <a:t>7</a:t>
            </a:r>
            <a:r>
              <a:rPr lang="ru-RU" sz="3200" i="1" dirty="0" smtClean="0"/>
              <a:t> </a:t>
            </a:r>
            <a:r>
              <a:rPr lang="ru-RU" sz="3200" i="1" dirty="0"/>
              <a:t>= 8</a:t>
            </a:r>
            <a:r>
              <a:rPr lang="ru-RU" sz="3200" i="1" dirty="0" smtClean="0"/>
              <a:t> (аист.)</a:t>
            </a:r>
            <a:endParaRPr lang="ru-RU" sz="3200" dirty="0"/>
          </a:p>
          <a:p>
            <a:r>
              <a:rPr lang="ru-RU" sz="2000" b="1" i="1" dirty="0" smtClean="0"/>
              <a:t>Ответ</a:t>
            </a:r>
            <a:r>
              <a:rPr lang="ru-RU" sz="2000" b="1" i="1" dirty="0"/>
              <a:t>: 7</a:t>
            </a:r>
            <a:r>
              <a:rPr lang="ru-RU" sz="2000" b="1" i="1" dirty="0" smtClean="0"/>
              <a:t> аистов осталось.              Ответ</a:t>
            </a:r>
            <a:r>
              <a:rPr lang="ru-RU" sz="2000" b="1" i="1" dirty="0"/>
              <a:t>: </a:t>
            </a:r>
            <a:r>
              <a:rPr lang="ru-RU" sz="2000" b="1" i="1" dirty="0" smtClean="0"/>
              <a:t>15 аистов было.                      Ответ</a:t>
            </a:r>
            <a:r>
              <a:rPr lang="ru-RU" sz="2000" b="1" i="1" dirty="0"/>
              <a:t>:  </a:t>
            </a:r>
            <a:r>
              <a:rPr lang="ru-RU" sz="2000" b="1" i="1" dirty="0" smtClean="0"/>
              <a:t>8 аистов взлетело</a:t>
            </a:r>
            <a:r>
              <a:rPr lang="ru-RU" sz="2000" i="1" dirty="0" smtClean="0"/>
              <a:t>.</a:t>
            </a:r>
            <a:endParaRPr lang="ru-RU" sz="20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6" y="3276148"/>
            <a:ext cx="3291839" cy="3175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4460682" y="3179889"/>
            <a:ext cx="7291345" cy="20260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Задание</a:t>
            </a:r>
            <a:endParaRPr lang="ru-RU" sz="2800" b="1" dirty="0">
              <a:solidFill>
                <a:schemeClr val="tx1"/>
              </a:solidFill>
            </a:endParaRP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  </a:t>
            </a:r>
            <a:r>
              <a:rPr lang="ru-RU" sz="2800" dirty="0" smtClean="0"/>
              <a:t> </a:t>
            </a:r>
            <a:r>
              <a:rPr lang="ru-RU" sz="2800" dirty="0"/>
              <a:t>Д</a:t>
            </a:r>
            <a:r>
              <a:rPr lang="ru-RU" sz="2800" dirty="0" smtClean="0"/>
              <a:t>окажи, </a:t>
            </a:r>
            <a:r>
              <a:rPr lang="ru-RU" sz="2800" dirty="0"/>
              <a:t>что </a:t>
            </a:r>
            <a:r>
              <a:rPr lang="ru-RU" sz="2800" b="1" dirty="0"/>
              <a:t>задачи 2 и 3 </a:t>
            </a:r>
            <a:r>
              <a:rPr lang="ru-RU" sz="2800" b="1" dirty="0" smtClean="0"/>
              <a:t>обратные 1.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909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61" y="1428326"/>
            <a:ext cx="8794985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3372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949028" y="340659"/>
            <a:ext cx="8743911" cy="6301762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507" y="6134272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A468FB66-B668-4A79-83CD-D923F588E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83718" y="281214"/>
            <a:ext cx="8031134" cy="592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3501317" y="1215322"/>
            <a:ext cx="43759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F8E542A-3FD7-4431-AAD0-B545AC34AB90}"/>
              </a:ext>
            </a:extLst>
          </p:cNvPr>
          <p:cNvSpPr txBox="1"/>
          <p:nvPr/>
        </p:nvSpPr>
        <p:spPr>
          <a:xfrm>
            <a:off x="3707144" y="3596264"/>
            <a:ext cx="49249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Запомнили  вы   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какие </a:t>
            </a:r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задачи называются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обратные </a:t>
            </a:r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ru-RU" sz="3200" b="1" dirty="0"/>
              <a:t>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2B2D8CC-FA05-4D50-924D-BB3DA6C2346A}"/>
              </a:ext>
            </a:extLst>
          </p:cNvPr>
          <p:cNvSpPr txBox="1"/>
          <p:nvPr/>
        </p:nvSpPr>
        <p:spPr>
          <a:xfrm>
            <a:off x="9369282" y="6176657"/>
            <a:ext cx="173018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i="0" u="none" strike="noStrike" dirty="0">
                <a:effectLst/>
                <a:latin typeface="YS Text"/>
                <a:hlinkClick r:id="rId11"/>
              </a:rPr>
              <a:t>topolek-oktabrskoe.ddousman.ru</a:t>
            </a:r>
            <a:endParaRPr lang="ru-RU" sz="800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866BFF2-87E4-40F2-A046-FF2A06A5C98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89" y="319316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3651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787179" y="948888"/>
            <a:ext cx="10608347" cy="2910178"/>
          </a:xfrm>
        </p:spPr>
        <p:txBody>
          <a:bodyPr/>
          <a:lstStyle/>
          <a:p>
            <a:pPr algn="l"/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Задачи, в которых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одна из </a:t>
            </a: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неизвестных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величин 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становится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известной</a:t>
            </a: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algn="l"/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одна из данных величин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становится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неизвестной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92981" y="324348"/>
            <a:ext cx="108278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Запомни!!! Обратная задача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5072932" y="3572819"/>
            <a:ext cx="5597483" cy="200448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Задание</a:t>
            </a:r>
            <a:endParaRPr lang="ru-RU" sz="2800" b="1" dirty="0">
              <a:solidFill>
                <a:schemeClr val="tx1"/>
              </a:solidFill>
            </a:endParaRP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r>
              <a:rPr lang="ru-RU" sz="2800" dirty="0" smtClean="0">
                <a:solidFill>
                  <a:schemeClr val="tx1"/>
                </a:solidFill>
              </a:rPr>
              <a:t>Расскажите друг другу, какие задачи называются обратными </a:t>
            </a:r>
            <a:r>
              <a:rPr lang="ru-RU" sz="2800" dirty="0" smtClean="0">
                <a:solidFill>
                  <a:schemeClr val="tx1"/>
                </a:solidFill>
              </a:rPr>
              <a:t>данной.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9029"/>
            <a:ext cx="3085106" cy="3175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027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871059" y="2982353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19" y="1950532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983593" y="1661822"/>
            <a:ext cx="8411933" cy="70473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ctr"/>
            <a:r>
              <a:rPr lang="ru-RU" b="1" dirty="0"/>
              <a:t>Понравилось ли </a:t>
            </a:r>
            <a:r>
              <a:rPr lang="ru-RU" b="1" dirty="0" smtClean="0"/>
              <a:t>вам, работая в паре,  составлять и решать задачи, обратные </a:t>
            </a:r>
            <a:r>
              <a:rPr lang="ru-RU" b="1" dirty="0" smtClean="0"/>
              <a:t>данной?</a:t>
            </a:r>
            <a:endParaRPr lang="ru-RU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3966570" y="2866962"/>
            <a:ext cx="6681534" cy="75236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составлении и решении задач 2 и 3 обратных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данной?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244" y="4000834"/>
            <a:ext cx="382530" cy="369108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F58580BD-7586-48CC-B9DB-E84CE18A19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4812133" y="4846817"/>
            <a:ext cx="395306" cy="52158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37" y="3159355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5144493" y="4106513"/>
            <a:ext cx="6823763" cy="11515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при составлении и решении обратных задач?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787179" y="948888"/>
            <a:ext cx="10608347" cy="2910178"/>
          </a:xfrm>
        </p:spPr>
        <p:txBody>
          <a:bodyPr/>
          <a:lstStyle/>
          <a:p>
            <a:pPr algn="l"/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Задачи, в которых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одна из </a:t>
            </a: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неизвестных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величин 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становится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известной</a:t>
            </a: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algn="l"/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одна из данных величин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становится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неизвестной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92981" y="324348"/>
            <a:ext cx="108278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Повтори!!! Обратная задача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5072932" y="3572819"/>
            <a:ext cx="5597483" cy="200448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Задание</a:t>
            </a:r>
            <a:endParaRPr lang="ru-RU" sz="2800" b="1" dirty="0">
              <a:solidFill>
                <a:schemeClr val="tx1"/>
              </a:solidFill>
            </a:endParaRP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r>
              <a:rPr lang="ru-RU" sz="2800" dirty="0" smtClean="0">
                <a:solidFill>
                  <a:schemeClr val="tx1"/>
                </a:solidFill>
              </a:rPr>
              <a:t>Расскажите друг другу, какие задачи называются обратными 1.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9029"/>
            <a:ext cx="3085106" cy="3175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399182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196708"/>
            <a:ext cx="2227716" cy="3175200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1102659" y="324348"/>
            <a:ext cx="10218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Какая это задача?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61040">
            <a:off x="2109131" y="5633817"/>
            <a:ext cx="1042447" cy="71016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044999"/>
              </p:ext>
            </p:extLst>
          </p:nvPr>
        </p:nvGraphicFramePr>
        <p:xfrm>
          <a:off x="2057458" y="2655735"/>
          <a:ext cx="9583252" cy="15536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5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2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5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68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Было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Продали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Осталось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68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ru-RU" sz="3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3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? 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1121134"/>
            <a:ext cx="10390997" cy="954107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Было 10 кг печенья. Продали 7 кг печенья. Сколько килограммов печенья осталось?</a:t>
            </a:r>
          </a:p>
        </p:txBody>
      </p:sp>
    </p:spTree>
    <p:extLst>
      <p:ext uri="{BB962C8B-B14F-4D97-AF65-F5344CB8AC3E}">
        <p14:creationId xmlns:p14="http://schemas.microsoft.com/office/powerpoint/2010/main" val="326063218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1102659" y="324348"/>
            <a:ext cx="102181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Как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называются компоненты и результат действия вычитания?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603369"/>
              </p:ext>
            </p:extLst>
          </p:nvPr>
        </p:nvGraphicFramePr>
        <p:xfrm>
          <a:off x="2091194" y="1622067"/>
          <a:ext cx="9939128" cy="2691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14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23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2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7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Было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Продали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Осталось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ru-RU" sz="3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3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? 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1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Уменьшаемое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Вычитаемое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Разность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196708"/>
            <a:ext cx="2227716" cy="3175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7422539" y="4410816"/>
            <a:ext cx="4594531" cy="1777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Задание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Реши </a:t>
            </a:r>
            <a:r>
              <a:rPr lang="ru-RU" sz="2400" dirty="0">
                <a:solidFill>
                  <a:schemeClr val="tx1"/>
                </a:solidFill>
              </a:rPr>
              <a:t>задачу, проверь правильность её </a:t>
            </a:r>
            <a:r>
              <a:rPr lang="ru-RU" sz="2400" dirty="0" smtClean="0">
                <a:solidFill>
                  <a:schemeClr val="tx1"/>
                </a:solidFill>
              </a:rPr>
              <a:t>решения.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631882" y="4410817"/>
            <a:ext cx="4713311" cy="17776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 найти разность двух чисел?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02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>
            <a:extLst>
              <a:ext uri="{FF2B5EF4-FFF2-40B4-BE49-F238E27FC236}">
                <a16:creationId xmlns:a16="http://schemas.microsoft.com/office/drawing/2014/main" id="{F5B81C5C-04B9-49CE-82A2-B010317DC0D6}"/>
              </a:ext>
            </a:extLst>
          </p:cNvPr>
          <p:cNvSpPr/>
          <p:nvPr/>
        </p:nvSpPr>
        <p:spPr>
          <a:xfrm rot="20422078">
            <a:off x="5058227" y="5130732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67618" y="2499188"/>
            <a:ext cx="457488" cy="60363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7969">
            <a:off x="2694605" y="5733261"/>
            <a:ext cx="1042447" cy="71016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BA9EA31F-394D-42AE-AE7E-5789290FF6FD}"/>
              </a:ext>
            </a:extLst>
          </p:cNvPr>
          <p:cNvSpPr txBox="1"/>
          <p:nvPr/>
        </p:nvSpPr>
        <p:spPr>
          <a:xfrm>
            <a:off x="3505203" y="2933805"/>
            <a:ext cx="471022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= 3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(кг)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63BB93B-4737-4C58-9BF4-BF6FC8C62ED2}"/>
              </a:ext>
            </a:extLst>
          </p:cNvPr>
          <p:cNvSpPr txBox="1"/>
          <p:nvPr/>
        </p:nvSpPr>
        <p:spPr>
          <a:xfrm>
            <a:off x="6099884" y="2371240"/>
            <a:ext cx="179576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Задача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3505202" y="3559682"/>
            <a:ext cx="842175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Ответ: 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осталось 3 кг.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559644"/>
            <a:ext cx="10610437" cy="1384995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1. Прямая.</a:t>
            </a:r>
          </a:p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Было 10 кг печенья. Продали 7 кг печенья. Сколько килограммов печенья осталось?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402" y="1640864"/>
            <a:ext cx="451536" cy="43053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4875691" y="4308265"/>
            <a:ext cx="7076665" cy="15501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Задание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1"/>
                </a:solidFill>
              </a:rPr>
              <a:t>   Составь задачу 2, обратную 1.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1"/>
                </a:solidFill>
              </a:rPr>
              <a:t>   Проверь правильность составления и решения.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393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5" grpId="0"/>
      <p:bldP spid="31" grpId="0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1102659" y="324348"/>
            <a:ext cx="10218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Что изменилось?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314233"/>
              </p:ext>
            </p:extLst>
          </p:nvPr>
        </p:nvGraphicFramePr>
        <p:xfrm>
          <a:off x="2027583" y="938254"/>
          <a:ext cx="9931181" cy="33536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11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96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38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Было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Продали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Осталось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9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ru-RU" sz="3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? 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99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Уменьшаемое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Вычитаемое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Разность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99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? </a:t>
                      </a:r>
                      <a:r>
                        <a:rPr lang="ru-RU" sz="3600" dirty="0" smtClean="0">
                          <a:effectLst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3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36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196708"/>
            <a:ext cx="2227716" cy="31752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6655241" y="4355825"/>
            <a:ext cx="5303523" cy="18326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</a:rPr>
              <a:t> Запиши решение задачи 2, обратной 1.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</a:rPr>
              <a:t> Проверь правильность решения у друга.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258179" y="4355825"/>
            <a:ext cx="4333452" cy="18326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 найти неизвестное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уменьшаемое?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67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>
            <a:extLst>
              <a:ext uri="{FF2B5EF4-FFF2-40B4-BE49-F238E27FC236}">
                <a16:creationId xmlns:a16="http://schemas.microsoft.com/office/drawing/2014/main" id="{F5B81C5C-04B9-49CE-82A2-B010317DC0D6}"/>
              </a:ext>
            </a:extLst>
          </p:cNvPr>
          <p:cNvSpPr/>
          <p:nvPr/>
        </p:nvSpPr>
        <p:spPr>
          <a:xfrm rot="20422078">
            <a:off x="5058227" y="5130732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67618" y="2499188"/>
            <a:ext cx="457488" cy="60363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7969">
            <a:off x="2694605" y="5733261"/>
            <a:ext cx="1042447" cy="71016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BA9EA31F-394D-42AE-AE7E-5789290FF6FD}"/>
              </a:ext>
            </a:extLst>
          </p:cNvPr>
          <p:cNvSpPr txBox="1"/>
          <p:nvPr/>
        </p:nvSpPr>
        <p:spPr>
          <a:xfrm>
            <a:off x="3505203" y="2933805"/>
            <a:ext cx="471022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3 + 7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10 (кг)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63BB93B-4737-4C58-9BF4-BF6FC8C62ED2}"/>
              </a:ext>
            </a:extLst>
          </p:cNvPr>
          <p:cNvSpPr txBox="1"/>
          <p:nvPr/>
        </p:nvSpPr>
        <p:spPr>
          <a:xfrm>
            <a:off x="5031816" y="2371240"/>
            <a:ext cx="286383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Задача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3505202" y="3559682"/>
            <a:ext cx="842175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Ответ: 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было 10 кг.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559644"/>
            <a:ext cx="10610437" cy="1384995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2, обратная 1. </a:t>
            </a:r>
          </a:p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Продали 7 кг печенья. Осталось 3 кг печенья. Сколько килограммов печенья было?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402" y="1640864"/>
            <a:ext cx="451536" cy="43053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5653377" y="4313427"/>
            <a:ext cx="6273584" cy="15501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</a:rPr>
              <a:t>   Составь задачу 3, обратную 1.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</a:rPr>
              <a:t>   Проверь правильность составления и решения.</a:t>
            </a:r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6117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5" grpId="0"/>
      <p:bldP spid="31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1102659" y="324348"/>
            <a:ext cx="10218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Что изменилось?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919663"/>
              </p:ext>
            </p:extLst>
          </p:nvPr>
        </p:nvGraphicFramePr>
        <p:xfrm>
          <a:off x="2011679" y="1049571"/>
          <a:ext cx="10058402" cy="34719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53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2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26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4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Было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Продали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Осталось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4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ru-RU" sz="3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ru-RU" sz="3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?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4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Уменьшаемое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Вычитаемое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Разность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4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?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3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4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?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3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196708"/>
            <a:ext cx="2227716" cy="31752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6655241" y="4521515"/>
            <a:ext cx="5303523" cy="16669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</a:rPr>
              <a:t> Запиши решение задачи 3, обратной 1.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</a:rPr>
              <a:t> Проверь правильность решения у друга.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258179" y="4521515"/>
            <a:ext cx="4333452" cy="16669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 найти неизвестное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вычитаемое?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333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>
            <a:extLst>
              <a:ext uri="{FF2B5EF4-FFF2-40B4-BE49-F238E27FC236}">
                <a16:creationId xmlns:a16="http://schemas.microsoft.com/office/drawing/2014/main" id="{F5B81C5C-04B9-49CE-82A2-B010317DC0D6}"/>
              </a:ext>
            </a:extLst>
          </p:cNvPr>
          <p:cNvSpPr/>
          <p:nvPr/>
        </p:nvSpPr>
        <p:spPr>
          <a:xfrm rot="20422078">
            <a:off x="5058227" y="5130732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67618" y="2499188"/>
            <a:ext cx="457488" cy="60363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7969">
            <a:off x="2694605" y="5733261"/>
            <a:ext cx="1042447" cy="71016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BA9EA31F-394D-42AE-AE7E-5789290FF6FD}"/>
              </a:ext>
            </a:extLst>
          </p:cNvPr>
          <p:cNvSpPr txBox="1"/>
          <p:nvPr/>
        </p:nvSpPr>
        <p:spPr>
          <a:xfrm>
            <a:off x="3505203" y="2933805"/>
            <a:ext cx="471022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7 (кг)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63BB93B-4737-4C58-9BF4-BF6FC8C62ED2}"/>
              </a:ext>
            </a:extLst>
          </p:cNvPr>
          <p:cNvSpPr txBox="1"/>
          <p:nvPr/>
        </p:nvSpPr>
        <p:spPr>
          <a:xfrm>
            <a:off x="6099884" y="2371240"/>
            <a:ext cx="179576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Задача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3505202" y="3559682"/>
            <a:ext cx="842175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Ответ: 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продали </a:t>
            </a:r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кг.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559644"/>
            <a:ext cx="10610437" cy="1384995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3. Обратная 1.</a:t>
            </a:r>
          </a:p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Было 10 кг печенья. Осталось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кг печенья. Сколько килограммов печенья продали?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402" y="1640864"/>
            <a:ext cx="451536" cy="43053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5653377" y="4313427"/>
            <a:ext cx="6273584" cy="15501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</a:rPr>
              <a:t>   Составь задачу 2, обратную 1.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chemeClr val="tx1"/>
                </a:solidFill>
              </a:rPr>
              <a:t>   Проверь правильность составления и решения.</a:t>
            </a:r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8223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5" grpId="0"/>
      <p:bldP spid="31" grpId="0"/>
      <p:bldP spid="16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2540</TotalTime>
  <Words>791</Words>
  <Application>Microsoft Office PowerPoint</Application>
  <PresentationFormat>Широкоэкранный</PresentationFormat>
  <Paragraphs>180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Segoe UI</vt:lpstr>
      <vt:lpstr>Segoe UI Light</vt:lpstr>
      <vt:lpstr>Times New Roman</vt:lpstr>
      <vt:lpstr>Wingdings</vt:lpstr>
      <vt:lpstr>YS Text</vt:lpstr>
      <vt:lpstr>Тема1</vt:lpstr>
      <vt:lpstr>  Эффективные методы формирования умений составлять и решать простые задачи,  обратные данной задаче, во II классе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Сечко Наталья Александровна</cp:lastModifiedBy>
  <cp:revision>166</cp:revision>
  <dcterms:created xsi:type="dcterms:W3CDTF">2022-11-26T19:01:26Z</dcterms:created>
  <dcterms:modified xsi:type="dcterms:W3CDTF">2023-10-02T08:18:43Z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