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4"/>
  </p:sldMasterIdLst>
  <p:handoutMasterIdLst>
    <p:handoutMasterId r:id="rId32"/>
  </p:handoutMasterIdLst>
  <p:sldIdLst>
    <p:sldId id="263" r:id="rId5"/>
    <p:sldId id="258" r:id="rId6"/>
    <p:sldId id="306" r:id="rId7"/>
    <p:sldId id="295" r:id="rId8"/>
    <p:sldId id="307" r:id="rId9"/>
    <p:sldId id="329" r:id="rId10"/>
    <p:sldId id="327" r:id="rId11"/>
    <p:sldId id="308" r:id="rId12"/>
    <p:sldId id="330" r:id="rId13"/>
    <p:sldId id="328" r:id="rId14"/>
    <p:sldId id="310" r:id="rId15"/>
    <p:sldId id="311" r:id="rId16"/>
    <p:sldId id="331" r:id="rId17"/>
    <p:sldId id="297" r:id="rId18"/>
    <p:sldId id="312" r:id="rId19"/>
    <p:sldId id="313" r:id="rId20"/>
    <p:sldId id="314" r:id="rId21"/>
    <p:sldId id="317" r:id="rId22"/>
    <p:sldId id="319" r:id="rId23"/>
    <p:sldId id="300" r:id="rId24"/>
    <p:sldId id="321" r:id="rId25"/>
    <p:sldId id="322" r:id="rId26"/>
    <p:sldId id="323" r:id="rId27"/>
    <p:sldId id="325" r:id="rId28"/>
    <p:sldId id="324" r:id="rId29"/>
    <p:sldId id="326" r:id="rId30"/>
    <p:sldId id="262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1F6"/>
    <a:srgbClr val="FADFEB"/>
    <a:srgbClr val="DEF3F8"/>
    <a:srgbClr val="C0E9F2"/>
    <a:srgbClr val="F2FCEA"/>
    <a:srgbClr val="77A9D2"/>
    <a:srgbClr val="FF6965"/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6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02.10.2023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wmf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8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19.png"/><Relationship Id="rId1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6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4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06992" y="1801368"/>
            <a:ext cx="9144000" cy="1271668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951" y="3112387"/>
            <a:ext cx="682266" cy="70740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922" y="617943"/>
            <a:ext cx="504825" cy="571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11789" y="4694476"/>
            <a:ext cx="930391" cy="12275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992" y="144368"/>
            <a:ext cx="542925" cy="5238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5334195"/>
            <a:ext cx="619050" cy="7857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701" y="793708"/>
            <a:ext cx="504439" cy="57322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035" y="3237635"/>
            <a:ext cx="505836" cy="52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45" y="3532354"/>
            <a:ext cx="1837994" cy="13476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23" y="1849821"/>
            <a:ext cx="608569" cy="69251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372" y="2012025"/>
            <a:ext cx="714375" cy="75247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72" y="5066318"/>
            <a:ext cx="1038023" cy="707153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8" y="272246"/>
            <a:ext cx="1860164" cy="1311905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542" y="842568"/>
            <a:ext cx="576489" cy="54967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685" y="422756"/>
            <a:ext cx="1363851" cy="480937"/>
          </a:xfrm>
          <a:prstGeom prst="rect">
            <a:avLst/>
          </a:prstGeom>
        </p:spPr>
      </p:pic>
      <p:pic>
        <p:nvPicPr>
          <p:cNvPr id="30" name="Рисунок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5" y="303481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7376894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22" y="3159355"/>
            <a:ext cx="2227716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6529" y="3327682"/>
            <a:ext cx="590083" cy="61182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590062" y="3097525"/>
            <a:ext cx="516972" cy="6821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07" y="397621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224" y="816747"/>
            <a:ext cx="470785" cy="59753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542" y="816747"/>
            <a:ext cx="335160" cy="38086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977" y="2586264"/>
            <a:ext cx="351849" cy="3671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066" y="1360529"/>
            <a:ext cx="1481355" cy="108612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087" y="2714619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13" y="393674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69" y="351240"/>
            <a:ext cx="1809750" cy="6381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838" y="3159355"/>
            <a:ext cx="2395938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965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981" y="468239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08" y="327363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116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656369" y="1535331"/>
            <a:ext cx="5731659" cy="571230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>
              <a:defRPr lang="ru-RU" sz="4000" kern="1200" smtClean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ea typeface="+mj-ea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7934546" y="419976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934546" y="4861231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7934547" y="5522696"/>
            <a:ext cx="3375206" cy="547189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757" y="3029195"/>
            <a:ext cx="864489" cy="89633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507" y="574535"/>
            <a:ext cx="382530" cy="36910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864" y="670328"/>
            <a:ext cx="586145" cy="74395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835" y="918926"/>
            <a:ext cx="408635" cy="46435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89" y="2352592"/>
            <a:ext cx="500801" cy="52257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482" y="1106414"/>
            <a:ext cx="1827940" cy="134024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861" y="2875167"/>
            <a:ext cx="416339" cy="43854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09" y="287281"/>
            <a:ext cx="555294" cy="5294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75" y="3172245"/>
            <a:ext cx="2762763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537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80250" y="2131231"/>
            <a:ext cx="5493984" cy="699587"/>
          </a:xfrm>
          <a:prstGeom prst="rect">
            <a:avLst/>
          </a:prstGeom>
        </p:spPr>
        <p:txBody>
          <a:bodyPr/>
          <a:lstStyle>
            <a:lvl1pPr algn="ctr">
              <a:defRPr sz="4000" b="1">
                <a:solidFill>
                  <a:srgbClr val="FF6965"/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761" y="3638173"/>
            <a:ext cx="696193" cy="7218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078" y="847813"/>
            <a:ext cx="362824" cy="4107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0435976" y="2978990"/>
            <a:ext cx="638694" cy="8427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7497" y="444775"/>
            <a:ext cx="382530" cy="3691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2" y="5679298"/>
            <a:ext cx="586145" cy="74395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6639" y="444775"/>
            <a:ext cx="408635" cy="464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842" y="3638173"/>
            <a:ext cx="500801" cy="5225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3555">
            <a:off x="9841353" y="4499050"/>
            <a:ext cx="1827940" cy="134024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1828894"/>
            <a:ext cx="573085" cy="65213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670" y="2481025"/>
            <a:ext cx="416339" cy="4385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165" y="5129123"/>
            <a:ext cx="1042447" cy="71016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96" y="267395"/>
            <a:ext cx="1645961" cy="116083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029" y="1226189"/>
            <a:ext cx="555294" cy="52946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06" y="3213240"/>
            <a:ext cx="3497240" cy="31752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625" y="415010"/>
            <a:ext cx="180975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1F1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351927" y="1031437"/>
            <a:ext cx="4839012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497135"/>
            <a:ext cx="3375206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06035" y="3962833"/>
            <a:ext cx="3408397" cy="864000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79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1" r:id="rId3"/>
    <p:sldLayoutId id="2147483692" r:id="rId4"/>
    <p:sldLayoutId id="2147483694" r:id="rId5"/>
    <p:sldLayoutId id="2147483686" r:id="rId6"/>
    <p:sldLayoutId id="2147483690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13.png"/><Relationship Id="rId10" Type="http://schemas.openxmlformats.org/officeDocument/2006/relationships/image" Target="../media/image28.png"/><Relationship Id="rId4" Type="http://schemas.openxmlformats.org/officeDocument/2006/relationships/image" Target="../media/image8.png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6.png"/><Relationship Id="rId7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hyperlink" Target="https://flomaster.club/43917-zarjadka-dlja-detej-risunok.html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2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png"/><Relationship Id="rId7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13.png"/><Relationship Id="rId10" Type="http://schemas.openxmlformats.org/officeDocument/2006/relationships/image" Target="../media/image30.png"/><Relationship Id="rId4" Type="http://schemas.openxmlformats.org/officeDocument/2006/relationships/image" Target="../media/image8.png"/><Relationship Id="rId9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12" Type="http://schemas.openxmlformats.org/officeDocument/2006/relationships/image" Target="../media/image2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hyperlink" Target="https://topolek-oktabrskoe.ddousman.ru/pages/seliverstova_olga_anatolevna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31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1.png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id="{9BEE043C-E42A-40B4-A4F8-0FEFA9F38D44}"/>
              </a:ext>
            </a:extLst>
          </p:cNvPr>
          <p:cNvSpPr txBox="1">
            <a:spLocks/>
          </p:cNvSpPr>
          <p:nvPr/>
        </p:nvSpPr>
        <p:spPr>
          <a:xfrm>
            <a:off x="127839" y="6361079"/>
            <a:ext cx="8110726" cy="3877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Шилова Е. С., кандидат педагогических наук,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доцент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одзаголовок 8">
            <a:extLst>
              <a:ext uri="{FF2B5EF4-FFF2-40B4-BE49-F238E27FC236}">
                <a16:creationId xmlns:a16="http://schemas.microsoft.com/office/drawing/2014/main" id="{7A520274-A647-4D06-8199-46288B075C1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3431524" y="3105260"/>
            <a:ext cx="5762625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 для учителя</a:t>
            </a:r>
            <a: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97F3B1D-926C-480A-AE2A-7A190CB38B4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838" t="19608" r="7646" b="51866"/>
          <a:stretch/>
        </p:blipFill>
        <p:spPr>
          <a:xfrm>
            <a:off x="30689" y="0"/>
            <a:ext cx="12143381" cy="31052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783" y="1374295"/>
            <a:ext cx="11028219" cy="1621746"/>
          </a:xfrm>
        </p:spPr>
        <p:txBody>
          <a:bodyPr anchor="b"/>
          <a:lstStyle/>
          <a:p>
            <a:r>
              <a:rPr lang="ru-RU" sz="3200" b="1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/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r>
              <a:rPr lang="ru-RU" sz="3200" b="1" dirty="0">
                <a:latin typeface="+mn-lt"/>
                <a:cs typeface="Arial" panose="020B0604020202020204" pitchFamily="34" charset="0"/>
              </a:rPr>
              <a:t>Эффективные методы формирования умений составлять и решать простые задачи, </a:t>
            </a:r>
            <a:r>
              <a:rPr lang="ru-RU" sz="3200" b="1" dirty="0" smtClean="0">
                <a:latin typeface="+mn-lt"/>
                <a:cs typeface="Arial" panose="020B0604020202020204" pitchFamily="34" charset="0"/>
              </a:rPr>
              <a:t/>
            </a:r>
            <a:br>
              <a:rPr lang="ru-RU" sz="3200" b="1" dirty="0" smtClean="0">
                <a:latin typeface="+mn-lt"/>
                <a:cs typeface="Arial" panose="020B0604020202020204" pitchFamily="34" charset="0"/>
              </a:rPr>
            </a:br>
            <a:r>
              <a:rPr lang="ru-RU" sz="3200" b="1" dirty="0" smtClean="0">
                <a:latin typeface="+mn-lt"/>
                <a:cs typeface="Arial" panose="020B0604020202020204" pitchFamily="34" charset="0"/>
              </a:rPr>
              <a:t>обратные </a:t>
            </a:r>
            <a:r>
              <a:rPr lang="ru-RU" sz="3200" b="1" dirty="0">
                <a:latin typeface="+mn-lt"/>
                <a:cs typeface="Arial" panose="020B0604020202020204" pitchFamily="34" charset="0"/>
              </a:rPr>
              <a:t>данной задаче, во II классе</a:t>
            </a:r>
            <a:br>
              <a:rPr lang="ru-RU" sz="3200" b="1" dirty="0">
                <a:latin typeface="+mn-lt"/>
                <a:cs typeface="Arial" panose="020B0604020202020204" pitchFamily="34" charset="0"/>
              </a:rPr>
            </a:br>
            <a:endParaRPr lang="ru-RU" sz="3200" b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297E172-CB57-41F0-BA0E-B11497DF7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4844081"/>
            <a:ext cx="382530" cy="3691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701E1A47-6C99-445B-AF55-FC9648FF2F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338" y="2286173"/>
            <a:ext cx="586145" cy="74395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3CAD9B9-5EB3-4EBB-AA93-62F779E3D9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53" y="272477"/>
            <a:ext cx="573085" cy="65213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C87A5EDC-D86E-40CA-84B9-CE75979B37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7709" y="225948"/>
            <a:ext cx="555294" cy="52946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0DC9-869D-4202-A8C7-94FBF9DE437A}"/>
              </a:ext>
            </a:extLst>
          </p:cNvPr>
          <p:cNvSpPr txBox="1"/>
          <p:nvPr/>
        </p:nvSpPr>
        <p:spPr>
          <a:xfrm>
            <a:off x="3673993" y="3554947"/>
            <a:ext cx="52776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Урок № </a:t>
            </a:r>
            <a:r>
              <a:rPr lang="ru-RU" sz="2400" b="1" dirty="0" smtClean="0"/>
              <a:t>44 </a:t>
            </a:r>
            <a:endParaRPr lang="ru-RU" sz="2400" b="1" dirty="0"/>
          </a:p>
          <a:p>
            <a:pPr algn="ctr"/>
            <a:r>
              <a:rPr lang="ru-RU" sz="2400" b="1" dirty="0"/>
              <a:t>по теме </a:t>
            </a:r>
            <a:r>
              <a:rPr lang="ru-RU" sz="2400" b="1" i="1" dirty="0"/>
              <a:t>«Обратные задачи»</a:t>
            </a:r>
          </a:p>
        </p:txBody>
      </p:sp>
    </p:spTree>
    <p:extLst>
      <p:ext uri="{BB962C8B-B14F-4D97-AF65-F5344CB8AC3E}">
        <p14:creationId xmlns:p14="http://schemas.microsoft.com/office/powerpoint/2010/main" val="330167981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5"/>
          </p:nvPr>
        </p:nvSpPr>
        <p:spPr>
          <a:xfrm>
            <a:off x="787179" y="948888"/>
            <a:ext cx="10608347" cy="2910178"/>
          </a:xfrm>
        </p:spPr>
        <p:txBody>
          <a:bodyPr/>
          <a:lstStyle/>
          <a:p>
            <a:pPr algn="l"/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Задачи, в которых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одна из </a:t>
            </a:r>
            <a:r>
              <a:rPr lang="ru-RU" sz="3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неизвестных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величин </a:t>
            </a:r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становится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известной</a:t>
            </a:r>
            <a:r>
              <a:rPr lang="ru-RU" sz="36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algn="l"/>
            <a:r>
              <a:rPr lang="ru-RU" sz="36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одна из данных величин</a:t>
            </a:r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становится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неизвестной</a:t>
            </a:r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92981" y="324348"/>
            <a:ext cx="108278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Запомни!!! Обратная задача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5072932" y="3572819"/>
            <a:ext cx="5597483" cy="200448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Задание</a:t>
            </a:r>
            <a:endParaRPr lang="ru-RU" sz="2800" b="1" dirty="0">
              <a:solidFill>
                <a:schemeClr val="tx1"/>
              </a:solidFill>
            </a:endParaRPr>
          </a:p>
          <a:p>
            <a:pPr algn="just"/>
            <a:r>
              <a:rPr lang="ru-RU" sz="2800" b="1" dirty="0" smtClean="0">
                <a:solidFill>
                  <a:schemeClr val="tx1"/>
                </a:solidFill>
              </a:rPr>
              <a:t>  </a:t>
            </a:r>
            <a:r>
              <a:rPr lang="ru-RU" sz="2800" dirty="0" smtClean="0">
                <a:solidFill>
                  <a:schemeClr val="tx1"/>
                </a:solidFill>
              </a:rPr>
              <a:t>Расскажите друг другу, какие задачи называются обратными </a:t>
            </a:r>
            <a:r>
              <a:rPr lang="ru-RU" sz="2800" dirty="0" smtClean="0">
                <a:solidFill>
                  <a:schemeClr val="tx1"/>
                </a:solidFill>
              </a:rPr>
              <a:t>данной. 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9029"/>
            <a:ext cx="3085106" cy="3175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41226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929837" y="559644"/>
            <a:ext cx="10610437" cy="1384995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ru-RU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Задача 2, обратная задаче 1. </a:t>
            </a:r>
          </a:p>
          <a:p>
            <a:pPr algn="just"/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У Кати и Пети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10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фотографий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у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Пети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4 фотографии. Сколько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фотографий у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Кати?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3BB93B-4737-4C58-9BF4-BF6FC8C62ED2}"/>
              </a:ext>
            </a:extLst>
          </p:cNvPr>
          <p:cNvSpPr txBox="1"/>
          <p:nvPr/>
        </p:nvSpPr>
        <p:spPr>
          <a:xfrm>
            <a:off x="5701086" y="2725454"/>
            <a:ext cx="196397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Задача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9EA31F-394D-42AE-AE7E-5789290FF6FD}"/>
              </a:ext>
            </a:extLst>
          </p:cNvPr>
          <p:cNvSpPr txBox="1"/>
          <p:nvPr/>
        </p:nvSpPr>
        <p:spPr>
          <a:xfrm>
            <a:off x="3527322" y="3183741"/>
            <a:ext cx="48592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10 </a:t>
            </a:r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ru-RU" sz="3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= 6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(ф.)</a:t>
            </a:r>
            <a:endParaRPr lang="ru-RU" sz="3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CE8F52-0865-4BA4-AE7B-0C2E74568338}"/>
              </a:ext>
            </a:extLst>
          </p:cNvPr>
          <p:cNvSpPr txBox="1"/>
          <p:nvPr/>
        </p:nvSpPr>
        <p:spPr>
          <a:xfrm>
            <a:off x="3505204" y="3799294"/>
            <a:ext cx="822297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Ответ: </a:t>
            </a:r>
            <a:r>
              <a:rPr lang="ru-RU" sz="3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у Кати 6 фотографий.</a:t>
            </a:r>
            <a:endParaRPr lang="ru-RU" sz="3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396" y="3451077"/>
            <a:ext cx="3191652" cy="31752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8281" y="5873873"/>
            <a:ext cx="475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340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929837" y="559644"/>
            <a:ext cx="10610437" cy="1384995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ru-RU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Задача 3, обратная задаче 1. </a:t>
            </a:r>
          </a:p>
          <a:p>
            <a:pPr algn="just"/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У Кати и Пети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10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фотографий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у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Кати 6 фотографий.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Сколько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фотографий у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Пети?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3BB93B-4737-4C58-9BF4-BF6FC8C62ED2}"/>
              </a:ext>
            </a:extLst>
          </p:cNvPr>
          <p:cNvSpPr txBox="1"/>
          <p:nvPr/>
        </p:nvSpPr>
        <p:spPr>
          <a:xfrm>
            <a:off x="5701086" y="2725454"/>
            <a:ext cx="196397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Задача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9EA31F-394D-42AE-AE7E-5789290FF6FD}"/>
              </a:ext>
            </a:extLst>
          </p:cNvPr>
          <p:cNvSpPr txBox="1"/>
          <p:nvPr/>
        </p:nvSpPr>
        <p:spPr>
          <a:xfrm>
            <a:off x="3527322" y="3183741"/>
            <a:ext cx="48592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10 </a:t>
            </a:r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ru-RU" sz="3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= 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4 (ф.)</a:t>
            </a:r>
            <a:endParaRPr lang="ru-RU" sz="3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CE8F52-0865-4BA4-AE7B-0C2E74568338}"/>
              </a:ext>
            </a:extLst>
          </p:cNvPr>
          <p:cNvSpPr txBox="1"/>
          <p:nvPr/>
        </p:nvSpPr>
        <p:spPr>
          <a:xfrm>
            <a:off x="3535690" y="3799294"/>
            <a:ext cx="825873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Ответ: </a:t>
            </a:r>
            <a:r>
              <a:rPr lang="ru-RU" sz="3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у Пети 4 фотографии.</a:t>
            </a:r>
            <a:endParaRPr lang="ru-RU" sz="3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396" y="3451077"/>
            <a:ext cx="3191652" cy="31752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8281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2167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929837" y="305202"/>
            <a:ext cx="10610437" cy="523220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Сравни решение трёх задач.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96" y="3276148"/>
            <a:ext cx="3291839" cy="31752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5208104" y="3864334"/>
            <a:ext cx="6242226" cy="15934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Задание</a:t>
            </a:r>
            <a:endParaRPr lang="ru-RU" sz="2800" b="1" dirty="0">
              <a:solidFill>
                <a:schemeClr val="tx1"/>
              </a:solidFill>
            </a:endParaRPr>
          </a:p>
          <a:p>
            <a:pPr algn="ctr"/>
            <a:endParaRPr lang="ru-RU" sz="1000" dirty="0">
              <a:solidFill>
                <a:schemeClr val="tx1"/>
              </a:solidFill>
            </a:endParaRPr>
          </a:p>
          <a:p>
            <a:pPr algn="just"/>
            <a:r>
              <a:rPr lang="ru-RU" sz="2200" b="1" dirty="0">
                <a:solidFill>
                  <a:schemeClr val="tx1"/>
                </a:solidFill>
              </a:rPr>
              <a:t>  </a:t>
            </a:r>
            <a:r>
              <a:rPr lang="ru-RU" sz="2800" dirty="0" smtClean="0"/>
              <a:t> </a:t>
            </a:r>
            <a:r>
              <a:rPr lang="ru-RU" sz="2800" dirty="0"/>
              <a:t>Д</a:t>
            </a:r>
            <a:r>
              <a:rPr lang="ru-RU" sz="2800" dirty="0" smtClean="0"/>
              <a:t>окажи, </a:t>
            </a:r>
            <a:r>
              <a:rPr lang="ru-RU" sz="2800" dirty="0"/>
              <a:t>что </a:t>
            </a:r>
            <a:r>
              <a:rPr lang="ru-RU" sz="2800" b="1" dirty="0"/>
              <a:t>задачи 2 и 3 </a:t>
            </a:r>
            <a:r>
              <a:rPr lang="ru-RU" sz="2800" b="1" dirty="0" smtClean="0"/>
              <a:t>обратные 1.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0330" y="590084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8783" y="1336759"/>
            <a:ext cx="11743990" cy="1211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                     </a:t>
            </a: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Задача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                          </a:t>
            </a: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Задача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+ 4 = 10 (ф.)           </a:t>
            </a: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10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4= 6 (ф.)                     </a:t>
            </a: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10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6 = 4 (ф.)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всего10 фотографий.      Ответ: у Кати 6 фотографий.        Ответ: у Пети 4 фотографии.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377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Овал 35">
            <a:extLst>
              <a:ext uri="{FF2B5EF4-FFF2-40B4-BE49-F238E27FC236}">
                <a16:creationId xmlns:a16="http://schemas.microsoft.com/office/drawing/2014/main" id="{F5B81C5C-04B9-49CE-82A2-B010317DC0D6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77969">
            <a:off x="2694605" y="5733261"/>
            <a:ext cx="1042447" cy="71016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4688C3A1-531C-43E2-8A4E-A03A210BA917}"/>
              </a:ext>
            </a:extLst>
          </p:cNvPr>
          <p:cNvSpPr txBox="1"/>
          <p:nvPr/>
        </p:nvSpPr>
        <p:spPr>
          <a:xfrm>
            <a:off x="265038" y="1563477"/>
            <a:ext cx="18186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Парная </a:t>
            </a:r>
          </a:p>
          <a:p>
            <a:pPr algn="ctr"/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работа </a:t>
            </a:r>
            <a:endParaRPr lang="ru-RU" sz="36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1" name="Рисунок 14">
            <a:extLst>
              <a:ext uri="{FF2B5EF4-FFF2-40B4-BE49-F238E27FC236}">
                <a16:creationId xmlns:a16="http://schemas.microsoft.com/office/drawing/2014/main" id="{5ABE3DC5-430F-4F0E-99FB-511F6D52FB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8" y="3170297"/>
            <a:ext cx="2633268" cy="317458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945620" y="1076567"/>
            <a:ext cx="457488" cy="60363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8567583" y="52072"/>
            <a:ext cx="3359379" cy="16865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</a:rPr>
              <a:t>Вариант 1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   Составь условие задачи 1 </a:t>
            </a:r>
            <a:r>
              <a:rPr lang="ru-RU" sz="2200" dirty="0">
                <a:solidFill>
                  <a:schemeClr val="tx1"/>
                </a:solidFill>
              </a:rPr>
              <a:t>по учебному </a:t>
            </a:r>
            <a:r>
              <a:rPr lang="ru-RU" sz="2200" dirty="0" smtClean="0">
                <a:solidFill>
                  <a:schemeClr val="tx1"/>
                </a:solidFill>
              </a:rPr>
              <a:t>пособию, расскажи соседу.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2191" y="1935160"/>
            <a:ext cx="436806" cy="430534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8567582" y="1811448"/>
            <a:ext cx="3359379" cy="169399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</a:rPr>
              <a:t>Вариант 2</a:t>
            </a:r>
          </a:p>
          <a:p>
            <a:pPr algn="just"/>
            <a:r>
              <a:rPr lang="ru-RU" sz="2200" b="1" dirty="0" smtClean="0">
                <a:solidFill>
                  <a:schemeClr val="tx1"/>
                </a:solidFill>
              </a:rPr>
              <a:t>  </a:t>
            </a:r>
            <a:r>
              <a:rPr lang="ru-RU" sz="2200" dirty="0" smtClean="0">
                <a:solidFill>
                  <a:schemeClr val="tx1"/>
                </a:solidFill>
              </a:rPr>
              <a:t>Повтори условие, расскажи его </a:t>
            </a:r>
            <a:r>
              <a:rPr lang="ru-RU" sz="2200" dirty="0">
                <a:solidFill>
                  <a:schemeClr val="tx1"/>
                </a:solidFill>
              </a:rPr>
              <a:t>и </a:t>
            </a:r>
            <a:r>
              <a:rPr lang="ru-RU" sz="2200" dirty="0" smtClean="0">
                <a:solidFill>
                  <a:schemeClr val="tx1"/>
                </a:solidFill>
              </a:rPr>
              <a:t>покажи на схеме и </a:t>
            </a:r>
            <a:r>
              <a:rPr lang="ru-RU" sz="2200" dirty="0">
                <a:solidFill>
                  <a:schemeClr val="tx1"/>
                </a:solidFill>
              </a:rPr>
              <a:t>чертеже.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1307" y="5873873"/>
            <a:ext cx="855092" cy="942012"/>
          </a:xfrm>
          <a:prstGeom prst="rect">
            <a:avLst/>
          </a:prstGeom>
        </p:spPr>
      </p:pic>
      <p:pic>
        <p:nvPicPr>
          <p:cNvPr id="18" name="Рисунок 17"/>
          <p:cNvPicPr/>
          <p:nvPr/>
        </p:nvPicPr>
        <p:blipFill>
          <a:blip r:embed="rId10"/>
          <a:stretch>
            <a:fillRect/>
          </a:stretch>
        </p:blipFill>
        <p:spPr>
          <a:xfrm>
            <a:off x="2267053" y="0"/>
            <a:ext cx="6117170" cy="3771785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3069204" y="3847798"/>
            <a:ext cx="3379304" cy="202607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</a:rPr>
              <a:t>Вариант 2</a:t>
            </a:r>
          </a:p>
          <a:p>
            <a:pPr algn="just"/>
            <a:r>
              <a:rPr lang="ru-RU" sz="2200" b="1" dirty="0" smtClean="0">
                <a:solidFill>
                  <a:schemeClr val="tx1"/>
                </a:solidFill>
              </a:rPr>
              <a:t>  </a:t>
            </a:r>
            <a:r>
              <a:rPr lang="ru-RU" sz="2200" dirty="0" smtClean="0">
                <a:solidFill>
                  <a:schemeClr val="tx1"/>
                </a:solidFill>
              </a:rPr>
              <a:t>Составь вопрос задачи 1, расскажи соседу.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8165990" y="3847798"/>
            <a:ext cx="3261620" cy="202607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</a:rPr>
              <a:t>Вариант 1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   Повтори вопрос, расскажи его и покажи на схеме и чертеже.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02685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9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DCFCE3A-4327-460F-BC90-71B584D7C4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7709" y="1088272"/>
            <a:ext cx="408635" cy="46435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222637" y="559644"/>
            <a:ext cx="11317637" cy="523220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i="1" dirty="0"/>
              <a:t>Памятка для учащихся (анализ простой  задачи)</a:t>
            </a:r>
            <a:endParaRPr lang="ru-RU" sz="2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222637" y="1082864"/>
            <a:ext cx="7458324" cy="1815882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800" dirty="0"/>
              <a:t>Что известно в задаче?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800" dirty="0"/>
              <a:t>Что надо узнать?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800" dirty="0"/>
              <a:t>Каким действием надо решать задачу?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800" dirty="0"/>
              <a:t>Как правильно надо записать ответ?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8567583" y="52072"/>
            <a:ext cx="3359379" cy="16865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</a:rPr>
              <a:t>Вариант 1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   Задай вопросы по задаче 1 соседу, используя памятку.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8567582" y="1867107"/>
            <a:ext cx="3359379" cy="1303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</a:rPr>
              <a:t>Вариант 2</a:t>
            </a:r>
          </a:p>
          <a:p>
            <a:pPr algn="just"/>
            <a:r>
              <a:rPr lang="ru-RU" sz="2200" b="1" dirty="0" smtClean="0">
                <a:solidFill>
                  <a:schemeClr val="tx1"/>
                </a:solidFill>
              </a:rPr>
              <a:t>  </a:t>
            </a:r>
            <a:r>
              <a:rPr lang="ru-RU" sz="2200" dirty="0" smtClean="0">
                <a:solidFill>
                  <a:schemeClr val="tx1"/>
                </a:solidFill>
              </a:rPr>
              <a:t>Ответь на вопросы.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3069204" y="3847798"/>
            <a:ext cx="3379304" cy="1869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</a:rPr>
              <a:t>Задание 1</a:t>
            </a:r>
            <a:endParaRPr lang="ru-RU" sz="2200" b="1" dirty="0">
              <a:solidFill>
                <a:schemeClr val="tx1"/>
              </a:solidFill>
            </a:endParaRPr>
          </a:p>
          <a:p>
            <a:pPr algn="just"/>
            <a:r>
              <a:rPr lang="ru-RU" sz="2200" b="1" dirty="0" smtClean="0">
                <a:solidFill>
                  <a:schemeClr val="tx1"/>
                </a:solidFill>
              </a:rPr>
              <a:t>  </a:t>
            </a:r>
            <a:r>
              <a:rPr lang="ru-RU" sz="2200" dirty="0" smtClean="0">
                <a:solidFill>
                  <a:schemeClr val="tx1"/>
                </a:solidFill>
              </a:rPr>
              <a:t>Составь </a:t>
            </a:r>
            <a:r>
              <a:rPr lang="ru-RU" sz="2200" dirty="0">
                <a:solidFill>
                  <a:schemeClr val="tx1"/>
                </a:solidFill>
              </a:rPr>
              <a:t>схему,</a:t>
            </a:r>
            <a:r>
              <a:rPr lang="ru-RU" sz="2200" b="1" dirty="0" smtClean="0">
                <a:solidFill>
                  <a:schemeClr val="tx1"/>
                </a:solidFill>
              </a:rPr>
              <a:t> </a:t>
            </a:r>
            <a:r>
              <a:rPr lang="ru-RU" sz="2200" dirty="0" smtClean="0">
                <a:solidFill>
                  <a:schemeClr val="tx1"/>
                </a:solidFill>
              </a:rPr>
              <a:t>запиши решение  и ответ задачи.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7108467" y="3847798"/>
            <a:ext cx="3907418" cy="18691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</a:rPr>
              <a:t>Задание 2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   Проверь правильность составления схемы и решения задачи у друга.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14" name="Рисунок 14">
            <a:extLst>
              <a:ext uri="{FF2B5EF4-FFF2-40B4-BE49-F238E27FC236}">
                <a16:creationId xmlns:a16="http://schemas.microsoft.com/office/drawing/2014/main" id="{5ABE3DC5-430F-4F0E-99FB-511F6D52FB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8" y="3170297"/>
            <a:ext cx="2633268" cy="317458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0672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929837" y="559644"/>
            <a:ext cx="10610437" cy="954107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ru-RU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Задача 1. Прямая.</a:t>
            </a:r>
          </a:p>
          <a:p>
            <a:pPr algn="just"/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 вазе лежали 3 сливы и 5 груш. Сколько фруктов лежало в вазе?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3BB93B-4737-4C58-9BF4-BF6FC8C62ED2}"/>
              </a:ext>
            </a:extLst>
          </p:cNvPr>
          <p:cNvSpPr txBox="1"/>
          <p:nvPr/>
        </p:nvSpPr>
        <p:spPr>
          <a:xfrm>
            <a:off x="5239909" y="3224607"/>
            <a:ext cx="222636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Задача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9EA31F-394D-42AE-AE7E-5789290FF6FD}"/>
              </a:ext>
            </a:extLst>
          </p:cNvPr>
          <p:cNvSpPr txBox="1"/>
          <p:nvPr/>
        </p:nvSpPr>
        <p:spPr>
          <a:xfrm>
            <a:off x="3479614" y="3808675"/>
            <a:ext cx="340621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3 </a:t>
            </a:r>
            <a:r>
              <a:rPr lang="ru-RU" sz="3400" b="1" i="1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ru-RU" sz="3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= 8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(фр.)</a:t>
            </a:r>
            <a:endParaRPr lang="ru-RU" sz="3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CE8F52-0865-4BA4-AE7B-0C2E74568338}"/>
              </a:ext>
            </a:extLst>
          </p:cNvPr>
          <p:cNvSpPr txBox="1"/>
          <p:nvPr/>
        </p:nvSpPr>
        <p:spPr>
          <a:xfrm>
            <a:off x="3570137" y="4389120"/>
            <a:ext cx="425394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Ответ: 8</a:t>
            </a:r>
            <a:r>
              <a:rPr lang="ru-RU" sz="3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фруктов.</a:t>
            </a:r>
            <a:endParaRPr lang="ru-RU" sz="3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1077"/>
            <a:ext cx="3122256" cy="3175200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619356"/>
              </p:ext>
            </p:extLst>
          </p:nvPr>
        </p:nvGraphicFramePr>
        <p:xfrm>
          <a:off x="3172459" y="1677725"/>
          <a:ext cx="6392959" cy="16669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67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26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26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99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Сливы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Груши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Всего фруктов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38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</a:rPr>
                        <a:t>3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5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?  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2241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2267053" y="0"/>
            <a:ext cx="6117170" cy="3771785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8567583" y="52072"/>
            <a:ext cx="3359379" cy="20868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</a:rPr>
              <a:t>Вариант 1</a:t>
            </a:r>
          </a:p>
          <a:p>
            <a:pPr algn="just"/>
            <a:r>
              <a:rPr lang="ru-RU" sz="2200" dirty="0" smtClean="0">
                <a:solidFill>
                  <a:schemeClr val="tx1"/>
                </a:solidFill>
              </a:rPr>
              <a:t>   Составь условие, вопрос задачи </a:t>
            </a:r>
            <a:r>
              <a:rPr lang="ru-RU" sz="2200" b="1" dirty="0" smtClean="0">
                <a:solidFill>
                  <a:schemeClr val="tx1"/>
                </a:solidFill>
              </a:rPr>
              <a:t>2</a:t>
            </a:r>
            <a:r>
              <a:rPr lang="ru-RU" sz="2200" dirty="0" smtClean="0">
                <a:solidFill>
                  <a:schemeClr val="tx1"/>
                </a:solidFill>
              </a:rPr>
              <a:t>, запиши схему, решение и ответ задачи. 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8678901" y="2462037"/>
            <a:ext cx="3248061" cy="2213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chemeClr val="tx1"/>
                </a:solidFill>
              </a:rPr>
              <a:t>Вариант 2</a:t>
            </a:r>
          </a:p>
          <a:p>
            <a:pPr algn="just"/>
            <a:r>
              <a:rPr lang="ru-RU" sz="2200" b="1" dirty="0" smtClean="0">
                <a:solidFill>
                  <a:schemeClr val="tx1"/>
                </a:solidFill>
              </a:rPr>
              <a:t>  </a:t>
            </a:r>
            <a:r>
              <a:rPr lang="ru-RU" sz="2200" dirty="0" smtClean="0">
                <a:solidFill>
                  <a:schemeClr val="tx1"/>
                </a:solidFill>
              </a:rPr>
              <a:t>Составь </a:t>
            </a:r>
            <a:r>
              <a:rPr lang="ru-RU" sz="2200" dirty="0">
                <a:solidFill>
                  <a:schemeClr val="tx1"/>
                </a:solidFill>
              </a:rPr>
              <a:t>условие, вопрос задачи </a:t>
            </a:r>
            <a:r>
              <a:rPr lang="ru-RU" sz="2200" b="1" dirty="0" smtClean="0">
                <a:solidFill>
                  <a:schemeClr val="tx1"/>
                </a:solidFill>
              </a:rPr>
              <a:t>3</a:t>
            </a:r>
            <a:r>
              <a:rPr lang="ru-RU" sz="2200" dirty="0" smtClean="0">
                <a:solidFill>
                  <a:schemeClr val="tx1"/>
                </a:solidFill>
              </a:rPr>
              <a:t>, запиши </a:t>
            </a:r>
            <a:r>
              <a:rPr lang="ru-RU" sz="2200" dirty="0">
                <a:solidFill>
                  <a:schemeClr val="tx1"/>
                </a:solidFill>
              </a:rPr>
              <a:t>схему, решение и ответ задачи. </a:t>
            </a:r>
            <a:endParaRPr lang="ru-RU" sz="2200" dirty="0" smtClean="0">
              <a:solidFill>
                <a:schemeClr val="tx1"/>
              </a:solidFill>
            </a:endParaRPr>
          </a:p>
          <a:p>
            <a:pPr algn="just"/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3069204" y="3935896"/>
            <a:ext cx="4015408" cy="19379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</a:rPr>
              <a:t>Задание </a:t>
            </a:r>
            <a:endParaRPr lang="ru-RU" sz="2200" b="1" dirty="0">
              <a:solidFill>
                <a:schemeClr val="tx1"/>
              </a:solidFill>
            </a:endParaRPr>
          </a:p>
          <a:p>
            <a:pPr algn="just"/>
            <a:r>
              <a:rPr lang="ru-RU" sz="2200" b="1" dirty="0" smtClean="0">
                <a:solidFill>
                  <a:schemeClr val="tx1"/>
                </a:solidFill>
              </a:rPr>
              <a:t>  </a:t>
            </a:r>
            <a:r>
              <a:rPr lang="ru-RU" sz="2200" dirty="0" smtClean="0">
                <a:solidFill>
                  <a:schemeClr val="tx1"/>
                </a:solidFill>
              </a:rPr>
              <a:t>Проверьте правильность </a:t>
            </a:r>
            <a:r>
              <a:rPr lang="ru-RU" sz="2200" dirty="0">
                <a:solidFill>
                  <a:schemeClr val="tx1"/>
                </a:solidFill>
              </a:rPr>
              <a:t>составления </a:t>
            </a:r>
            <a:r>
              <a:rPr lang="ru-RU" sz="2200" dirty="0" smtClean="0">
                <a:solidFill>
                  <a:schemeClr val="tx1"/>
                </a:solidFill>
              </a:rPr>
              <a:t>условия, вопроса и схемы задач </a:t>
            </a:r>
            <a:r>
              <a:rPr lang="ru-RU" sz="2200" b="1" dirty="0" smtClean="0">
                <a:solidFill>
                  <a:schemeClr val="tx1"/>
                </a:solidFill>
              </a:rPr>
              <a:t>2</a:t>
            </a:r>
            <a:r>
              <a:rPr lang="ru-RU" sz="2200" dirty="0" smtClean="0">
                <a:solidFill>
                  <a:schemeClr val="tx1"/>
                </a:solidFill>
              </a:rPr>
              <a:t> и </a:t>
            </a:r>
            <a:r>
              <a:rPr lang="ru-RU" sz="2200" b="1" dirty="0" smtClean="0">
                <a:solidFill>
                  <a:schemeClr val="tx1"/>
                </a:solidFill>
              </a:rPr>
              <a:t>3</a:t>
            </a:r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lang="ru-RU" sz="2200" dirty="0">
                <a:solidFill>
                  <a:schemeClr val="tx1"/>
                </a:solidFill>
              </a:rPr>
              <a:t>друг у друга.</a:t>
            </a:r>
          </a:p>
          <a:p>
            <a:pPr algn="just"/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12" name="Рисунок 14">
            <a:extLst>
              <a:ext uri="{FF2B5EF4-FFF2-40B4-BE49-F238E27FC236}">
                <a16:creationId xmlns:a16="http://schemas.microsoft.com/office/drawing/2014/main" id="{5ABE3DC5-430F-4F0E-99FB-511F6D52FB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8" y="3170297"/>
            <a:ext cx="2633268" cy="31745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4413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929837" y="559644"/>
            <a:ext cx="10610437" cy="2369880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Задача 1. Прямая.</a:t>
            </a:r>
          </a:p>
          <a:p>
            <a:pPr algn="just"/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 вазе лежали 3 сливы и 5 груш. Сколько фруктов лежало в вазе?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Задача </a:t>
            </a:r>
            <a:r>
              <a:rPr lang="ru-RU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Обратная 1.</a:t>
            </a:r>
            <a:endParaRPr lang="ru-RU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 вазе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лежало 8 фруктов, из них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сливы.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Сколько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груш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лежало в вазе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Задача </a:t>
            </a:r>
            <a:r>
              <a:rPr lang="ru-RU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Обратная 1.</a:t>
            </a:r>
            <a:endParaRPr lang="ru-RU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 вазе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лежало 8 фруктов, из них 5 груш.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Сколько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слив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лежало в вазе?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976729"/>
              </p:ext>
            </p:extLst>
          </p:nvPr>
        </p:nvGraphicFramePr>
        <p:xfrm>
          <a:off x="3172459" y="3458817"/>
          <a:ext cx="5915881" cy="30106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32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1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1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792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Сливы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Груши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Всего фруктов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6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3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5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? </a:t>
                      </a:r>
                      <a:r>
                        <a:rPr lang="ru-RU" sz="2400" dirty="0">
                          <a:effectLst/>
                        </a:rPr>
                        <a:t>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6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 слагаемое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 слагаемое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Сумма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6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 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?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8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6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?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5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8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396" y="3451077"/>
            <a:ext cx="319165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7214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929837" y="305202"/>
            <a:ext cx="10610437" cy="523220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Проверь правильность решения трёх задач.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CE8F52-0865-4BA4-AE7B-0C2E74568338}"/>
              </a:ext>
            </a:extLst>
          </p:cNvPr>
          <p:cNvSpPr txBox="1"/>
          <p:nvPr/>
        </p:nvSpPr>
        <p:spPr>
          <a:xfrm>
            <a:off x="278297" y="1400330"/>
            <a:ext cx="1162480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i="1" dirty="0" smtClean="0"/>
              <a:t>      Задача </a:t>
            </a:r>
            <a:r>
              <a:rPr lang="ru-RU" sz="3200" i="1" dirty="0"/>
              <a:t>1                        </a:t>
            </a:r>
            <a:r>
              <a:rPr lang="ru-RU" sz="3200" i="1" dirty="0" smtClean="0"/>
              <a:t>    Задача </a:t>
            </a:r>
            <a:r>
              <a:rPr lang="ru-RU" sz="3200" i="1" dirty="0"/>
              <a:t>2                      Задача 3</a:t>
            </a:r>
            <a:endParaRPr lang="ru-RU" sz="3200" dirty="0"/>
          </a:p>
          <a:p>
            <a:r>
              <a:rPr lang="ru-RU" sz="3200" i="1" dirty="0" smtClean="0"/>
              <a:t>   3 </a:t>
            </a:r>
            <a:r>
              <a:rPr lang="ru-RU" sz="3200" i="1" dirty="0"/>
              <a:t>+ 5 = 8 (</a:t>
            </a:r>
            <a:r>
              <a:rPr lang="ru-RU" sz="3200" i="1" dirty="0" smtClean="0"/>
              <a:t>ф.)                     </a:t>
            </a:r>
            <a:r>
              <a:rPr lang="ru-RU" sz="3200" i="1" dirty="0" smtClean="0"/>
              <a:t>8 </a:t>
            </a:r>
            <a:r>
              <a:rPr lang="ru-RU" sz="3200" i="1" dirty="0"/>
              <a:t>– 3 = 5 (</a:t>
            </a:r>
            <a:r>
              <a:rPr lang="ru-RU" sz="3200" i="1" dirty="0" smtClean="0"/>
              <a:t>г.)               </a:t>
            </a:r>
            <a:r>
              <a:rPr lang="ru-RU" sz="3200" i="1" dirty="0" smtClean="0"/>
              <a:t>8 </a:t>
            </a:r>
            <a:r>
              <a:rPr lang="ru-RU" sz="3200" i="1" dirty="0"/>
              <a:t>– 5 = 3 (</a:t>
            </a:r>
            <a:r>
              <a:rPr lang="ru-RU" sz="3200" i="1" dirty="0" smtClean="0"/>
              <a:t>с.)</a:t>
            </a:r>
            <a:endParaRPr lang="ru-RU" sz="3200" dirty="0"/>
          </a:p>
          <a:p>
            <a:r>
              <a:rPr lang="ru-RU" sz="3200" i="1" dirty="0" smtClean="0"/>
              <a:t>Ответ</a:t>
            </a:r>
            <a:r>
              <a:rPr lang="ru-RU" sz="3200" i="1" dirty="0"/>
              <a:t>: 8 фруктов.    </a:t>
            </a:r>
            <a:r>
              <a:rPr lang="ru-RU" sz="3200" i="1" dirty="0" smtClean="0"/>
              <a:t>    Ответ</a:t>
            </a:r>
            <a:r>
              <a:rPr lang="ru-RU" sz="3200" i="1" dirty="0"/>
              <a:t>: 5 груш.    </a:t>
            </a:r>
            <a:r>
              <a:rPr lang="ru-RU" sz="3200" i="1" dirty="0" smtClean="0"/>
              <a:t>    </a:t>
            </a:r>
            <a:r>
              <a:rPr lang="ru-RU" sz="3200" i="1" dirty="0" smtClean="0"/>
              <a:t>Ответ</a:t>
            </a:r>
            <a:r>
              <a:rPr lang="ru-RU" sz="3200" i="1" dirty="0"/>
              <a:t>: 3 сливы.</a:t>
            </a:r>
            <a:endParaRPr lang="ru-RU" sz="32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396" y="3451077"/>
            <a:ext cx="3191652" cy="31752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3069203" y="3847798"/>
            <a:ext cx="7919499" cy="202607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Задание</a:t>
            </a:r>
            <a:endParaRPr lang="ru-RU" sz="2800" b="1" dirty="0">
              <a:solidFill>
                <a:schemeClr val="tx1"/>
              </a:solidFill>
            </a:endParaRPr>
          </a:p>
          <a:p>
            <a:pPr algn="ctr"/>
            <a:endParaRPr lang="ru-RU" sz="1000" dirty="0">
              <a:solidFill>
                <a:schemeClr val="tx1"/>
              </a:solidFill>
            </a:endParaRPr>
          </a:p>
          <a:p>
            <a:pPr algn="just"/>
            <a:r>
              <a:rPr lang="ru-RU" sz="2200" b="1" dirty="0">
                <a:solidFill>
                  <a:schemeClr val="tx1"/>
                </a:solidFill>
              </a:rPr>
              <a:t>  </a:t>
            </a:r>
            <a:r>
              <a:rPr lang="ru-RU" sz="2800" dirty="0" smtClean="0"/>
              <a:t>Сравни решения трёх </a:t>
            </a:r>
            <a:r>
              <a:rPr lang="ru-RU" sz="2800" dirty="0"/>
              <a:t>задач и </a:t>
            </a:r>
            <a:r>
              <a:rPr lang="ru-RU" sz="2800" dirty="0" smtClean="0"/>
              <a:t>докажи, </a:t>
            </a:r>
            <a:r>
              <a:rPr lang="ru-RU" sz="2800" dirty="0"/>
              <a:t>что </a:t>
            </a:r>
            <a:r>
              <a:rPr lang="ru-RU" sz="2800" b="1" dirty="0"/>
              <a:t>задачи 2 и 3 </a:t>
            </a:r>
            <a:r>
              <a:rPr lang="ru-RU" sz="2800" b="1" dirty="0" smtClean="0"/>
              <a:t>обратные 1.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07189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587" y="6040526"/>
            <a:ext cx="635915" cy="65934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3250841" y="6255058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407" y="6187765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95" y="5904021"/>
            <a:ext cx="451536" cy="43053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196708"/>
            <a:ext cx="2227716" cy="3175200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828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61040">
            <a:off x="2109131" y="5633817"/>
            <a:ext cx="1042447" cy="710168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618278"/>
              </p:ext>
            </p:extLst>
          </p:nvPr>
        </p:nvGraphicFramePr>
        <p:xfrm>
          <a:off x="2057458" y="2655735"/>
          <a:ext cx="9662765" cy="15536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05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527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047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768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У Кати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У Пети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Всего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68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6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4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? 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929838" y="981003"/>
            <a:ext cx="10528444" cy="954107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У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Кати 6 фотографий, а у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Пети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4 фотографии. Сколько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всего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фотографий у Кати и Пети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0632188"/>
      </p:ext>
    </p:extLst>
  </p:cSld>
  <p:clrMapOvr>
    <a:masterClrMapping/>
  </p:clrMapOvr>
  <p:transition spd="slow" advClick="0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755128" y="154161"/>
            <a:ext cx="8937812" cy="648826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55" y="6273306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314108" y="686772"/>
            <a:ext cx="56865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Физкультминутка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0FA43B6E-9308-4B58-B879-FAA42F029B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461" y="1428325"/>
            <a:ext cx="8794985" cy="4501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F4C3677-F35E-40BC-870D-BD7DACEDA45E}"/>
              </a:ext>
            </a:extLst>
          </p:cNvPr>
          <p:cNvSpPr txBox="1"/>
          <p:nvPr/>
        </p:nvSpPr>
        <p:spPr>
          <a:xfrm>
            <a:off x="10178764" y="5673967"/>
            <a:ext cx="98611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S Text"/>
                <a:ea typeface="+mn-ea"/>
                <a:cs typeface="+mn-cs"/>
                <a:hlinkClick r:id="rId11"/>
              </a:rPr>
              <a:t>flomaster.club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E8CE11D-262C-4EFC-AADF-645719DEF0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" y="3451959"/>
            <a:ext cx="3191652" cy="31752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733729"/>
      </p:ext>
    </p:extLst>
  </p:cSld>
  <p:clrMapOvr>
    <a:masterClrMapping/>
  </p:clrMapOvr>
  <p:transition spd="slow" advClick="0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Овал 35">
            <a:extLst>
              <a:ext uri="{FF2B5EF4-FFF2-40B4-BE49-F238E27FC236}">
                <a16:creationId xmlns:a16="http://schemas.microsoft.com/office/drawing/2014/main" id="{F5B81C5C-04B9-49CE-82A2-B010317DC0D6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77969">
            <a:off x="2694605" y="5733261"/>
            <a:ext cx="1042447" cy="71016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4688C3A1-531C-43E2-8A4E-A03A210BA917}"/>
              </a:ext>
            </a:extLst>
          </p:cNvPr>
          <p:cNvSpPr txBox="1"/>
          <p:nvPr/>
        </p:nvSpPr>
        <p:spPr>
          <a:xfrm>
            <a:off x="265038" y="1563477"/>
            <a:ext cx="226347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Самостоятельная  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работа </a:t>
            </a:r>
            <a:endParaRPr lang="ru-RU" sz="2000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1" name="Рисунок 14">
            <a:extLst>
              <a:ext uri="{FF2B5EF4-FFF2-40B4-BE49-F238E27FC236}">
                <a16:creationId xmlns:a16="http://schemas.microsoft.com/office/drawing/2014/main" id="{5ABE3DC5-430F-4F0E-99FB-511F6D52FB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8" y="3170297"/>
            <a:ext cx="2633268" cy="317458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945620" y="1076567"/>
            <a:ext cx="457488" cy="60363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2191" y="1935160"/>
            <a:ext cx="436806" cy="43053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1307" y="5873873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19576" y="5883214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Рисунок 24"/>
          <p:cNvPicPr/>
          <p:nvPr/>
        </p:nvPicPr>
        <p:blipFill>
          <a:blip r:embed="rId10"/>
          <a:stretch>
            <a:fillRect/>
          </a:stretch>
        </p:blipFill>
        <p:spPr>
          <a:xfrm>
            <a:off x="2528515" y="29308"/>
            <a:ext cx="5756744" cy="288312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13381" y="2912429"/>
            <a:ext cx="468226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/>
              <a:t>              Задача </a:t>
            </a:r>
            <a:r>
              <a:rPr lang="ru-RU" sz="3200" i="1" dirty="0"/>
              <a:t>1                            </a:t>
            </a:r>
            <a:r>
              <a:rPr lang="ru-RU" sz="3200" i="1" dirty="0" smtClean="0"/>
              <a:t>                  </a:t>
            </a:r>
            <a:endParaRPr lang="ru-RU" sz="3200" dirty="0"/>
          </a:p>
          <a:p>
            <a:r>
              <a:rPr lang="ru-RU" sz="3200" i="1" dirty="0"/>
              <a:t>6 + 7 = 13 (ж.)                     </a:t>
            </a:r>
            <a:r>
              <a:rPr lang="ru-RU" sz="3200" i="1" dirty="0" smtClean="0"/>
              <a:t>               </a:t>
            </a:r>
            <a:endParaRPr lang="ru-RU" sz="3200" dirty="0"/>
          </a:p>
          <a:p>
            <a:r>
              <a:rPr lang="ru-RU" sz="3200" i="1" dirty="0"/>
              <a:t>Ответ: 13 животных. </a:t>
            </a:r>
            <a:endParaRPr lang="ru-RU" sz="3200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8642546" y="1095190"/>
            <a:ext cx="3451387" cy="17176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</a:rPr>
              <a:t>Задание </a:t>
            </a:r>
            <a:endParaRPr lang="ru-RU" sz="2200" b="1" dirty="0">
              <a:solidFill>
                <a:schemeClr val="tx1"/>
              </a:solidFill>
            </a:endParaRPr>
          </a:p>
          <a:p>
            <a:pPr algn="just"/>
            <a:r>
              <a:rPr lang="ru-RU" sz="2200" b="1" dirty="0" smtClean="0">
                <a:solidFill>
                  <a:schemeClr val="tx1"/>
                </a:solidFill>
              </a:rPr>
              <a:t>  </a:t>
            </a:r>
            <a:r>
              <a:rPr lang="ru-RU" sz="2200" dirty="0" smtClean="0">
                <a:solidFill>
                  <a:schemeClr val="tx1"/>
                </a:solidFill>
              </a:rPr>
              <a:t>Проверь правильность решения задачи 1. </a:t>
            </a:r>
            <a:endParaRPr lang="ru-RU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53928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929837" y="559644"/>
            <a:ext cx="10610437" cy="2677656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Задача 2. Обратная 1.</a:t>
            </a:r>
            <a:endParaRPr lang="ru-RU" sz="24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цирковом номере участвовало 13 животных, из них 6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кошек, остальные собачки. Сколько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собачек участвовало в цирковом номере?</a:t>
            </a:r>
          </a:p>
          <a:p>
            <a:pPr algn="ctr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Задача </a:t>
            </a:r>
            <a:r>
              <a:rPr lang="ru-RU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Обратная 1.</a:t>
            </a:r>
          </a:p>
          <a:p>
            <a:pPr algn="just"/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В цирковом номере участвовало 13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животных,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из них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7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собачек, остальные кошки. 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Сколько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кошек </a:t>
            </a: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участвовало в цирковом номере?</a:t>
            </a:r>
          </a:p>
          <a:p>
            <a:pPr algn="ctr"/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177201"/>
              </p:ext>
            </p:extLst>
          </p:nvPr>
        </p:nvGraphicFramePr>
        <p:xfrm>
          <a:off x="2568270" y="3458817"/>
          <a:ext cx="5921086" cy="31674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49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30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30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9755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Кошки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Собачки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Всего </a:t>
                      </a:r>
                      <a:r>
                        <a:rPr lang="ru-RU" sz="2400" dirty="0" smtClean="0">
                          <a:effectLst/>
                        </a:rPr>
                        <a:t>животных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74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?  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74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 слагаемое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 слагаемое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Сумма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74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6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?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74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?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396" y="3451077"/>
            <a:ext cx="2637667" cy="3175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8642546" y="3283888"/>
            <a:ext cx="3451387" cy="20593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</a:rPr>
              <a:t>Задание </a:t>
            </a:r>
            <a:endParaRPr lang="ru-RU" sz="2200" b="1" dirty="0">
              <a:solidFill>
                <a:schemeClr val="tx1"/>
              </a:solidFill>
            </a:endParaRPr>
          </a:p>
          <a:p>
            <a:pPr algn="ctr"/>
            <a:endParaRPr lang="ru-RU" sz="1000" dirty="0">
              <a:solidFill>
                <a:schemeClr val="tx1"/>
              </a:solidFill>
            </a:endParaRPr>
          </a:p>
          <a:p>
            <a:pPr algn="just"/>
            <a:r>
              <a:rPr lang="ru-RU" sz="2200" b="1" dirty="0">
                <a:solidFill>
                  <a:schemeClr val="tx1"/>
                </a:solidFill>
              </a:rPr>
              <a:t>  </a:t>
            </a:r>
            <a:r>
              <a:rPr lang="ru-RU" sz="2200" dirty="0" smtClean="0">
                <a:solidFill>
                  <a:schemeClr val="tx1"/>
                </a:solidFill>
              </a:rPr>
              <a:t>Проверь правильность составленных двух обратных задач 2 и 3 и схем к ним. </a:t>
            </a:r>
            <a:endParaRPr lang="ru-RU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5781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929837" y="305202"/>
            <a:ext cx="10610437" cy="523220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Проверь правильность решения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задач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2 и 3,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обратных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CE8F52-0865-4BA4-AE7B-0C2E74568338}"/>
              </a:ext>
            </a:extLst>
          </p:cNvPr>
          <p:cNvSpPr txBox="1"/>
          <p:nvPr/>
        </p:nvSpPr>
        <p:spPr>
          <a:xfrm>
            <a:off x="278297" y="1400330"/>
            <a:ext cx="11624806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i="1" dirty="0" smtClean="0"/>
              <a:t>      Задача </a:t>
            </a:r>
            <a:r>
              <a:rPr lang="ru-RU" sz="3200" i="1" dirty="0"/>
              <a:t>1                        </a:t>
            </a:r>
            <a:r>
              <a:rPr lang="ru-RU" sz="3200" i="1" dirty="0" smtClean="0"/>
              <a:t>      Задача </a:t>
            </a:r>
            <a:r>
              <a:rPr lang="ru-RU" sz="3200" i="1" dirty="0"/>
              <a:t>2                      Задача 3</a:t>
            </a:r>
            <a:endParaRPr lang="ru-RU" sz="3200" dirty="0"/>
          </a:p>
          <a:p>
            <a:r>
              <a:rPr lang="ru-RU" sz="3200" i="1" dirty="0"/>
              <a:t>6</a:t>
            </a:r>
            <a:r>
              <a:rPr lang="ru-RU" sz="3200" i="1" dirty="0" smtClean="0"/>
              <a:t> </a:t>
            </a:r>
            <a:r>
              <a:rPr lang="ru-RU" sz="3200" i="1" dirty="0"/>
              <a:t>+ </a:t>
            </a:r>
            <a:r>
              <a:rPr lang="ru-RU" sz="3200" i="1" dirty="0" smtClean="0"/>
              <a:t>7 </a:t>
            </a:r>
            <a:r>
              <a:rPr lang="ru-RU" sz="3200" i="1" dirty="0"/>
              <a:t>= </a:t>
            </a:r>
            <a:r>
              <a:rPr lang="ru-RU" sz="3200" i="1" dirty="0" smtClean="0"/>
              <a:t>13 (</a:t>
            </a:r>
            <a:r>
              <a:rPr lang="ru-RU" sz="3200" i="1" dirty="0"/>
              <a:t>ж</a:t>
            </a:r>
            <a:r>
              <a:rPr lang="ru-RU" sz="3200" i="1" dirty="0" smtClean="0"/>
              <a:t>.)                     13 </a:t>
            </a:r>
            <a:r>
              <a:rPr lang="ru-RU" sz="3200" i="1" dirty="0"/>
              <a:t>– </a:t>
            </a:r>
            <a:r>
              <a:rPr lang="ru-RU" sz="3200" i="1" dirty="0" smtClean="0"/>
              <a:t>6 </a:t>
            </a:r>
            <a:r>
              <a:rPr lang="ru-RU" sz="3200" i="1" dirty="0"/>
              <a:t>= </a:t>
            </a:r>
            <a:r>
              <a:rPr lang="ru-RU" sz="3200" i="1" dirty="0" smtClean="0"/>
              <a:t>7 (</a:t>
            </a:r>
            <a:r>
              <a:rPr lang="ru-RU" sz="3200" i="1" dirty="0"/>
              <a:t>с</a:t>
            </a:r>
            <a:r>
              <a:rPr lang="ru-RU" sz="3200" i="1" dirty="0" smtClean="0"/>
              <a:t>.)               13 </a:t>
            </a:r>
            <a:r>
              <a:rPr lang="ru-RU" sz="3200" i="1" dirty="0"/>
              <a:t>– </a:t>
            </a:r>
            <a:r>
              <a:rPr lang="ru-RU" sz="3200" i="1" dirty="0" smtClean="0"/>
              <a:t>7 </a:t>
            </a:r>
            <a:r>
              <a:rPr lang="ru-RU" sz="3200" i="1" dirty="0"/>
              <a:t>= </a:t>
            </a:r>
            <a:r>
              <a:rPr lang="ru-RU" sz="3200" i="1" dirty="0" smtClean="0"/>
              <a:t>6 (</a:t>
            </a:r>
            <a:r>
              <a:rPr lang="ru-RU" sz="3200" i="1" dirty="0"/>
              <a:t>к</a:t>
            </a:r>
            <a:r>
              <a:rPr lang="ru-RU" sz="3200" i="1" dirty="0" smtClean="0"/>
              <a:t>.)</a:t>
            </a:r>
            <a:endParaRPr lang="ru-RU" sz="3200" dirty="0"/>
          </a:p>
          <a:p>
            <a:r>
              <a:rPr lang="ru-RU" sz="2800" i="1" dirty="0" smtClean="0"/>
              <a:t>Ответ</a:t>
            </a:r>
            <a:r>
              <a:rPr lang="ru-RU" sz="2800" i="1" dirty="0"/>
              <a:t>: </a:t>
            </a:r>
            <a:r>
              <a:rPr lang="ru-RU" sz="2800" i="1" dirty="0" smtClean="0"/>
              <a:t>13 животных.         Ответ</a:t>
            </a:r>
            <a:r>
              <a:rPr lang="ru-RU" sz="2800" i="1" dirty="0"/>
              <a:t>: </a:t>
            </a:r>
            <a:r>
              <a:rPr lang="ru-RU" sz="2800" i="1" dirty="0" smtClean="0"/>
              <a:t>7 собачек.         Ответ</a:t>
            </a:r>
            <a:r>
              <a:rPr lang="ru-RU" sz="2800" i="1" dirty="0"/>
              <a:t>: </a:t>
            </a:r>
            <a:r>
              <a:rPr lang="ru-RU" sz="2800" i="1" dirty="0" smtClean="0"/>
              <a:t>6 кошек.</a:t>
            </a:r>
            <a:endParaRPr lang="ru-RU" sz="28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396" y="3451077"/>
            <a:ext cx="3191652" cy="31752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3069203" y="3847798"/>
            <a:ext cx="7919499" cy="202607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Задание</a:t>
            </a:r>
            <a:endParaRPr lang="ru-RU" sz="2800" b="1" dirty="0">
              <a:solidFill>
                <a:schemeClr val="tx1"/>
              </a:solidFill>
            </a:endParaRPr>
          </a:p>
          <a:p>
            <a:pPr algn="ctr"/>
            <a:endParaRPr lang="ru-RU" sz="1000" dirty="0">
              <a:solidFill>
                <a:schemeClr val="tx1"/>
              </a:solidFill>
            </a:endParaRPr>
          </a:p>
          <a:p>
            <a:pPr algn="just"/>
            <a:r>
              <a:rPr lang="ru-RU" sz="2200" b="1" dirty="0">
                <a:solidFill>
                  <a:schemeClr val="tx1"/>
                </a:solidFill>
              </a:rPr>
              <a:t>  </a:t>
            </a:r>
            <a:r>
              <a:rPr lang="ru-RU" sz="2800" dirty="0" smtClean="0"/>
              <a:t>Сравни </a:t>
            </a:r>
            <a:r>
              <a:rPr lang="ru-RU" sz="2800" dirty="0"/>
              <a:t>решение </a:t>
            </a:r>
            <a:r>
              <a:rPr lang="ru-RU" sz="2800" dirty="0" smtClean="0"/>
              <a:t>трёх </a:t>
            </a:r>
            <a:r>
              <a:rPr lang="ru-RU" sz="2800" dirty="0"/>
              <a:t>задач и </a:t>
            </a:r>
            <a:r>
              <a:rPr lang="ru-RU" sz="2800" dirty="0" smtClean="0"/>
              <a:t>докажи, </a:t>
            </a:r>
            <a:r>
              <a:rPr lang="ru-RU" sz="2800" dirty="0"/>
              <a:t>что </a:t>
            </a:r>
            <a:r>
              <a:rPr lang="ru-RU" sz="2800" b="1" dirty="0"/>
              <a:t>задачи 2 и 3 </a:t>
            </a:r>
            <a:r>
              <a:rPr lang="ru-RU" sz="2800" b="1" dirty="0" smtClean="0"/>
              <a:t>обратные 1.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9819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694E988-88AB-49F2-A204-892464B7E304}"/>
              </a:ext>
            </a:extLst>
          </p:cNvPr>
          <p:cNvSpPr/>
          <p:nvPr/>
        </p:nvSpPr>
        <p:spPr>
          <a:xfrm>
            <a:off x="2949028" y="340659"/>
            <a:ext cx="8743911" cy="6301762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507" y="6134272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1745694" y="1449921"/>
            <a:ext cx="457488" cy="60363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7" y="2671993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A468FB66-B668-4A79-83CD-D923F588E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83718" y="281214"/>
            <a:ext cx="8031134" cy="5921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3501317" y="1215322"/>
            <a:ext cx="43759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Подведение итогов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F8E542A-3FD7-4431-AAD0-B545AC34AB90}"/>
              </a:ext>
            </a:extLst>
          </p:cNvPr>
          <p:cNvSpPr txBox="1"/>
          <p:nvPr/>
        </p:nvSpPr>
        <p:spPr>
          <a:xfrm>
            <a:off x="3707144" y="3596264"/>
            <a:ext cx="49249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Запомнили  вы    </a:t>
            </a:r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какие задачи называются обратные </a:t>
            </a:r>
            <a:r>
              <a:rPr lang="ru-RU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ru-RU" sz="3200" b="1" dirty="0"/>
              <a:t>?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2B2D8CC-FA05-4D50-924D-BB3DA6C2346A}"/>
              </a:ext>
            </a:extLst>
          </p:cNvPr>
          <p:cNvSpPr txBox="1"/>
          <p:nvPr/>
        </p:nvSpPr>
        <p:spPr>
          <a:xfrm>
            <a:off x="9369282" y="6176657"/>
            <a:ext cx="173018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 i="0" u="none" strike="noStrike" dirty="0">
                <a:effectLst/>
                <a:latin typeface="YS Text"/>
                <a:hlinkClick r:id="rId11"/>
              </a:rPr>
              <a:t>topolek-oktabrskoe.ddousman.ru</a:t>
            </a:r>
            <a:endParaRPr lang="ru-RU" sz="800" dirty="0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866BFF2-87E4-40F2-A046-FF2A06A5C98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89" y="3193161"/>
            <a:ext cx="2580572" cy="31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836512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5"/>
          </p:nvPr>
        </p:nvSpPr>
        <p:spPr>
          <a:xfrm>
            <a:off x="787179" y="948888"/>
            <a:ext cx="10608347" cy="2910178"/>
          </a:xfrm>
        </p:spPr>
        <p:txBody>
          <a:bodyPr/>
          <a:lstStyle/>
          <a:p>
            <a:pPr algn="l"/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Задачи, в которых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одна из </a:t>
            </a:r>
            <a:r>
              <a:rPr lang="ru-RU" sz="3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неизвестных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величин </a:t>
            </a:r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становится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известной</a:t>
            </a:r>
            <a:r>
              <a:rPr lang="ru-RU" sz="36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algn="l"/>
            <a:r>
              <a:rPr lang="ru-RU" sz="36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одна из данных величин</a:t>
            </a:r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становится </a:t>
            </a:r>
            <a:r>
              <a:rPr lang="ru-RU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неизвестной</a:t>
            </a:r>
            <a:r>
              <a:rPr lang="ru-RU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492981" y="324348"/>
            <a:ext cx="108278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Запомни!!! Обратная задача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5AE0297-446C-49F4-A799-A36E3A08119A}"/>
              </a:ext>
            </a:extLst>
          </p:cNvPr>
          <p:cNvSpPr/>
          <p:nvPr/>
        </p:nvSpPr>
        <p:spPr>
          <a:xfrm>
            <a:off x="5416615" y="3859066"/>
            <a:ext cx="4920081" cy="200448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</a:rPr>
              <a:t>Задание</a:t>
            </a:r>
            <a:endParaRPr lang="ru-RU" sz="2200" b="1" dirty="0">
              <a:solidFill>
                <a:schemeClr val="tx1"/>
              </a:solidFill>
            </a:endParaRPr>
          </a:p>
          <a:p>
            <a:pPr algn="ctr"/>
            <a:endParaRPr lang="ru-RU" sz="1000" dirty="0">
              <a:solidFill>
                <a:schemeClr val="tx1"/>
              </a:solidFill>
            </a:endParaRPr>
          </a:p>
          <a:p>
            <a:pPr algn="just"/>
            <a:r>
              <a:rPr lang="ru-RU" sz="2200" b="1" dirty="0">
                <a:solidFill>
                  <a:schemeClr val="tx1"/>
                </a:solidFill>
              </a:rPr>
              <a:t>  </a:t>
            </a:r>
            <a:r>
              <a:rPr lang="ru-RU" sz="2200" dirty="0" smtClean="0">
                <a:solidFill>
                  <a:schemeClr val="tx1"/>
                </a:solidFill>
              </a:rPr>
              <a:t>Расскажите друг другу, какие задачи называются обратными 1. 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9029"/>
            <a:ext cx="3085106" cy="3175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5110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8777925F-0391-49DA-91E4-FB004011D903}"/>
              </a:ext>
            </a:extLst>
          </p:cNvPr>
          <p:cNvSpPr/>
          <p:nvPr/>
        </p:nvSpPr>
        <p:spPr>
          <a:xfrm rot="20422078">
            <a:off x="5058227" y="4898504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247" y="6148565"/>
            <a:ext cx="451536" cy="43053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2871059" y="2982353"/>
            <a:ext cx="395306" cy="521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019" y="1950532"/>
            <a:ext cx="382530" cy="3691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123EADC-07C1-4428-84B8-A1F577E877D1}"/>
              </a:ext>
            </a:extLst>
          </p:cNvPr>
          <p:cNvSpPr txBox="1"/>
          <p:nvPr/>
        </p:nvSpPr>
        <p:spPr>
          <a:xfrm>
            <a:off x="4251509" y="480099"/>
            <a:ext cx="25552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РЕФЛЕКСИЯ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5D9D9373-A20C-4E52-AA33-373F751887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76374">
            <a:off x="2462370" y="5636933"/>
            <a:ext cx="1042447" cy="710168"/>
          </a:xfrm>
          <a:prstGeom prst="rect">
            <a:avLst/>
          </a:prstGeom>
        </p:spPr>
      </p:pic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2688D7E-0468-4598-B22A-3AB40303A446}"/>
              </a:ext>
            </a:extLst>
          </p:cNvPr>
          <p:cNvSpPr/>
          <p:nvPr/>
        </p:nvSpPr>
        <p:spPr>
          <a:xfrm>
            <a:off x="2983593" y="1661822"/>
            <a:ext cx="8411933" cy="704739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ctr"/>
            <a:r>
              <a:rPr lang="ru-RU" b="1" dirty="0"/>
              <a:t>Понравилось ли </a:t>
            </a:r>
            <a:r>
              <a:rPr lang="ru-RU" b="1" dirty="0" smtClean="0"/>
              <a:t>вам, работая в паре,  составлять и решать задачи, обратные 1?</a:t>
            </a:r>
            <a:endParaRPr lang="ru-RU" b="1" dirty="0"/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249EC523-31C0-4B17-B9B4-E7E2B822D91C}"/>
              </a:ext>
            </a:extLst>
          </p:cNvPr>
          <p:cNvSpPr/>
          <p:nvPr/>
        </p:nvSpPr>
        <p:spPr>
          <a:xfrm>
            <a:off x="3966570" y="2866962"/>
            <a:ext cx="6681534" cy="752366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Возникали у вас трудности при самостоятельном составлении и решении задач 2 </a:t>
            </a:r>
            <a:r>
              <a:rPr lang="ru-RU" b="1" smtClean="0">
                <a:latin typeface="Calibri" panose="020F0502020204030204" pitchFamily="34" charset="0"/>
                <a:cs typeface="Calibri" panose="020F0502020204030204" pitchFamily="34" charset="0"/>
              </a:rPr>
              <a:t>и </a:t>
            </a:r>
            <a:r>
              <a:rPr lang="ru-RU" b="1" smtClean="0">
                <a:latin typeface="Calibri" panose="020F0502020204030204" pitchFamily="34" charset="0"/>
                <a:cs typeface="Calibri" panose="020F0502020204030204" pitchFamily="34" charset="0"/>
              </a:rPr>
              <a:t>3, 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обратных 1?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1927C07D-76CD-447F-806C-EA137F3C9D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244" y="4000834"/>
            <a:ext cx="382530" cy="369108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F58580BD-7586-48CC-B9DB-E84CE18A192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4812133" y="4846817"/>
            <a:ext cx="395306" cy="52158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A0553D2A-18C1-4377-BBE2-33CE7809B65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37" y="3159355"/>
            <a:ext cx="2227716" cy="31752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DE731E0-6B34-40AB-B2A2-490CABB6857F}"/>
              </a:ext>
            </a:extLst>
          </p:cNvPr>
          <p:cNvSpPr/>
          <p:nvPr/>
        </p:nvSpPr>
        <p:spPr>
          <a:xfrm>
            <a:off x="5144493" y="4106513"/>
            <a:ext cx="6823763" cy="1151571"/>
          </a:xfrm>
          <a:prstGeom prst="rect">
            <a:avLst/>
          </a:prstGeom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Что необходимо сделать, чтобы устранить все затруднения, которые возникали </a:t>
            </a: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при составлении и решении обратных задач?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463267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8" grpId="0" animBg="1"/>
      <p:bldP spid="2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latin typeface="+mn-lt"/>
              </a:rPr>
              <a:t>Молодцы!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21951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52215"/>
              </p:ext>
            </p:extLst>
          </p:nvPr>
        </p:nvGraphicFramePr>
        <p:xfrm>
          <a:off x="2091194" y="1501894"/>
          <a:ext cx="9811910" cy="18853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733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9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192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91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У Кати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У Пети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Всего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68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6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4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? 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91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1 слагаемое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2 слагаемое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сумма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196708"/>
            <a:ext cx="2227716" cy="31752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828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1102659" y="324348"/>
            <a:ext cx="102181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Как</a:t>
            </a:r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называются компоненты и результат действия сложения?</a:t>
            </a:r>
            <a:endParaRPr lang="ru-RU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2576223" y="3675973"/>
            <a:ext cx="4713311" cy="177766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Как найти сумму двух чисел?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7422539" y="3675972"/>
            <a:ext cx="4374296" cy="1777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Задание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</a:rPr>
              <a:t>Реши </a:t>
            </a:r>
            <a:r>
              <a:rPr lang="ru-RU" sz="2400" dirty="0">
                <a:solidFill>
                  <a:schemeClr val="tx1"/>
                </a:solidFill>
              </a:rPr>
              <a:t>задачу, проверь правильность её </a:t>
            </a:r>
            <a:r>
              <a:rPr lang="ru-RU" sz="2400" dirty="0" smtClean="0">
                <a:solidFill>
                  <a:schemeClr val="tx1"/>
                </a:solidFill>
              </a:rPr>
              <a:t>решения.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021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Овал 35">
            <a:extLst>
              <a:ext uri="{FF2B5EF4-FFF2-40B4-BE49-F238E27FC236}">
                <a16:creationId xmlns:a16="http://schemas.microsoft.com/office/drawing/2014/main" id="{F5B81C5C-04B9-49CE-82A2-B010317DC0D6}"/>
              </a:ext>
            </a:extLst>
          </p:cNvPr>
          <p:cNvSpPr/>
          <p:nvPr/>
        </p:nvSpPr>
        <p:spPr>
          <a:xfrm rot="20422078">
            <a:off x="5058227" y="5130732"/>
            <a:ext cx="1630172" cy="439270"/>
          </a:xfrm>
          <a:prstGeom prst="ellipse">
            <a:avLst/>
          </a:prstGeom>
          <a:solidFill>
            <a:srgbClr val="F2F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67404">
            <a:off x="767618" y="2499188"/>
            <a:ext cx="457488" cy="60363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63" y="6284379"/>
            <a:ext cx="410657" cy="42851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78" y="247920"/>
            <a:ext cx="573085" cy="6521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9621" y="247920"/>
            <a:ext cx="408635" cy="464358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828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77969">
            <a:off x="2694605" y="5733261"/>
            <a:ext cx="1042447" cy="710168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396" y="3451077"/>
            <a:ext cx="3191652" cy="3175200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BA9EA31F-394D-42AE-AE7E-5789290FF6FD}"/>
              </a:ext>
            </a:extLst>
          </p:cNvPr>
          <p:cNvSpPr txBox="1"/>
          <p:nvPr/>
        </p:nvSpPr>
        <p:spPr>
          <a:xfrm>
            <a:off x="3527322" y="3183741"/>
            <a:ext cx="4859245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400" b="1" i="1" dirty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ru-RU" sz="3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= 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10 (ф.)</a:t>
            </a:r>
            <a:endParaRPr lang="ru-RU" sz="3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63BB93B-4737-4C58-9BF4-BF6FC8C62ED2}"/>
              </a:ext>
            </a:extLst>
          </p:cNvPr>
          <p:cNvSpPr txBox="1"/>
          <p:nvPr/>
        </p:nvSpPr>
        <p:spPr>
          <a:xfrm>
            <a:off x="6235057" y="2725454"/>
            <a:ext cx="172420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Задача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2CE8F52-0865-4BA4-AE7B-0C2E74568338}"/>
              </a:ext>
            </a:extLst>
          </p:cNvPr>
          <p:cNvSpPr txBox="1"/>
          <p:nvPr/>
        </p:nvSpPr>
        <p:spPr>
          <a:xfrm>
            <a:off x="3505203" y="3809618"/>
            <a:ext cx="829163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Ответ: </a:t>
            </a:r>
            <a:r>
              <a:rPr lang="ru-RU" sz="3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всего 10 фотографий.</a:t>
            </a:r>
            <a:endParaRPr lang="ru-RU" sz="3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835563" y="1360524"/>
            <a:ext cx="10610437" cy="954107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У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Кати 6 фотографий, а у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Пети 4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фотографии. Сколько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всего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фотографий у Кати и Пети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2402" y="1640864"/>
            <a:ext cx="451536" cy="43053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1102659" y="324348"/>
            <a:ext cx="102181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6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Прямая задача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39310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25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1102659" y="324348"/>
            <a:ext cx="102181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Что изменилось?</a:t>
            </a:r>
            <a:endParaRPr lang="ru-RU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381121"/>
              </p:ext>
            </p:extLst>
          </p:nvPr>
        </p:nvGraphicFramePr>
        <p:xfrm>
          <a:off x="2027583" y="938254"/>
          <a:ext cx="9931181" cy="30692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11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596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96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68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У Кати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У Пети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Всего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2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effectLst/>
                        </a:rPr>
                        <a:t>6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4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? 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4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effectLst/>
                        </a:rPr>
                        <a:t>1 слагаемое</a:t>
                      </a:r>
                      <a:endParaRPr lang="ru-RU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2 слагаемое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Сумма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4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? </a:t>
                      </a:r>
                      <a:r>
                        <a:rPr lang="ru-RU" sz="3600" dirty="0" smtClean="0">
                          <a:effectLst/>
                        </a:rPr>
                        <a:t>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4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</a:rPr>
                        <a:t>10 </a:t>
                      </a:r>
                      <a:endParaRPr lang="ru-RU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196708"/>
            <a:ext cx="2227716" cy="3175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828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6273579" y="4355825"/>
            <a:ext cx="4079019" cy="17189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Как найти неизвестное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 1 слагаемое? 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5675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929837" y="559644"/>
            <a:ext cx="10610437" cy="1384995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ru-RU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Задача 2</a:t>
            </a:r>
            <a:r>
              <a:rPr lang="ru-RU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800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У Кати и Пети  10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фотографий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у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Пети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4 фотографии. Сколько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фотографий у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Кати?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3BB93B-4737-4C58-9BF4-BF6FC8C62ED2}"/>
              </a:ext>
            </a:extLst>
          </p:cNvPr>
          <p:cNvSpPr txBox="1"/>
          <p:nvPr/>
        </p:nvSpPr>
        <p:spPr>
          <a:xfrm>
            <a:off x="5701086" y="2725454"/>
            <a:ext cx="196397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Задача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9EA31F-394D-42AE-AE7E-5789290FF6FD}"/>
              </a:ext>
            </a:extLst>
          </p:cNvPr>
          <p:cNvSpPr txBox="1"/>
          <p:nvPr/>
        </p:nvSpPr>
        <p:spPr>
          <a:xfrm>
            <a:off x="3527322" y="3183741"/>
            <a:ext cx="48592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10 </a:t>
            </a:r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ru-RU" sz="3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= 6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(ф.)</a:t>
            </a:r>
            <a:endParaRPr lang="ru-RU" sz="3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CE8F52-0865-4BA4-AE7B-0C2E74568338}"/>
              </a:ext>
            </a:extLst>
          </p:cNvPr>
          <p:cNvSpPr txBox="1"/>
          <p:nvPr/>
        </p:nvSpPr>
        <p:spPr>
          <a:xfrm>
            <a:off x="3505204" y="3799294"/>
            <a:ext cx="822297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Ответ: </a:t>
            </a:r>
            <a:r>
              <a:rPr lang="ru-RU" sz="3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у Кати 6 фотографий.</a:t>
            </a:r>
            <a:endParaRPr lang="ru-RU" sz="3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396" y="3451077"/>
            <a:ext cx="3191652" cy="31752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828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88472" y="4643562"/>
            <a:ext cx="5335326" cy="12303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Почему эту </a:t>
            </a:r>
            <a:r>
              <a:rPr lang="ru-RU" sz="2800" b="1" dirty="0">
                <a:solidFill>
                  <a:schemeClr val="tx1"/>
                </a:solidFill>
              </a:rPr>
              <a:t>з</a:t>
            </a:r>
            <a:r>
              <a:rPr lang="ru-RU" sz="2800" b="1" dirty="0" smtClean="0">
                <a:solidFill>
                  <a:schemeClr val="tx1"/>
                </a:solidFill>
              </a:rPr>
              <a:t>адачу решали действием вычитания?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733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929837" y="305202"/>
            <a:ext cx="10610437" cy="523220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Сравни решения двух задач.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396" y="3451077"/>
            <a:ext cx="3191652" cy="3175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395526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52007" y="1685677"/>
            <a:ext cx="9064487" cy="1673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Задача 1                                         Задача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                           </a:t>
            </a:r>
            <a:endParaRPr lang="ru-RU" sz="2400" b="1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+ 4 = 10 (ф.)           </a:t>
            </a: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10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4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=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(ф.)                      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всего10 фотографий.      Ответ: у Кати 6 фотографий.       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88472" y="3451077"/>
            <a:ext cx="3737113" cy="14469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Каким  действием решали задачу 1?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7482177" y="3451077"/>
            <a:ext cx="3746578" cy="14469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Каким  действием решали задачу 2?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1590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2C4D1CA-6F83-4B78-957F-BA1CAB7BA784}"/>
              </a:ext>
            </a:extLst>
          </p:cNvPr>
          <p:cNvSpPr txBox="1"/>
          <p:nvPr/>
        </p:nvSpPr>
        <p:spPr>
          <a:xfrm>
            <a:off x="1102659" y="324348"/>
            <a:ext cx="102181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Что изменилось?</a:t>
            </a:r>
            <a:endParaRPr lang="ru-RU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019297"/>
              </p:ext>
            </p:extLst>
          </p:nvPr>
        </p:nvGraphicFramePr>
        <p:xfrm>
          <a:off x="2011679" y="1049571"/>
          <a:ext cx="10058402" cy="34719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530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26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026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43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У Кати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У Пети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Всего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43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</a:rPr>
                        <a:t>6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4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? 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43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1 слагаемое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2 слагаемое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Сумма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43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?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4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10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43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6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?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10 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2" y="3196708"/>
            <a:ext cx="2227716" cy="3175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828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6211746" y="4521516"/>
            <a:ext cx="4079019" cy="17189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Как найти неизвестное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 2 слагаемое? 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3339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11B4B3F-916F-40BF-B71E-41C57E3BA3F0}"/>
              </a:ext>
            </a:extLst>
          </p:cNvPr>
          <p:cNvSpPr txBox="1"/>
          <p:nvPr/>
        </p:nvSpPr>
        <p:spPr>
          <a:xfrm>
            <a:off x="929837" y="559644"/>
            <a:ext cx="10610437" cy="1384995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ru-RU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Задача 3</a:t>
            </a:r>
            <a:r>
              <a:rPr lang="ru-RU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800" b="1" dirty="0" smtClean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У Кати и Пети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10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фотографий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у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Кати 6 фотографий.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Сколько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dirty="0">
                <a:latin typeface="Calibri" panose="020F0502020204030204" pitchFamily="34" charset="0"/>
                <a:cs typeface="Calibri" panose="020F0502020204030204" pitchFamily="34" charset="0"/>
              </a:rPr>
              <a:t>фотографий у </a:t>
            </a: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Пети?</a:t>
            </a:r>
            <a:endParaRPr lang="ru-RU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63BB93B-4737-4C58-9BF4-BF6FC8C62ED2}"/>
              </a:ext>
            </a:extLst>
          </p:cNvPr>
          <p:cNvSpPr txBox="1"/>
          <p:nvPr/>
        </p:nvSpPr>
        <p:spPr>
          <a:xfrm>
            <a:off x="5701086" y="2725454"/>
            <a:ext cx="196397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Задача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9EA31F-394D-42AE-AE7E-5789290FF6FD}"/>
              </a:ext>
            </a:extLst>
          </p:cNvPr>
          <p:cNvSpPr txBox="1"/>
          <p:nvPr/>
        </p:nvSpPr>
        <p:spPr>
          <a:xfrm>
            <a:off x="3527322" y="3183741"/>
            <a:ext cx="48592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10 </a:t>
            </a:r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ru-RU" sz="3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3200" i="1" dirty="0">
                <a:latin typeface="Calibri" panose="020F0502020204030204" pitchFamily="34" charset="0"/>
                <a:cs typeface="Calibri" panose="020F0502020204030204" pitchFamily="34" charset="0"/>
              </a:rPr>
              <a:t>= </a:t>
            </a:r>
            <a:r>
              <a:rPr lang="ru-RU" sz="32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4 (ф.)</a:t>
            </a:r>
            <a:endParaRPr lang="ru-RU" sz="3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CE8F52-0865-4BA4-AE7B-0C2E74568338}"/>
              </a:ext>
            </a:extLst>
          </p:cNvPr>
          <p:cNvSpPr txBox="1"/>
          <p:nvPr/>
        </p:nvSpPr>
        <p:spPr>
          <a:xfrm>
            <a:off x="3535690" y="3799294"/>
            <a:ext cx="825873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400" i="1" dirty="0">
                <a:latin typeface="Calibri" panose="020F0502020204030204" pitchFamily="34" charset="0"/>
                <a:cs typeface="Calibri" panose="020F0502020204030204" pitchFamily="34" charset="0"/>
              </a:rPr>
              <a:t>   Ответ: </a:t>
            </a:r>
            <a:r>
              <a:rPr lang="ru-RU" sz="3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у Пети 4 фотографии.</a:t>
            </a:r>
            <a:endParaRPr lang="ru-RU" sz="32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65EA73E-5E37-4585-BB9E-593D00D52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396" y="3451077"/>
            <a:ext cx="3191652" cy="31752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067" y="5863549"/>
            <a:ext cx="855092" cy="94201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B0B9CFC-55BA-40CA-8136-4751FBF7585B}"/>
              </a:ext>
            </a:extLst>
          </p:cNvPr>
          <p:cNvSpPr txBox="1"/>
          <p:nvPr/>
        </p:nvSpPr>
        <p:spPr>
          <a:xfrm>
            <a:off x="11458281" y="5873873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ACA699C6-7D9B-47C1-BE47-E9B1BB61212B}"/>
              </a:ext>
            </a:extLst>
          </p:cNvPr>
          <p:cNvSpPr/>
          <p:nvPr/>
        </p:nvSpPr>
        <p:spPr>
          <a:xfrm>
            <a:off x="3188472" y="4643562"/>
            <a:ext cx="5335326" cy="12303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Почему эту </a:t>
            </a:r>
            <a:r>
              <a:rPr lang="ru-RU" sz="2800" b="1" dirty="0">
                <a:solidFill>
                  <a:schemeClr val="tx1"/>
                </a:solidFill>
              </a:rPr>
              <a:t>з</a:t>
            </a:r>
            <a:r>
              <a:rPr lang="ru-RU" sz="2800" b="1" dirty="0" smtClean="0">
                <a:solidFill>
                  <a:schemeClr val="tx1"/>
                </a:solidFill>
              </a:rPr>
              <a:t>адачу решали действием вычитания?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8102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3" grpId="0" animBg="1"/>
    </p:bldLst>
  </p:timing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2" id="{69433D8B-8606-4ADE-9BA3-CD2F4BDFBA5D}" vid="{297C542E-FF64-4EC1-ADFD-FD10CBAE33E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2EC10D1-364F-4DE0-9381-C780B9C7D7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196CA-8D48-47B0-9C8C-268F70368960}">
  <ds:schemaRefs>
    <ds:schemaRef ds:uri="http://purl.org/dc/terms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schemas.microsoft.com/sharepoint/v3"/>
    <ds:schemaRef ds:uri="2547570a-e5f4-4946-a4c3-82580e42479e"/>
    <ds:schemaRef ds:uri="6ee78bd2-4339-4042-adc0-bcc646419980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11738C6-D76B-4EA3-8A0C-A17BDC1DB5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по математике с умной совой</Template>
  <TotalTime>2443</TotalTime>
  <Words>1236</Words>
  <Application>Microsoft Office PowerPoint</Application>
  <PresentationFormat>Широкоэкранный</PresentationFormat>
  <Paragraphs>254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Arial</vt:lpstr>
      <vt:lpstr>Calibri</vt:lpstr>
      <vt:lpstr>Segoe UI</vt:lpstr>
      <vt:lpstr>Segoe UI Light</vt:lpstr>
      <vt:lpstr>Times New Roman</vt:lpstr>
      <vt:lpstr>Wingdings</vt:lpstr>
      <vt:lpstr>YS Text</vt:lpstr>
      <vt:lpstr>Тема1</vt:lpstr>
      <vt:lpstr>  Эффективные методы формирования умений составлять и решать простые задачи,  обратные данной задаче, во II классе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Молодцы!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Эффективные методы формирования умений решать простые текстовые задачи на движение в одном направлении</dc:title>
  <dc:creator>Nata</dc:creator>
  <cp:lastModifiedBy>Сечко Наталья Александровна</cp:lastModifiedBy>
  <cp:revision>150</cp:revision>
  <dcterms:created xsi:type="dcterms:W3CDTF">2022-11-26T19:01:26Z</dcterms:created>
  <dcterms:modified xsi:type="dcterms:W3CDTF">2023-10-02T08:30:45Z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