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4" r:id="rId3"/>
    <p:sldId id="259" r:id="rId4"/>
    <p:sldId id="260" r:id="rId5"/>
    <p:sldId id="262" r:id="rId6"/>
    <p:sldId id="275" r:id="rId7"/>
    <p:sldId id="264" r:id="rId8"/>
    <p:sldId id="276" r:id="rId9"/>
    <p:sldId id="277" r:id="rId10"/>
    <p:sldId id="267" r:id="rId11"/>
    <p:sldId id="278" r:id="rId12"/>
    <p:sldId id="279" r:id="rId13"/>
    <p:sldId id="270" r:id="rId14"/>
    <p:sldId id="280" r:id="rId15"/>
    <p:sldId id="281" r:id="rId16"/>
    <p:sldId id="27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52D"/>
    <a:srgbClr val="FF2121"/>
    <a:srgbClr val="19C3FF"/>
    <a:srgbClr val="A568D2"/>
    <a:srgbClr val="FF3F3F"/>
    <a:srgbClr val="E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E14D9A-CC88-41BF-B513-AEC4264A7F3E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E41FBB-E76E-43F3-B973-158D1C4D8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889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E41FBB-E76E-43F3-B973-158D1C4D8B8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587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0C41E-4017-45F5-A164-F47A307738DE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13F0-FBDA-40AF-BC72-E69991FFB1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0C41E-4017-45F5-A164-F47A307738DE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13F0-FBDA-40AF-BC72-E69991FFB1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0C41E-4017-45F5-A164-F47A307738DE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13F0-FBDA-40AF-BC72-E69991FFB1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0C41E-4017-45F5-A164-F47A307738DE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13F0-FBDA-40AF-BC72-E69991FFB1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0C41E-4017-45F5-A164-F47A307738DE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13F0-FBDA-40AF-BC72-E69991FFB1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0C41E-4017-45F5-A164-F47A307738DE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13F0-FBDA-40AF-BC72-E69991FFB1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0C41E-4017-45F5-A164-F47A307738DE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13F0-FBDA-40AF-BC72-E69991FFB1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0C41E-4017-45F5-A164-F47A307738DE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13F0-FBDA-40AF-BC72-E69991FFB1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0C41E-4017-45F5-A164-F47A307738DE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13F0-FBDA-40AF-BC72-E69991FFB1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0C41E-4017-45F5-A164-F47A307738DE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13F0-FBDA-40AF-BC72-E69991FFB1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0C41E-4017-45F5-A164-F47A307738DE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13F0-FBDA-40AF-BC72-E69991FFB1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0C41E-4017-45F5-A164-F47A307738DE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C13F0-FBDA-40AF-BC72-E69991FFB17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catherineasquithgallery.com/uploads/posts/2023-02/1676608504_catherineasquithgallery-com-p-fon-dlya-prezentatsii-nezhno-zelenogo-tsve-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3442394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Использование шестиугольного обучения для формирования мыслительных операций младших школьников на уроках «</a:t>
            </a:r>
            <a:r>
              <a:rPr lang="be-BY" b="1" dirty="0">
                <a:latin typeface="Times New Roman" pitchFamily="18" charset="0"/>
                <a:cs typeface="Times New Roman" pitchFamily="18" charset="0"/>
              </a:rPr>
              <a:t>Мая Радзіма ― Беларусь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»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catherineasquithgallery.com/uploads/posts/2023-02/1676608504_catherineasquithgallery-com-p-fon-dlya-prezentatsii-nezhno-zelenogo-tsve-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ЦЕПЬ СОБЫТИЙ</a:t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«УСЯСЛАЎ ЧАРАДЗЕЙ»</a:t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utoShape 8"/>
          <p:cNvSpPr>
            <a:spLocks noChangeArrowheads="1"/>
          </p:cNvSpPr>
          <p:nvPr/>
        </p:nvSpPr>
        <p:spPr bwMode="auto">
          <a:xfrm>
            <a:off x="3486609" y="2902098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be-BY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УСЯСЛАЎ </a:t>
            </a:r>
            <a:r>
              <a:rPr kumimoji="0" lang="be-BY" sz="16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ЧАРАДЗЕЙ</a:t>
            </a:r>
            <a:endParaRPr kumimoji="0" lang="ru-RU" sz="1600" b="1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8"/>
          <p:cNvSpPr>
            <a:spLocks noChangeArrowheads="1"/>
          </p:cNvSpPr>
          <p:nvPr/>
        </p:nvSpPr>
        <p:spPr bwMode="auto">
          <a:xfrm>
            <a:off x="3412156" y="1223069"/>
            <a:ext cx="2016224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be-BY" sz="15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11 СТАГОДДЗЕ</a:t>
            </a:r>
            <a:endParaRPr kumimoji="0" lang="ru-RU" sz="1500" b="1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1786387" y="2073679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be-BY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БОЛЬШ </a:t>
            </a:r>
            <a:r>
              <a:rPr kumimoji="0" lang="be-BY" sz="16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ЗА 70 ГАДОЎ</a:t>
            </a:r>
            <a:endParaRPr kumimoji="0" lang="ru-RU" sz="1600" b="1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5160045" y="2110011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be-BY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ПОЛАЦК</a:t>
            </a:r>
            <a:endParaRPr kumimoji="0" lang="ru-RU" sz="1600" b="1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5152070" y="3717032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be-BY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ВЯЛІКІ </a:t>
            </a:r>
            <a:r>
              <a:rPr kumimoji="0" lang="be-BY" sz="16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ЗАМАК</a:t>
            </a:r>
            <a:endParaRPr kumimoji="0" lang="ru-RU" sz="1600" b="1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3517154" y="4577172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be-BY" sz="14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САБОР СВЯТОЙ САФІІ</a:t>
            </a:r>
            <a:endParaRPr kumimoji="0" lang="ru-RU" sz="1400" b="1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1813173" y="3717032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be-BY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1067 </a:t>
            </a:r>
            <a:r>
              <a:rPr kumimoji="0" lang="be-BY" sz="16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ГОД</a:t>
            </a:r>
            <a:endParaRPr kumimoji="0" lang="ru-RU" sz="1600" b="1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catherineasquithgallery.com/uploads/posts/2023-02/1676608504_catherineasquithgallery-com-p-fon-dlya-prezentatsii-nezhno-zelenogo-tsve-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004" y="-19472"/>
            <a:ext cx="9144000" cy="6858000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86206" y="22231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ПО МЕСТАМ</a:t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Ефрасіння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Полацкая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»</a:t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utoShape 8"/>
          <p:cNvSpPr>
            <a:spLocks noChangeArrowheads="1"/>
          </p:cNvSpPr>
          <p:nvPr/>
        </p:nvSpPr>
        <p:spPr bwMode="auto">
          <a:xfrm>
            <a:off x="3851920" y="2924944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be-BY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ЕФРАСІННЯ </a:t>
            </a:r>
            <a:r>
              <a:rPr kumimoji="0" lang="be-BY" sz="14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ПОЛАЦКАЯ</a:t>
            </a:r>
            <a:endParaRPr kumimoji="0" lang="ru-RU" sz="1400" b="1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8"/>
          <p:cNvSpPr>
            <a:spLocks noChangeArrowheads="1"/>
          </p:cNvSpPr>
          <p:nvPr/>
        </p:nvSpPr>
        <p:spPr bwMode="auto">
          <a:xfrm>
            <a:off x="1991541" y="2171191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be-BY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САФІЙСКІ </a:t>
            </a:r>
            <a:r>
              <a:rPr kumimoji="0" lang="be-BY" sz="16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САБОР</a:t>
            </a:r>
            <a:endParaRPr kumimoji="0" lang="ru-RU" sz="1600" b="1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3635896" y="1196752"/>
            <a:ext cx="194421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be-BY" sz="12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СПАСА-ЕФРАСІННЕЎ-СКАЯ </a:t>
            </a:r>
            <a:r>
              <a:rPr kumimoji="0" lang="be-BY" sz="1200" b="1" i="0" u="none" strike="noStrike" cap="none" normalizeH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 ЦАРКВА</a:t>
            </a:r>
            <a:endParaRPr kumimoji="0" lang="be-BY" sz="12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5580112" y="1988840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be-BY" sz="14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ВУЧЫЛА</a:t>
            </a:r>
            <a:r>
              <a:rPr kumimoji="0" lang="be-BY" sz="1400" b="1" i="0" u="none" strike="noStrike" cap="none" normalizeH="0" dirty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ПІСАЦЬ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be-BY" sz="1400" b="1" i="0" u="none" strike="noStrike" cap="none" normalizeH="0" dirty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І ЧЫТАЦЬ</a:t>
            </a:r>
            <a:endParaRPr kumimoji="0" lang="ru-RU" sz="14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2051720" y="3861048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be-BY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12 </a:t>
            </a:r>
            <a:r>
              <a:rPr kumimoji="0" lang="be-BY" sz="16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ГАДОЎ</a:t>
            </a:r>
            <a:endParaRPr kumimoji="0" lang="ru-RU" sz="1600" b="1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3851920" y="4725144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be-BY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ПРАДСЛАВА</a:t>
            </a:r>
            <a:endParaRPr kumimoji="0" lang="ru-RU" sz="1600" b="1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5724128" y="3717032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be-BY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ЗА </a:t>
            </a:r>
            <a:r>
              <a:rPr kumimoji="0" lang="be-BY" sz="14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60 ГАДОЎ</a:t>
            </a:r>
            <a:endParaRPr kumimoji="0" lang="ru-RU" sz="1600" b="1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catherineasquithgallery.com/uploads/posts/2023-02/1676608504_catherineasquithgallery-com-p-fon-dlya-prezentatsii-nezhno-zelenogo-tsve-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73224" y="3006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НАОБОРОТ</a:t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be-BY" sz="2800" b="1" dirty="0">
                <a:latin typeface="Times New Roman" pitchFamily="18" charset="0"/>
                <a:cs typeface="Times New Roman" pitchFamily="18" charset="0"/>
              </a:rPr>
              <a:t>У абарону сваёй зямлі»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utoShape 8"/>
          <p:cNvSpPr>
            <a:spLocks noChangeArrowheads="1"/>
          </p:cNvSpPr>
          <p:nvPr/>
        </p:nvSpPr>
        <p:spPr bwMode="auto">
          <a:xfrm>
            <a:off x="3637088" y="3023220"/>
            <a:ext cx="2160240" cy="1584176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be-BY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ВЯЛІКАЕ КНЯСТВА ЛІТОЎСКАЕ</a:t>
            </a:r>
            <a:endParaRPr kumimoji="0" lang="ru-RU" sz="1600" b="1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AutoShape 8"/>
          <p:cNvSpPr>
            <a:spLocks noChangeArrowheads="1"/>
          </p:cNvSpPr>
          <p:nvPr/>
        </p:nvSpPr>
        <p:spPr bwMode="auto">
          <a:xfrm>
            <a:off x="5508104" y="2276872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kumimoji="0" lang="be-BY" sz="44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?</a:t>
            </a:r>
            <a:endParaRPr kumimoji="0" lang="ru-RU" sz="44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5508104" y="3861048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kumimoji="0" lang="be-BY" sz="44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?</a:t>
            </a:r>
            <a:endParaRPr kumimoji="0" lang="ru-RU" sz="44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3779912" y="4725144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kumimoji="0" lang="be-BY" sz="44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?</a:t>
            </a:r>
            <a:endParaRPr kumimoji="0" lang="ru-RU" sz="44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2051720" y="4005064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kumimoji="0" lang="be-BY" sz="44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?</a:t>
            </a:r>
            <a:endParaRPr kumimoji="0" lang="ru-RU" sz="44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2123728" y="2204864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kumimoji="0" lang="be-BY" sz="44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?</a:t>
            </a:r>
            <a:endParaRPr kumimoji="0" lang="ru-RU" sz="44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3779912" y="1412776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be-BY" sz="44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?</a:t>
            </a:r>
            <a:endParaRPr kumimoji="0" lang="ru-RU" sz="44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catherineasquithgallery.com/uploads/posts/2023-02/1676608504_catherineasquithgallery-com-p-fon-dlya-prezentatsii-nezhno-zelenogo-tsve-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75656" y="274638"/>
            <a:ext cx="5544616" cy="706090"/>
          </a:xfrm>
        </p:spPr>
        <p:txBody>
          <a:bodyPr>
            <a:normAutofit/>
          </a:bodyPr>
          <a:lstStyle/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«НАШЫ ПРОДКІ»</a:t>
            </a:r>
          </a:p>
        </p:txBody>
      </p:sp>
      <p:sp>
        <p:nvSpPr>
          <p:cNvPr id="6" name="AutoShape 8"/>
          <p:cNvSpPr>
            <a:spLocks noChangeArrowheads="1"/>
          </p:cNvSpPr>
          <p:nvPr/>
        </p:nvSpPr>
        <p:spPr bwMode="auto">
          <a:xfrm>
            <a:off x="1427825" y="1855007"/>
            <a:ext cx="1757984" cy="1297623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552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ТОПКІЯ БАЛОТЫ - ДРЫГВА</a:t>
            </a:r>
            <a:endParaRPr kumimoji="0" lang="ru-RU" sz="16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1502679" y="3399253"/>
            <a:ext cx="1805261" cy="1371281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552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ПРАВЫ БЕРАГ ДНЯПРА, ВЫТОКІ НЁМАНА, ПРЫПЯЦЬ</a:t>
            </a:r>
            <a:endParaRPr kumimoji="0" lang="ru-RU" sz="12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AutoShape 8"/>
          <p:cNvSpPr>
            <a:spLocks noChangeArrowheads="1"/>
          </p:cNvSpPr>
          <p:nvPr/>
        </p:nvSpPr>
        <p:spPr bwMode="auto">
          <a:xfrm>
            <a:off x="4443454" y="3388100"/>
            <a:ext cx="1739907" cy="1321897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A568D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ПРОДКІ</a:t>
            </a:r>
            <a:endParaRPr kumimoji="0" lang="ru-RU" sz="20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4443454" y="4851924"/>
            <a:ext cx="1715736" cy="1303213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19C3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lang="be-BY" sz="1600" b="1" dirty="0" smtClean="0">
                <a:latin typeface="Times New Roman" pitchFamily="18" charset="0"/>
                <a:cs typeface="Times New Roman" pitchFamily="18" charset="0"/>
              </a:rPr>
              <a:t>КРЫВІЧЫ</a:t>
            </a:r>
            <a:endParaRPr kumimoji="0" lang="ru-RU" sz="16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AutoShape 8"/>
          <p:cNvSpPr>
            <a:spLocks noChangeArrowheads="1"/>
          </p:cNvSpPr>
          <p:nvPr/>
        </p:nvSpPr>
        <p:spPr bwMode="auto">
          <a:xfrm>
            <a:off x="4376821" y="1899329"/>
            <a:ext cx="1694266" cy="1371471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РАДЗІМІЧЫ</a:t>
            </a:r>
            <a:endParaRPr kumimoji="0" lang="ru-RU" sz="16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AutoShape 8"/>
          <p:cNvSpPr>
            <a:spLocks noChangeArrowheads="1"/>
          </p:cNvSpPr>
          <p:nvPr/>
        </p:nvSpPr>
        <p:spPr bwMode="auto">
          <a:xfrm>
            <a:off x="5880782" y="5491436"/>
            <a:ext cx="1688988" cy="1249932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19C3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lang="be-BY" sz="1600" b="1" dirty="0" smtClean="0">
                <a:latin typeface="Times New Roman" pitchFamily="18" charset="0"/>
                <a:cs typeface="Times New Roman" pitchFamily="18" charset="0"/>
              </a:rPr>
              <a:t>КРЫВА</a:t>
            </a:r>
            <a:endParaRPr kumimoji="0" lang="ru-RU" sz="16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AutoShape 8"/>
          <p:cNvSpPr>
            <a:spLocks noChangeArrowheads="1"/>
          </p:cNvSpPr>
          <p:nvPr/>
        </p:nvSpPr>
        <p:spPr bwMode="auto">
          <a:xfrm>
            <a:off x="5880782" y="4072279"/>
            <a:ext cx="1688988" cy="1301856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19C3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АД НЁМАНА</a:t>
            </a:r>
            <a:r>
              <a:rPr kumimoji="0" lang="ru-RU" sz="1100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ДА ЗАХОДНЯЙ ДЗВІНЫ І ДНЯПРА</a:t>
            </a:r>
            <a:endParaRPr kumimoji="0" lang="ru-RU" sz="11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AutoShape 8"/>
          <p:cNvSpPr>
            <a:spLocks noChangeArrowheads="1"/>
          </p:cNvSpPr>
          <p:nvPr/>
        </p:nvSpPr>
        <p:spPr bwMode="auto">
          <a:xfrm>
            <a:off x="5810944" y="2621928"/>
            <a:ext cx="1758826" cy="1308424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ГОМЕЛЬ</a:t>
            </a:r>
            <a:endParaRPr kumimoji="0" lang="ru-RU" sz="16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AutoShape 8"/>
          <p:cNvSpPr>
            <a:spLocks noChangeArrowheads="1"/>
          </p:cNvSpPr>
          <p:nvPr/>
        </p:nvSpPr>
        <p:spPr bwMode="auto">
          <a:xfrm>
            <a:off x="5860048" y="1176730"/>
            <a:ext cx="1708014" cy="1303271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lang="be-BY" sz="1200" b="1" dirty="0" smtClean="0">
                <a:latin typeface="Times New Roman" pitchFamily="18" charset="0"/>
                <a:cs typeface="Times New Roman" pitchFamily="18" charset="0"/>
              </a:rPr>
              <a:t>ПРАВАДЫР - РАДЗІМА</a:t>
            </a:r>
            <a:endParaRPr kumimoji="0" lang="ru-RU" sz="12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AutoShape 8"/>
          <p:cNvSpPr>
            <a:spLocks noChangeArrowheads="1"/>
          </p:cNvSpPr>
          <p:nvPr/>
        </p:nvSpPr>
        <p:spPr bwMode="auto">
          <a:xfrm>
            <a:off x="2964278" y="5551536"/>
            <a:ext cx="1688988" cy="1249932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19C3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ПОЛАЦК</a:t>
            </a:r>
            <a:endParaRPr kumimoji="0" lang="ru-RU" sz="16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AutoShape 8"/>
          <p:cNvSpPr>
            <a:spLocks noChangeArrowheads="1"/>
          </p:cNvSpPr>
          <p:nvPr/>
        </p:nvSpPr>
        <p:spPr bwMode="auto">
          <a:xfrm>
            <a:off x="2986441" y="4185857"/>
            <a:ext cx="1688988" cy="1249932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552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ТУРАЎ</a:t>
            </a:r>
            <a:endParaRPr kumimoji="0" lang="ru-RU" sz="20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AutoShape 8"/>
          <p:cNvSpPr>
            <a:spLocks noChangeArrowheads="1"/>
          </p:cNvSpPr>
          <p:nvPr/>
        </p:nvSpPr>
        <p:spPr bwMode="auto">
          <a:xfrm>
            <a:off x="3015766" y="1300634"/>
            <a:ext cx="1608980" cy="1203924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lang="be-BY" sz="2400" b="1" dirty="0" smtClean="0">
                <a:latin typeface="Times New Roman" pitchFamily="18" charset="0"/>
                <a:cs typeface="Times New Roman" pitchFamily="18" charset="0"/>
              </a:rPr>
              <a:t>СОЖ</a:t>
            </a:r>
            <a:endParaRPr kumimoji="0" lang="ru-RU" sz="24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AutoShape 8"/>
          <p:cNvSpPr>
            <a:spLocks noChangeArrowheads="1"/>
          </p:cNvSpPr>
          <p:nvPr/>
        </p:nvSpPr>
        <p:spPr bwMode="auto">
          <a:xfrm>
            <a:off x="2986441" y="2683700"/>
            <a:ext cx="1688988" cy="1249932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552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ДРЫГАВІЧЫ</a:t>
            </a:r>
            <a:endParaRPr kumimoji="0" lang="ru-RU" sz="16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catherineasquithgallery.com/uploads/posts/2023-02/1676608504_catherineasquithgallery-com-p-fon-dlya-prezentatsii-nezhno-zelenogo-tsve-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AutoShape 8"/>
          <p:cNvSpPr>
            <a:spLocks noChangeArrowheads="1"/>
          </p:cNvSpPr>
          <p:nvPr/>
        </p:nvSpPr>
        <p:spPr bwMode="auto">
          <a:xfrm>
            <a:off x="3779912" y="3128189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be-BY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 </a:t>
            </a:r>
            <a:r>
              <a:rPr lang="be-BY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</a:t>
            </a:r>
            <a:endParaRPr kumimoji="0" lang="ru-RU" sz="1600" b="1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AutoShape 8"/>
          <p:cNvSpPr>
            <a:spLocks noChangeArrowheads="1"/>
          </p:cNvSpPr>
          <p:nvPr/>
        </p:nvSpPr>
        <p:spPr bwMode="auto">
          <a:xfrm>
            <a:off x="5508104" y="2276872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узнал</a:t>
            </a: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5508104" y="3861048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kumimoji="0" lang="be-BY" sz="2000" b="1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понял</a:t>
            </a:r>
            <a:endParaRPr kumimoji="0" lang="ru-RU" sz="2000" b="1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3779912" y="4725144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kumimoji="0" lang="be-BY" sz="2000" b="1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увидел</a:t>
            </a:r>
            <a:endParaRPr kumimoji="0" lang="ru-RU" sz="2000" b="1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2051720" y="4005064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kumimoji="0" lang="be-BY" sz="2000" b="1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научился</a:t>
            </a:r>
            <a:endParaRPr kumimoji="0" lang="ru-RU" sz="2000" b="1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2123728" y="2204864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kumimoji="0" lang="be-BY" sz="20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смог</a:t>
            </a:r>
            <a:endParaRPr kumimoji="0" lang="ru-RU" sz="2000" b="1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3815916" y="1432248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be-BY" sz="20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</a:t>
            </a:r>
            <a:r>
              <a:rPr kumimoji="0" lang="ru-RU" sz="2000" b="1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кры</a:t>
            </a:r>
            <a:r>
              <a:rPr kumimoji="0" lang="be-BY" sz="20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endParaRPr kumimoji="0" lang="ru-RU" sz="2000" b="1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91304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catherineasquithgallery.com/uploads/posts/2023-02/1676608504_catherineasquithgallery-com-p-fon-dlya-prezentatsii-nezhno-zelenogo-tsve-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AutoShape 8"/>
          <p:cNvSpPr>
            <a:spLocks noChangeArrowheads="1"/>
          </p:cNvSpPr>
          <p:nvPr/>
        </p:nvSpPr>
        <p:spPr bwMode="auto">
          <a:xfrm>
            <a:off x="3779912" y="3128189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be-BY" sz="1600" b="1" dirty="0" smtClean="0">
                <a:latin typeface="Arial" pitchFamily="34" charset="0"/>
                <a:cs typeface="Arial" pitchFamily="34" charset="0"/>
              </a:rPr>
              <a:t>Я </a:t>
            </a:r>
            <a:r>
              <a:rPr lang="be-BY" sz="1600" b="1" dirty="0" err="1">
                <a:latin typeface="Arial" pitchFamily="34" charset="0"/>
                <a:cs typeface="Arial" pitchFamily="34" charset="0"/>
              </a:rPr>
              <a:t>завтра</a:t>
            </a:r>
            <a:endParaRPr kumimoji="0" lang="ru-RU" sz="1600" b="1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8"/>
          <p:cNvSpPr>
            <a:spLocks noChangeArrowheads="1"/>
          </p:cNvSpPr>
          <p:nvPr/>
        </p:nvSpPr>
        <p:spPr bwMode="auto">
          <a:xfrm>
            <a:off x="5508104" y="2276872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effectLst/>
                <a:cs typeface="Times New Roman" pitchFamily="18" charset="0"/>
              </a:rPr>
              <a:t>смогу</a:t>
            </a: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5508104" y="3861048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kumimoji="0" lang="be-BY" sz="2000" b="1" i="0" u="none" strike="noStrike" cap="none" normalizeH="0" baseline="0" dirty="0" err="1">
                <a:ln>
                  <a:noFill/>
                </a:ln>
                <a:effectLst/>
                <a:cs typeface="Times New Roman" pitchFamily="18" charset="0"/>
              </a:rPr>
              <a:t>создам</a:t>
            </a:r>
            <a:endParaRPr kumimoji="0" lang="ru-RU" sz="2000" b="1" i="0" u="none" strike="noStrike" cap="none" normalizeH="0" baseline="0" dirty="0">
              <a:ln>
                <a:noFill/>
              </a:ln>
              <a:effectLst/>
              <a:cs typeface="Times New Roman" pitchFamily="18" charset="0"/>
            </a:endParaRPr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3779912" y="4725144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kumimoji="0" lang="be-BY" sz="2000" b="1" i="0" u="none" strike="noStrike" cap="none" normalizeH="0" baseline="0" dirty="0" err="1">
                <a:ln>
                  <a:noFill/>
                </a:ln>
                <a:effectLst/>
                <a:cs typeface="Times New Roman" pitchFamily="18" charset="0"/>
              </a:rPr>
              <a:t>освою</a:t>
            </a:r>
            <a:endParaRPr kumimoji="0" lang="ru-RU" sz="2000" b="1" i="0" u="none" strike="noStrike" cap="none" normalizeH="0" baseline="0" dirty="0">
              <a:ln>
                <a:noFill/>
              </a:ln>
              <a:effectLst/>
              <a:cs typeface="Times New Roman" pitchFamily="18" charset="0"/>
            </a:endParaRP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2051720" y="4005064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kumimoji="0" lang="be-BY" sz="1900" b="1" i="0" u="none" strike="noStrike" cap="none" normalizeH="0" baseline="0" dirty="0" err="1">
                <a:ln>
                  <a:noFill/>
                </a:ln>
                <a:effectLst/>
                <a:cs typeface="Times New Roman" pitchFamily="18" charset="0"/>
              </a:rPr>
              <a:t>определю</a:t>
            </a:r>
            <a:endParaRPr kumimoji="0" lang="ru-RU" sz="1900" b="1" i="0" u="none" strike="noStrike" cap="none" normalizeH="0" baseline="0" dirty="0">
              <a:ln>
                <a:noFill/>
              </a:ln>
              <a:effectLst/>
              <a:cs typeface="Times New Roman" pitchFamily="18" charset="0"/>
            </a:endParaRP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2123728" y="2204864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kumimoji="0" lang="be-BY" sz="2000" b="1" i="0" u="none" strike="noStrike" cap="none" normalizeH="0" baseline="0" dirty="0" err="1">
                <a:ln>
                  <a:noFill/>
                </a:ln>
                <a:effectLst/>
                <a:cs typeface="Times New Roman" pitchFamily="18" charset="0"/>
              </a:rPr>
              <a:t>займусь</a:t>
            </a:r>
            <a:endParaRPr kumimoji="0" lang="ru-RU" sz="2000" b="1" i="0" u="none" strike="noStrike" cap="none" normalizeH="0" baseline="0" dirty="0">
              <a:ln>
                <a:noFill/>
              </a:ln>
              <a:effectLst/>
              <a:cs typeface="Times New Roman" pitchFamily="18" charset="0"/>
            </a:endParaRPr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3815916" y="1432248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effectLst/>
                <a:cs typeface="Times New Roman" pitchFamily="18" charset="0"/>
              </a:rPr>
              <a:t>применю</a:t>
            </a:r>
          </a:p>
        </p:txBody>
      </p:sp>
    </p:spTree>
    <p:extLst>
      <p:ext uri="{BB962C8B-B14F-4D97-AF65-F5344CB8AC3E}">
        <p14:creationId xmlns:p14="http://schemas.microsoft.com/office/powerpoint/2010/main" val="9960773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catherineasquithgallery.com/uploads/posts/2023-02/1676608504_catherineasquithgallery-com-p-fon-dlya-prezentatsii-nezhno-zelenogo-tsve-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2060848"/>
            <a:ext cx="8229600" cy="1143000"/>
          </a:xfrm>
        </p:spPr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catherineasquithgallery.com/uploads/posts/2023-02/1676608504_catherineasquithgallery-com-p-fon-dlya-prezentatsii-nezhno-zelenogo-tsve-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94"/>
            <a:ext cx="9144000" cy="6858000"/>
          </a:xfrm>
          <a:prstGeom prst="rect">
            <a:avLst/>
          </a:prstGeom>
          <a:noFill/>
        </p:spPr>
      </p:pic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3563888" y="2420888"/>
            <a:ext cx="2127250" cy="1636712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ЦЕЛИ</a:t>
            </a:r>
            <a:endParaRPr kumimoji="0" lang="ru-RU" sz="20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39" name="AutoShape 3"/>
          <p:cNvSpPr>
            <a:spLocks noChangeArrowheads="1"/>
          </p:cNvSpPr>
          <p:nvPr/>
        </p:nvSpPr>
        <p:spPr bwMode="auto">
          <a:xfrm>
            <a:off x="3563888" y="692696"/>
            <a:ext cx="2016224" cy="1549400"/>
          </a:xfrm>
          <a:prstGeom prst="hexagon">
            <a:avLst>
              <a:gd name="adj" fmla="val 32249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Хочу узнать,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что такое шестиугольное обучение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5450369" y="1492176"/>
            <a:ext cx="2127250" cy="1616075"/>
          </a:xfrm>
          <a:prstGeom prst="hexagon">
            <a:avLst>
              <a:gd name="adj" fmla="val 34381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Хочу общаться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с коллегами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 по проблеме мастер-класса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1" name="AutoShape 5"/>
          <p:cNvSpPr>
            <a:spLocks noChangeArrowheads="1"/>
          </p:cNvSpPr>
          <p:nvPr/>
        </p:nvSpPr>
        <p:spPr bwMode="auto">
          <a:xfrm>
            <a:off x="5495814" y="3428301"/>
            <a:ext cx="2100263" cy="1595438"/>
          </a:xfrm>
          <a:prstGeom prst="hexagon">
            <a:avLst>
              <a:gd name="adj" fmla="val 33980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825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Хочу найти классную идею для своего самообразования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2" name="AutoShape 6"/>
          <p:cNvSpPr>
            <a:spLocks noChangeArrowheads="1"/>
          </p:cNvSpPr>
          <p:nvPr/>
        </p:nvSpPr>
        <p:spPr bwMode="auto">
          <a:xfrm>
            <a:off x="3563888" y="4298950"/>
            <a:ext cx="2151169" cy="1636712"/>
          </a:xfrm>
          <a:prstGeom prst="hexagon">
            <a:avLst>
              <a:gd name="adj" fmla="val 35707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825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Хочу научиться составлять шестиугольники (гексы)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3" name="AutoShape 7"/>
          <p:cNvSpPr>
            <a:spLocks noChangeArrowheads="1"/>
          </p:cNvSpPr>
          <p:nvPr/>
        </p:nvSpPr>
        <p:spPr bwMode="auto">
          <a:xfrm>
            <a:off x="1652661" y="1484784"/>
            <a:ext cx="2098245" cy="1616075"/>
          </a:xfrm>
          <a:prstGeom prst="hexagon">
            <a:avLst>
              <a:gd name="adj" fmla="val 33129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Хочу получить готовые примеры применения шестиугольного обучения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4" name="AutoShape 8"/>
          <p:cNvSpPr>
            <a:spLocks noChangeArrowheads="1"/>
          </p:cNvSpPr>
          <p:nvPr/>
        </p:nvSpPr>
        <p:spPr bwMode="auto">
          <a:xfrm>
            <a:off x="1652661" y="3428354"/>
            <a:ext cx="2100263" cy="1616075"/>
          </a:xfrm>
          <a:prstGeom prst="hexagon">
            <a:avLst>
              <a:gd name="adj" fmla="val 31315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catherineasquithgallery.com/uploads/posts/2023-02/1676608504_catherineasquithgallery-com-p-fon-dlya-prezentatsii-nezhno-zelenogo-tsve-9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35884"/>
            <a:ext cx="9144000" cy="685800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251520" y="1268760"/>
            <a:ext cx="864096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Автором приёма является англичанин, учитель истории Рассел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Тарр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В основе шестиугольного обучения лежит использование шестиугольных карточек (гексов).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Каждый из шестиугольников – это определённая информация, отдельная смысловая единица (понятие, событие, явление) в виде текста или изображения.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catherineasquithgallery.com/uploads/posts/2023-02/1676608504_catherineasquithgallery-com-p-fon-dlya-prezentatsii-nezhno-zelenogo-tsve-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Autofit/>
          </a:bodyPr>
          <a:lstStyle/>
          <a:p>
            <a:pPr marL="90488" algn="l">
              <a:spcAft>
                <a:spcPts val="600"/>
              </a:spcAft>
              <a:tabLst>
                <a:tab pos="180975" algn="l"/>
              </a:tabLst>
            </a:pPr>
            <a:r>
              <a:rPr lang="ru-RU" sz="1800" b="1" dirty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  <a:t>Преимущества шестигранного обучения:</a:t>
            </a:r>
            <a:br>
              <a:rPr lang="ru-RU" sz="1800" b="1" dirty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  <a:t>- повторение, систематизация и наглядное обобщение объёмного материала с опорой на предыдущие знания</a:t>
            </a:r>
            <a:r>
              <a:rPr lang="ru-RU" sz="1800" b="1" dirty="0" smtClean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1800" b="1" dirty="0" smtClean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b="1" dirty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  <a:t>осуществление дифференцированного подхода в обучении</a:t>
            </a:r>
            <a:r>
              <a:rPr lang="ru-RU" sz="1800" b="1" dirty="0" smtClean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1800" b="1" dirty="0" smtClean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b="1" dirty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  <a:t>возможность включённости каждого ребёнка в работу на уроке</a:t>
            </a:r>
            <a:r>
              <a:rPr lang="ru-RU" sz="1800" b="1" dirty="0" smtClean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1800" b="1" dirty="0" smtClean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b="1" dirty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  <a:t>адаптивность к разным возрастным группам</a:t>
            </a:r>
            <a:r>
              <a:rPr lang="ru-RU" sz="1800" b="1" dirty="0" smtClean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1800" b="1" dirty="0" smtClean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b="1" dirty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  <a:t>интерактивность, визуализация</a:t>
            </a:r>
            <a:r>
              <a:rPr lang="ru-RU" sz="1800" b="1" dirty="0" smtClean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1800" b="1" dirty="0" smtClean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b="1" dirty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  <a:t>стимулирование активной мыслительной и практической деятельности школьников в процессе овладения учебным материалом, развитие критического мышления</a:t>
            </a:r>
            <a:r>
              <a:rPr lang="ru-RU" sz="1800" b="1" dirty="0" smtClean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1800" b="1" dirty="0" smtClean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b="1" dirty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  <a:t>вариативность способов реализации в соответствии с условиями конкретного учебного предмета, урока, класса и реализуемой цели</a:t>
            </a:r>
            <a:r>
              <a:rPr lang="ru-RU" sz="1800" b="1" dirty="0" smtClean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1800" b="1" dirty="0" smtClean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b="1" dirty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  <a:t>развитие коммуникативных умений младших школьников</a:t>
            </a:r>
            <a:r>
              <a:rPr lang="ru-RU" sz="1800" b="1" dirty="0" smtClean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1800" b="1" dirty="0" smtClean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b="1" dirty="0">
                <a:ln w="3175">
                  <a:noFill/>
                </a:ln>
                <a:latin typeface="Times New Roman" pitchFamily="18" charset="0"/>
                <a:cs typeface="Times New Roman" pitchFamily="18" charset="0"/>
              </a:rPr>
              <a:t>использование на уроке групповой, парной, коллективной форм работы (возможен вариант индивидуальной работы).</a:t>
            </a:r>
            <a:r>
              <a:rPr lang="ru-RU" sz="1800" dirty="0">
                <a:ln w="3175">
                  <a:noFill/>
                </a:ln>
              </a:rPr>
              <a:t/>
            </a:r>
            <a:br>
              <a:rPr lang="ru-RU" sz="1800" dirty="0">
                <a:ln w="3175">
                  <a:noFill/>
                </a:ln>
              </a:rPr>
            </a:br>
            <a:endParaRPr lang="ru-RU" sz="1800" dirty="0">
              <a:ln w="3175">
                <a:noFill/>
              </a:ln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catherineasquithgallery.com/uploads/posts/2023-02/1676608504_catherineasquithgallery-com-p-fon-dlya-prezentatsii-nezhno-zelenogo-tsve-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827584" y="332656"/>
            <a:ext cx="7488832" cy="129614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Способы использования шестигранного обучения на уроках </a:t>
            </a:r>
          </a:p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be-BY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Мая Радзіма </a:t>
            </a:r>
            <a:r>
              <a:rPr lang="ru-BY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r>
              <a:rPr lang="be-BY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Беларусь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87524" y="2119171"/>
            <a:ext cx="1368152" cy="9361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ШТУРМ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512" y="3315923"/>
            <a:ext cx="2791542" cy="158417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ВАРИАЦИИ </a:t>
            </a:r>
          </a:p>
          <a:p>
            <a:pPr algn="ctr"/>
            <a:r>
              <a:rPr lang="be-BY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ЦВЕТОМ </a:t>
            </a:r>
          </a:p>
          <a:p>
            <a:pPr algn="ctr"/>
            <a:r>
              <a:rPr lang="be-BY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ИЗОБРАЖЕНИЕМ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43808" y="4900099"/>
            <a:ext cx="1872208" cy="9361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ПУСТЫШКА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635896" y="2780928"/>
            <a:ext cx="2160240" cy="9361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КАЛЕЙДОСКОП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580112" y="4077072"/>
            <a:ext cx="1512168" cy="9361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ЦЕПЬ СОБЫТИЙ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596336" y="2492896"/>
            <a:ext cx="1368152" cy="9361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МЕСТАМ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308304" y="5013176"/>
            <a:ext cx="1584176" cy="9361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НАОБОРОТ</a:t>
            </a:r>
          </a:p>
        </p:txBody>
      </p:sp>
      <p:cxnSp>
        <p:nvCxnSpPr>
          <p:cNvPr id="13" name="Прямая со стрелкой 12"/>
          <p:cNvCxnSpPr>
            <a:cxnSpLocks/>
          </p:cNvCxnSpPr>
          <p:nvPr/>
        </p:nvCxnSpPr>
        <p:spPr>
          <a:xfrm>
            <a:off x="3347864" y="1731747"/>
            <a:ext cx="0" cy="30243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cxnSpLocks/>
          </p:cNvCxnSpPr>
          <p:nvPr/>
        </p:nvCxnSpPr>
        <p:spPr>
          <a:xfrm>
            <a:off x="4716016" y="1731747"/>
            <a:ext cx="0" cy="9277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cxnSpLocks/>
          </p:cNvCxnSpPr>
          <p:nvPr/>
        </p:nvCxnSpPr>
        <p:spPr>
          <a:xfrm>
            <a:off x="2411760" y="1731713"/>
            <a:ext cx="0" cy="14761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cxnSpLocks/>
          </p:cNvCxnSpPr>
          <p:nvPr/>
        </p:nvCxnSpPr>
        <p:spPr>
          <a:xfrm>
            <a:off x="6206278" y="1736812"/>
            <a:ext cx="129918" cy="21242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>
            <a:off x="878699" y="1729969"/>
            <a:ext cx="432048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cxnSpLocks/>
          </p:cNvCxnSpPr>
          <p:nvPr/>
        </p:nvCxnSpPr>
        <p:spPr>
          <a:xfrm>
            <a:off x="6782342" y="1731747"/>
            <a:ext cx="1246041" cy="31683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cxnSpLocks/>
          </p:cNvCxnSpPr>
          <p:nvPr/>
        </p:nvCxnSpPr>
        <p:spPr>
          <a:xfrm>
            <a:off x="7682441" y="1736812"/>
            <a:ext cx="561967" cy="6343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catherineasquithgallery.com/uploads/posts/2023-02/1676608504_catherineasquithgallery-com-p-fon-dlya-prezentatsii-nezhno-zelenogo-tsve-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ШТУРМ</a:t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«М</a:t>
            </a:r>
            <a:r>
              <a:rPr lang="be-BY" sz="2800" b="1" dirty="0">
                <a:latin typeface="Times New Roman" pitchFamily="18" charset="0"/>
                <a:cs typeface="Times New Roman" pitchFamily="18" charset="0"/>
              </a:rPr>
              <a:t>ы і нашы суседзі»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8" name="AutoShape 8"/>
          <p:cNvSpPr>
            <a:spLocks noChangeArrowheads="1"/>
          </p:cNvSpPr>
          <p:nvPr/>
        </p:nvSpPr>
        <p:spPr bwMode="auto">
          <a:xfrm>
            <a:off x="3635896" y="1484784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?</a:t>
            </a:r>
            <a:endParaRPr kumimoji="0" lang="ru-RU" sz="44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2051720" y="2276872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650 км</a:t>
            </a:r>
            <a:endParaRPr kumimoji="0" lang="ru-RU" b="0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AutoShape 8"/>
          <p:cNvSpPr>
            <a:spLocks noChangeArrowheads="1"/>
          </p:cNvSpPr>
          <p:nvPr/>
        </p:nvSpPr>
        <p:spPr bwMode="auto">
          <a:xfrm>
            <a:off x="3635896" y="3068960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buClrTx/>
              <a:buSzTx/>
              <a:buFontTx/>
              <a:buNone/>
              <a:tabLst/>
            </a:pPr>
            <a:endParaRPr kumimoji="0" lang="be-BY" sz="20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be-BY" sz="20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Беларусь</a:t>
            </a:r>
            <a:endParaRPr kumimoji="0" lang="ru-RU" sz="2000" b="1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2018728" y="3861048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be-BY" sz="4400" b="1" dirty="0">
                <a:latin typeface="Times New Roman" pitchFamily="18" charset="0"/>
                <a:cs typeface="Times New Roman" pitchFamily="18" charset="0"/>
              </a:rPr>
              <a:t>?</a:t>
            </a:r>
            <a:endParaRPr kumimoji="0" lang="ru-RU" sz="44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AutoShape 8"/>
          <p:cNvSpPr>
            <a:spLocks noChangeArrowheads="1"/>
          </p:cNvSpPr>
          <p:nvPr/>
        </p:nvSpPr>
        <p:spPr bwMode="auto">
          <a:xfrm>
            <a:off x="5220072" y="2284784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endParaRPr kumimoji="0" lang="be-BY" sz="16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be-BY" sz="16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207 </a:t>
            </a:r>
            <a:r>
              <a:rPr kumimoji="0" lang="be-BY" sz="1600" b="1" i="0" u="none" strike="noStrike" cap="none" normalizeH="0" baseline="0" dirty="0" err="1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тыс</a:t>
            </a:r>
            <a:r>
              <a:rPr kumimoji="0" lang="be-BY" sz="16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. км²</a:t>
            </a:r>
            <a:endParaRPr kumimoji="0" lang="ru-RU" sz="1600" b="1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AutoShape 8"/>
          <p:cNvSpPr>
            <a:spLocks noChangeArrowheads="1"/>
          </p:cNvSpPr>
          <p:nvPr/>
        </p:nvSpPr>
        <p:spPr bwMode="auto">
          <a:xfrm>
            <a:off x="3635896" y="4653136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?</a:t>
            </a:r>
            <a:endParaRPr kumimoji="0" lang="ru-RU" sz="44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AutoShape 8"/>
          <p:cNvSpPr>
            <a:spLocks noChangeArrowheads="1"/>
          </p:cNvSpPr>
          <p:nvPr/>
        </p:nvSpPr>
        <p:spPr bwMode="auto">
          <a:xfrm>
            <a:off x="5253064" y="3861861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?</a:t>
            </a:r>
            <a:endParaRPr kumimoji="0" lang="ru-RU" sz="44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catherineasquithgallery.com/uploads/posts/2023-02/1676608504_catherineasquithgallery-com-p-fon-dlya-prezentatsii-nezhno-zelenogo-tsve-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ВАРИАЦИИ С ЦВЕТОМ И ИЗОБРАЖЕНИЕМ</a:t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Адкуль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пайшлі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назвы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нашых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гарадоў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»</a:t>
            </a: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2051720" y="1628800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be-BY" sz="1600" b="1" dirty="0" smtClean="0">
                <a:latin typeface="Times New Roman" pitchFamily="18" charset="0"/>
                <a:cs typeface="Times New Roman" pitchFamily="18" charset="0"/>
              </a:rPr>
              <a:t>1142 </a:t>
            </a:r>
            <a:r>
              <a:rPr lang="be-BY" sz="1600" b="1" dirty="0">
                <a:latin typeface="Times New Roman" pitchFamily="18" charset="0"/>
                <a:cs typeface="Times New Roman" pitchFamily="18" charset="0"/>
              </a:rPr>
              <a:t>ГОД</a:t>
            </a:r>
            <a:endParaRPr kumimoji="0" lang="ru-RU" sz="16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3923928" y="4221088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be-BY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МІНСК</a:t>
            </a:r>
            <a:endParaRPr kumimoji="0" lang="ru-RU" sz="1600" b="1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7092280" y="2780928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be-BY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ДНЯПРО</a:t>
            </a:r>
            <a:endParaRPr kumimoji="0" lang="ru-RU" sz="1600" b="1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7232774" y="1196752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be-BY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1267</a:t>
            </a:r>
            <a:r>
              <a:rPr kumimoji="0" lang="be-BY" sz="1600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be-BY" sz="1600" b="1" i="0" u="none" strike="noStrike" cap="none" normalizeH="0" dirty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ГОД</a:t>
            </a:r>
            <a:endParaRPr kumimoji="0" lang="ru-RU" sz="16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5508104" y="3501008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be-BY" sz="1600" b="1" dirty="0" smtClean="0">
                <a:latin typeface="Times New Roman" pitchFamily="18" charset="0"/>
                <a:cs typeface="Times New Roman" pitchFamily="18" charset="0"/>
              </a:rPr>
              <a:t>МАШЭКА</a:t>
            </a:r>
            <a:endParaRPr kumimoji="0" lang="ru-RU" sz="16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AutoShape 8"/>
          <p:cNvSpPr>
            <a:spLocks noChangeArrowheads="1"/>
          </p:cNvSpPr>
          <p:nvPr/>
        </p:nvSpPr>
        <p:spPr bwMode="auto">
          <a:xfrm>
            <a:off x="5580112" y="1772816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be-BY" sz="1600" b="1" dirty="0" smtClean="0">
                <a:latin typeface="Times New Roman" pitchFamily="18" charset="0"/>
                <a:cs typeface="Times New Roman" pitchFamily="18" charset="0"/>
              </a:rPr>
              <a:t>МАГІЛЁЎ</a:t>
            </a:r>
            <a:endParaRPr kumimoji="0" lang="ru-RU" sz="16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3995936" y="2564904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be-BY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ГАРАДЫ</a:t>
            </a:r>
            <a:endParaRPr kumimoji="0" lang="ru-RU" sz="1600" b="1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AutoShape 8"/>
          <p:cNvSpPr>
            <a:spLocks noChangeArrowheads="1"/>
          </p:cNvSpPr>
          <p:nvPr/>
        </p:nvSpPr>
        <p:spPr bwMode="auto">
          <a:xfrm>
            <a:off x="2195736" y="3284984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be-BY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ГОМЕЛЬ</a:t>
            </a:r>
            <a:endParaRPr kumimoji="0" lang="ru-RU" sz="1600" b="1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AutoShape 8"/>
          <p:cNvSpPr>
            <a:spLocks noChangeArrowheads="1"/>
          </p:cNvSpPr>
          <p:nvPr/>
        </p:nvSpPr>
        <p:spPr bwMode="auto">
          <a:xfrm>
            <a:off x="539552" y="3861048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be-BY" sz="1600" b="1" dirty="0" smtClean="0">
                <a:latin typeface="Times New Roman" pitchFamily="18" charset="0"/>
                <a:cs typeface="Times New Roman" pitchFamily="18" charset="0"/>
              </a:rPr>
              <a:t>ВЯЛІКАЯ </a:t>
            </a:r>
            <a:r>
              <a:rPr lang="be-BY" sz="1600" b="1" dirty="0">
                <a:latin typeface="Times New Roman" pitchFamily="18" charset="0"/>
                <a:cs typeface="Times New Roman" pitchFamily="18" charset="0"/>
              </a:rPr>
              <a:t>МЕЛЬ</a:t>
            </a:r>
            <a:endParaRPr kumimoji="0" lang="ru-RU" sz="16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AutoShape 8"/>
          <p:cNvSpPr>
            <a:spLocks noChangeArrowheads="1"/>
          </p:cNvSpPr>
          <p:nvPr/>
        </p:nvSpPr>
        <p:spPr bwMode="auto">
          <a:xfrm>
            <a:off x="323528" y="2132856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be-BY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СОЖ</a:t>
            </a:r>
            <a:endParaRPr kumimoji="0" lang="ru-RU" sz="1600" b="1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AutoShape 8"/>
          <p:cNvSpPr>
            <a:spLocks noChangeArrowheads="1"/>
          </p:cNvSpPr>
          <p:nvPr/>
        </p:nvSpPr>
        <p:spPr bwMode="auto">
          <a:xfrm>
            <a:off x="2195736" y="5013176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be-BY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1067 </a:t>
            </a:r>
            <a:r>
              <a:rPr kumimoji="0" lang="be-BY" sz="16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ГОД</a:t>
            </a:r>
            <a:endParaRPr kumimoji="0" lang="ru-RU" sz="1600" b="1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AutoShape 8"/>
          <p:cNvSpPr>
            <a:spLocks noChangeArrowheads="1"/>
          </p:cNvSpPr>
          <p:nvPr/>
        </p:nvSpPr>
        <p:spPr bwMode="auto">
          <a:xfrm>
            <a:off x="5580112" y="5229200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be-BY" sz="1600" b="1" dirty="0" smtClean="0">
                <a:latin typeface="Times New Roman" pitchFamily="18" charset="0"/>
                <a:cs typeface="Times New Roman" pitchFamily="18" charset="0"/>
              </a:rPr>
              <a:t>МЕНКА</a:t>
            </a:r>
            <a:endParaRPr kumimoji="0" lang="ru-RU" sz="16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catherineasquithgallery.com/uploads/posts/2023-02/1676608504_catherineasquithgallery-com-p-fon-dlya-prezentatsii-nezhno-zelenogo-tsve-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95573" y="236916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sz="3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ПУСТЫШКИ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«Як да нас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прыйшла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>
                <a:latin typeface="Times New Roman" pitchFamily="18" charset="0"/>
                <a:cs typeface="Times New Roman" pitchFamily="18" charset="0"/>
              </a:rPr>
              <a:t>кніга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AutoShape 8"/>
          <p:cNvSpPr>
            <a:spLocks noChangeArrowheads="1"/>
          </p:cNvSpPr>
          <p:nvPr/>
        </p:nvSpPr>
        <p:spPr bwMode="auto">
          <a:xfrm>
            <a:off x="4211960" y="2924944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be-BY" sz="40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?</a:t>
            </a:r>
            <a:endParaRPr kumimoji="0" lang="ru-RU" sz="40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>
            <a:off x="4211960" y="1340768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be-BY" sz="14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12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be-BY" sz="14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СТАГОДДЗЕ</a:t>
            </a:r>
            <a:endParaRPr kumimoji="0" lang="ru-RU" sz="1400" b="1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6012160" y="2276872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БЕРАГ 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ПРЫПЯЦІ</a:t>
            </a:r>
            <a:endParaRPr kumimoji="0" lang="ru-RU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2411760" y="2060848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ТУРАЎ</a:t>
            </a:r>
            <a:endParaRPr kumimoji="0" lang="ru-RU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2555776" y="3789040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МАНАХ</a:t>
            </a:r>
            <a:endParaRPr kumimoji="0" lang="ru-RU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6084168" y="4077072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ДРАЎЛЯНАЯ </a:t>
            </a:r>
            <a:r>
              <a:rPr kumimoji="0" lang="ru-RU" sz="13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ВЕЖА</a:t>
            </a:r>
            <a:endParaRPr kumimoji="0" lang="ru-RU" sz="13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4283968" y="4653136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КІРЫЛА</a:t>
            </a:r>
            <a:endParaRPr kumimoji="0" lang="ru-RU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catherineasquithgallery.com/uploads/posts/2023-02/1676608504_catherineasquithgallery-com-p-fon-dlya-prezentatsii-nezhno-zelenogo-tsve-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КАЛЕЙДОСКОП</a:t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be-BY" sz="2800" b="1" dirty="0">
                <a:latin typeface="Times New Roman" pitchFamily="18" charset="0"/>
                <a:cs typeface="Times New Roman" pitchFamily="18" charset="0"/>
              </a:rPr>
              <a:t>Сын Рагнеды – Яраслаў Мудры»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utoShape 8"/>
          <p:cNvSpPr>
            <a:spLocks noChangeArrowheads="1"/>
          </p:cNvSpPr>
          <p:nvPr/>
        </p:nvSpPr>
        <p:spPr bwMode="auto">
          <a:xfrm>
            <a:off x="3779912" y="2564904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be-BY" sz="14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ЯРАСЛАЎ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be-BY" sz="1400" b="1" dirty="0">
                <a:latin typeface="Times New Roman" pitchFamily="18" charset="0"/>
                <a:cs typeface="Times New Roman" pitchFamily="18" charset="0"/>
              </a:rPr>
              <a:t>МУДРЫ</a:t>
            </a:r>
            <a:endParaRPr kumimoji="0" lang="ru-RU" sz="14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5292080" y="3429000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be-BY" sz="16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РУСКАЯ ПРАЎДА</a:t>
            </a:r>
            <a:endParaRPr kumimoji="0" lang="ru-RU" sz="1600" b="1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2195736" y="3284984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be-BY" sz="14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be-BY" sz="1600" b="1" dirty="0">
                <a:latin typeface="Times New Roman" pitchFamily="18" charset="0"/>
                <a:cs typeface="Times New Roman" pitchFamily="18" charset="0"/>
              </a:rPr>
              <a:t>ТУРАЎ</a:t>
            </a:r>
            <a:endParaRPr kumimoji="0" lang="ru-RU" sz="16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2339752" y="1484784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be-BY" sz="16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be-BY" sz="16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САБОР</a:t>
            </a:r>
            <a:endParaRPr kumimoji="0" lang="ru-RU" sz="1600" b="1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7020272" y="1340768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buClrTx/>
              <a:buSzTx/>
              <a:buFontTx/>
              <a:buNone/>
              <a:tabLst/>
            </a:pPr>
            <a:endParaRPr lang="be-BY" sz="1600" b="1" dirty="0"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be-BY" sz="1600" b="1" dirty="0">
                <a:latin typeface="Times New Roman" pitchFamily="18" charset="0"/>
                <a:cs typeface="Arial" pitchFamily="34" charset="0"/>
              </a:rPr>
              <a:t>УДАЛЫ ВАЯР</a:t>
            </a:r>
            <a:endParaRPr kumimoji="0" lang="ru-RU" sz="1600" b="1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7092280" y="3068960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be-BY" sz="14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be-BY" sz="1600" b="1" dirty="0">
                <a:latin typeface="Times New Roman" pitchFamily="18" charset="0"/>
                <a:cs typeface="Times New Roman" pitchFamily="18" charset="0"/>
              </a:rPr>
              <a:t>ЦАРКВА</a:t>
            </a:r>
            <a:endParaRPr kumimoji="0" lang="ru-RU" sz="16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AutoShape 8"/>
          <p:cNvSpPr>
            <a:spLocks noChangeArrowheads="1"/>
          </p:cNvSpPr>
          <p:nvPr/>
        </p:nvSpPr>
        <p:spPr bwMode="auto">
          <a:xfrm>
            <a:off x="6948264" y="5085184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be-BY" sz="16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ВЕРА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be-BY" sz="16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Ў ХРЫСТА</a:t>
            </a:r>
            <a:endParaRPr kumimoji="0" lang="ru-RU" sz="1600" b="1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4644008" y="5013176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be-BY" sz="16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РУСКІ</a:t>
            </a:r>
            <a:r>
              <a:rPr kumimoji="0" lang="be-BY" sz="1600" b="1" i="0" u="none" strike="noStrike" cap="none" normalizeH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 ЗАКОН</a:t>
            </a:r>
            <a:endParaRPr kumimoji="0" lang="be-BY" sz="16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4" name="AutoShape 8"/>
          <p:cNvSpPr>
            <a:spLocks noChangeArrowheads="1"/>
          </p:cNvSpPr>
          <p:nvPr/>
        </p:nvSpPr>
        <p:spPr bwMode="auto">
          <a:xfrm>
            <a:off x="2555776" y="5013176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be-BY" sz="14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be-BY" sz="16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КІЕЎ</a:t>
            </a:r>
            <a:endParaRPr kumimoji="0" lang="ru-RU" sz="1600" b="1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AutoShape 8"/>
          <p:cNvSpPr>
            <a:spLocks noChangeArrowheads="1"/>
          </p:cNvSpPr>
          <p:nvPr/>
        </p:nvSpPr>
        <p:spPr bwMode="auto">
          <a:xfrm>
            <a:off x="395536" y="5085184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be-BY" sz="14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12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be-BY" sz="14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СТАГОДДЗЕ</a:t>
            </a:r>
            <a:endParaRPr kumimoji="0" lang="ru-RU" sz="1400" b="1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AutoShape 8"/>
          <p:cNvSpPr>
            <a:spLocks noChangeArrowheads="1"/>
          </p:cNvSpPr>
          <p:nvPr/>
        </p:nvSpPr>
        <p:spPr bwMode="auto">
          <a:xfrm>
            <a:off x="323528" y="3429000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be-BY" sz="14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be-BY" sz="16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РАГНЕДА</a:t>
            </a:r>
            <a:endParaRPr kumimoji="0" lang="ru-RU" sz="1600" b="1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AutoShape 8"/>
          <p:cNvSpPr>
            <a:spLocks noChangeArrowheads="1"/>
          </p:cNvSpPr>
          <p:nvPr/>
        </p:nvSpPr>
        <p:spPr bwMode="auto">
          <a:xfrm>
            <a:off x="251520" y="1772816"/>
            <a:ext cx="1911226" cy="1420688"/>
          </a:xfrm>
          <a:prstGeom prst="hexagon">
            <a:avLst>
              <a:gd name="adj" fmla="val 32493"/>
              <a:gd name="vf" fmla="val 115470"/>
            </a:avLst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be-BY" sz="16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be-BY" sz="16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ЯРАПОЛК</a:t>
            </a:r>
            <a:endParaRPr kumimoji="0" lang="ru-RU" sz="1600" b="1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</TotalTime>
  <Words>276</Words>
  <Application>Microsoft Office PowerPoint</Application>
  <PresentationFormat>Экран (4:3)</PresentationFormat>
  <Paragraphs>138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Тема Office</vt:lpstr>
      <vt:lpstr>Использование шестиугольного обучения для формирования мыслительных операций младших школьников на уроках «Мая Радзіма ― Беларусь»</vt:lpstr>
      <vt:lpstr>Презентация PowerPoint</vt:lpstr>
      <vt:lpstr>Презентация PowerPoint</vt:lpstr>
      <vt:lpstr>Преимущества шестигранного обучения:  - повторение, систематизация и наглядное обобщение объёмного материала с опорой на предыдущие знания;  - осуществление дифференцированного подхода в обучении;  - возможность включённости каждого ребёнка в работу на уроке;  - адаптивность к разным возрастным группам;  - интерактивность, визуализация;  - стимулирование активной мыслительной и практической деятельности школьников в процессе овладения учебным материалом, развитие критического мышления;  - вариативность способов реализации в соответствии с условиями конкретного учебного предмета, урока, класса и реализуемой цели;  - развитие коммуникативных умений младших школьников;  - использование на уроке групповой, парной, коллективной форм работы (возможен вариант индивидуальной работы). </vt:lpstr>
      <vt:lpstr>Презентация PowerPoint</vt:lpstr>
      <vt:lpstr>ШТУРМ «Мы і нашы суседзі»</vt:lpstr>
      <vt:lpstr>ВАРИАЦИИ С ЦВЕТОМ И ИЗОБРАЖЕНИЕМ «Адкуль пайшлі назвы нашых гарадоў»</vt:lpstr>
      <vt:lpstr> ПУСТЫШКИ «Як да нас прыйшла кніга» </vt:lpstr>
      <vt:lpstr> КАЛЕЙДОСКОП «Сын Рагнеды – Яраслаў Мудры» </vt:lpstr>
      <vt:lpstr>ЦЕПЬ СОБЫТИЙ «УСЯСЛАЎ ЧАРАДЗЕЙ» </vt:lpstr>
      <vt:lpstr>ПО МЕСТАМ «Ефрасіння Полацкая» </vt:lpstr>
      <vt:lpstr>НАОБОРОТ «У абарону сваёй зямлі» </vt:lpstr>
      <vt:lpstr>«НАШЫ ПРОДКІ»</vt:lpstr>
      <vt:lpstr>Презентация PowerPoint</vt:lpstr>
      <vt:lpstr>Презентация PowerPoint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шестиугольного обучения для формирования мыслительных операций младших школьников на уроках «Мая Радзіма Беларусь»</dc:title>
  <dc:creator>Lenovo</dc:creator>
  <cp:lastModifiedBy>Сечко Наталья Александровна</cp:lastModifiedBy>
  <cp:revision>21</cp:revision>
  <dcterms:created xsi:type="dcterms:W3CDTF">2023-04-09T12:21:44Z</dcterms:created>
  <dcterms:modified xsi:type="dcterms:W3CDTF">2023-09-28T12:09:01Z</dcterms:modified>
</cp:coreProperties>
</file>