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0" r:id="rId3"/>
    <p:sldId id="258" r:id="rId4"/>
    <p:sldId id="257" r:id="rId5"/>
    <p:sldId id="259" r:id="rId6"/>
    <p:sldId id="260" r:id="rId7"/>
    <p:sldId id="261" r:id="rId8"/>
    <p:sldId id="262" r:id="rId9"/>
    <p:sldId id="263" r:id="rId10"/>
    <p:sldId id="264" r:id="rId11"/>
    <p:sldId id="265" r:id="rId12"/>
    <p:sldId id="266" r:id="rId13"/>
    <p:sldId id="267" r:id="rId14"/>
    <p:sldId id="268" r:id="rId15"/>
    <p:sldId id="269" r:id="rId16"/>
    <p:sldId id="277" r:id="rId17"/>
    <p:sldId id="270" r:id="rId18"/>
    <p:sldId id="271" r:id="rId19"/>
    <p:sldId id="272" r:id="rId20"/>
    <p:sldId id="273" r:id="rId21"/>
    <p:sldId id="274" r:id="rId22"/>
    <p:sldId id="275" r:id="rId23"/>
    <p:sldId id="276"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100" d="100"/>
          <a:sy n="100" d="100"/>
        </p:scale>
        <p:origin x="990" y="4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en-US"/>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a:p>
        </p:txBody>
      </p:sp>
      <p:sp>
        <p:nvSpPr>
          <p:cNvPr id="4" name="Дата 3"/>
          <p:cNvSpPr>
            <a:spLocks noGrp="1"/>
          </p:cNvSpPr>
          <p:nvPr>
            <p:ph type="dt" sz="half" idx="10"/>
          </p:nvPr>
        </p:nvSpPr>
        <p:spPr/>
        <p:txBody>
          <a:bodyPr/>
          <a:lstStyle/>
          <a:p>
            <a:fld id="{23AAB05F-C12B-4469-8BCD-72C8C06609A2}" type="datetimeFigureOut">
              <a:rPr lang="en-US" smtClean="0"/>
              <a:t>4/1/2026</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9B44EFBB-C181-45B3-85BC-D44BF51D5F60}" type="slidenum">
              <a:rPr lang="en-US" smtClean="0"/>
              <a:t>‹#›</a:t>
            </a:fld>
            <a:endParaRPr lang="en-US"/>
          </a:p>
        </p:txBody>
      </p:sp>
    </p:spTree>
    <p:extLst>
      <p:ext uri="{BB962C8B-B14F-4D97-AF65-F5344CB8AC3E}">
        <p14:creationId xmlns:p14="http://schemas.microsoft.com/office/powerpoint/2010/main" val="3960766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23AAB05F-C12B-4469-8BCD-72C8C06609A2}" type="datetimeFigureOut">
              <a:rPr lang="en-US" smtClean="0"/>
              <a:t>4/1/2026</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9B44EFBB-C181-45B3-85BC-D44BF51D5F60}" type="slidenum">
              <a:rPr lang="en-US" smtClean="0"/>
              <a:t>‹#›</a:t>
            </a:fld>
            <a:endParaRPr lang="en-US"/>
          </a:p>
        </p:txBody>
      </p:sp>
    </p:spTree>
    <p:extLst>
      <p:ext uri="{BB962C8B-B14F-4D97-AF65-F5344CB8AC3E}">
        <p14:creationId xmlns:p14="http://schemas.microsoft.com/office/powerpoint/2010/main" val="12426187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endParaRPr lang="en-US"/>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23AAB05F-C12B-4469-8BCD-72C8C06609A2}" type="datetimeFigureOut">
              <a:rPr lang="en-US" smtClean="0"/>
              <a:t>4/1/2026</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9B44EFBB-C181-45B3-85BC-D44BF51D5F60}" type="slidenum">
              <a:rPr lang="en-US" smtClean="0"/>
              <a:t>‹#›</a:t>
            </a:fld>
            <a:endParaRPr lang="en-US"/>
          </a:p>
        </p:txBody>
      </p:sp>
    </p:spTree>
    <p:extLst>
      <p:ext uri="{BB962C8B-B14F-4D97-AF65-F5344CB8AC3E}">
        <p14:creationId xmlns:p14="http://schemas.microsoft.com/office/powerpoint/2010/main" val="2444829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23AAB05F-C12B-4469-8BCD-72C8C06609A2}" type="datetimeFigureOut">
              <a:rPr lang="en-US" smtClean="0"/>
              <a:t>4/1/2026</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9B44EFBB-C181-45B3-85BC-D44BF51D5F60}" type="slidenum">
              <a:rPr lang="en-US" smtClean="0"/>
              <a:t>‹#›</a:t>
            </a:fld>
            <a:endParaRPr lang="en-US"/>
          </a:p>
        </p:txBody>
      </p:sp>
    </p:spTree>
    <p:extLst>
      <p:ext uri="{BB962C8B-B14F-4D97-AF65-F5344CB8AC3E}">
        <p14:creationId xmlns:p14="http://schemas.microsoft.com/office/powerpoint/2010/main" val="2954244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en-US"/>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23AAB05F-C12B-4469-8BCD-72C8C06609A2}" type="datetimeFigureOut">
              <a:rPr lang="en-US" smtClean="0"/>
              <a:t>4/1/2026</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9B44EFBB-C181-45B3-85BC-D44BF51D5F60}" type="slidenum">
              <a:rPr lang="en-US" smtClean="0"/>
              <a:t>‹#›</a:t>
            </a:fld>
            <a:endParaRPr lang="en-US"/>
          </a:p>
        </p:txBody>
      </p:sp>
    </p:spTree>
    <p:extLst>
      <p:ext uri="{BB962C8B-B14F-4D97-AF65-F5344CB8AC3E}">
        <p14:creationId xmlns:p14="http://schemas.microsoft.com/office/powerpoint/2010/main" val="2969098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Дата 4"/>
          <p:cNvSpPr>
            <a:spLocks noGrp="1"/>
          </p:cNvSpPr>
          <p:nvPr>
            <p:ph type="dt" sz="half" idx="10"/>
          </p:nvPr>
        </p:nvSpPr>
        <p:spPr/>
        <p:txBody>
          <a:bodyPr/>
          <a:lstStyle/>
          <a:p>
            <a:fld id="{23AAB05F-C12B-4469-8BCD-72C8C06609A2}" type="datetimeFigureOut">
              <a:rPr lang="en-US" smtClean="0"/>
              <a:t>4/1/2026</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9B44EFBB-C181-45B3-85BC-D44BF51D5F60}" type="slidenum">
              <a:rPr lang="en-US" smtClean="0"/>
              <a:t>‹#›</a:t>
            </a:fld>
            <a:endParaRPr lang="en-US"/>
          </a:p>
        </p:txBody>
      </p:sp>
    </p:spTree>
    <p:extLst>
      <p:ext uri="{BB962C8B-B14F-4D97-AF65-F5344CB8AC3E}">
        <p14:creationId xmlns:p14="http://schemas.microsoft.com/office/powerpoint/2010/main" val="2877392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endParaRPr lang="en-US"/>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Дата 6"/>
          <p:cNvSpPr>
            <a:spLocks noGrp="1"/>
          </p:cNvSpPr>
          <p:nvPr>
            <p:ph type="dt" sz="half" idx="10"/>
          </p:nvPr>
        </p:nvSpPr>
        <p:spPr/>
        <p:txBody>
          <a:bodyPr/>
          <a:lstStyle/>
          <a:p>
            <a:fld id="{23AAB05F-C12B-4469-8BCD-72C8C06609A2}" type="datetimeFigureOut">
              <a:rPr lang="en-US" smtClean="0"/>
              <a:t>4/1/2026</a:t>
            </a:fld>
            <a:endParaRPr lang="en-US"/>
          </a:p>
        </p:txBody>
      </p:sp>
      <p:sp>
        <p:nvSpPr>
          <p:cNvPr id="8" name="Нижний колонтитул 7"/>
          <p:cNvSpPr>
            <a:spLocks noGrp="1"/>
          </p:cNvSpPr>
          <p:nvPr>
            <p:ph type="ftr" sz="quarter" idx="11"/>
          </p:nvPr>
        </p:nvSpPr>
        <p:spPr/>
        <p:txBody>
          <a:bodyPr/>
          <a:lstStyle/>
          <a:p>
            <a:endParaRPr lang="en-US"/>
          </a:p>
        </p:txBody>
      </p:sp>
      <p:sp>
        <p:nvSpPr>
          <p:cNvPr id="9" name="Номер слайда 8"/>
          <p:cNvSpPr>
            <a:spLocks noGrp="1"/>
          </p:cNvSpPr>
          <p:nvPr>
            <p:ph type="sldNum" sz="quarter" idx="12"/>
          </p:nvPr>
        </p:nvSpPr>
        <p:spPr/>
        <p:txBody>
          <a:bodyPr/>
          <a:lstStyle/>
          <a:p>
            <a:fld id="{9B44EFBB-C181-45B3-85BC-D44BF51D5F60}" type="slidenum">
              <a:rPr lang="en-US" smtClean="0"/>
              <a:t>‹#›</a:t>
            </a:fld>
            <a:endParaRPr lang="en-US"/>
          </a:p>
        </p:txBody>
      </p:sp>
    </p:spTree>
    <p:extLst>
      <p:ext uri="{BB962C8B-B14F-4D97-AF65-F5344CB8AC3E}">
        <p14:creationId xmlns:p14="http://schemas.microsoft.com/office/powerpoint/2010/main" val="1787565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Дата 2"/>
          <p:cNvSpPr>
            <a:spLocks noGrp="1"/>
          </p:cNvSpPr>
          <p:nvPr>
            <p:ph type="dt" sz="half" idx="10"/>
          </p:nvPr>
        </p:nvSpPr>
        <p:spPr/>
        <p:txBody>
          <a:bodyPr/>
          <a:lstStyle/>
          <a:p>
            <a:fld id="{23AAB05F-C12B-4469-8BCD-72C8C06609A2}" type="datetimeFigureOut">
              <a:rPr lang="en-US" smtClean="0"/>
              <a:t>4/1/2026</a:t>
            </a:fld>
            <a:endParaRPr lang="en-US"/>
          </a:p>
        </p:txBody>
      </p:sp>
      <p:sp>
        <p:nvSpPr>
          <p:cNvPr id="4" name="Нижний колонтитул 3"/>
          <p:cNvSpPr>
            <a:spLocks noGrp="1"/>
          </p:cNvSpPr>
          <p:nvPr>
            <p:ph type="ftr" sz="quarter" idx="11"/>
          </p:nvPr>
        </p:nvSpPr>
        <p:spPr/>
        <p:txBody>
          <a:bodyPr/>
          <a:lstStyle/>
          <a:p>
            <a:endParaRPr lang="en-US"/>
          </a:p>
        </p:txBody>
      </p:sp>
      <p:sp>
        <p:nvSpPr>
          <p:cNvPr id="5" name="Номер слайда 4"/>
          <p:cNvSpPr>
            <a:spLocks noGrp="1"/>
          </p:cNvSpPr>
          <p:nvPr>
            <p:ph type="sldNum" sz="quarter" idx="12"/>
          </p:nvPr>
        </p:nvSpPr>
        <p:spPr/>
        <p:txBody>
          <a:bodyPr/>
          <a:lstStyle/>
          <a:p>
            <a:fld id="{9B44EFBB-C181-45B3-85BC-D44BF51D5F60}" type="slidenum">
              <a:rPr lang="en-US" smtClean="0"/>
              <a:t>‹#›</a:t>
            </a:fld>
            <a:endParaRPr lang="en-US"/>
          </a:p>
        </p:txBody>
      </p:sp>
    </p:spTree>
    <p:extLst>
      <p:ext uri="{BB962C8B-B14F-4D97-AF65-F5344CB8AC3E}">
        <p14:creationId xmlns:p14="http://schemas.microsoft.com/office/powerpoint/2010/main" val="1361862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3AAB05F-C12B-4469-8BCD-72C8C06609A2}" type="datetimeFigureOut">
              <a:rPr lang="en-US" smtClean="0"/>
              <a:t>4/1/2026</a:t>
            </a:fld>
            <a:endParaRPr lang="en-US"/>
          </a:p>
        </p:txBody>
      </p:sp>
      <p:sp>
        <p:nvSpPr>
          <p:cNvPr id="3" name="Нижний колонтитул 2"/>
          <p:cNvSpPr>
            <a:spLocks noGrp="1"/>
          </p:cNvSpPr>
          <p:nvPr>
            <p:ph type="ftr" sz="quarter" idx="11"/>
          </p:nvPr>
        </p:nvSpPr>
        <p:spPr/>
        <p:txBody>
          <a:bodyPr/>
          <a:lstStyle/>
          <a:p>
            <a:endParaRPr lang="en-US"/>
          </a:p>
        </p:txBody>
      </p:sp>
      <p:sp>
        <p:nvSpPr>
          <p:cNvPr id="4" name="Номер слайда 3"/>
          <p:cNvSpPr>
            <a:spLocks noGrp="1"/>
          </p:cNvSpPr>
          <p:nvPr>
            <p:ph type="sldNum" sz="quarter" idx="12"/>
          </p:nvPr>
        </p:nvSpPr>
        <p:spPr/>
        <p:txBody>
          <a:bodyPr/>
          <a:lstStyle/>
          <a:p>
            <a:fld id="{9B44EFBB-C181-45B3-85BC-D44BF51D5F60}" type="slidenum">
              <a:rPr lang="en-US" smtClean="0"/>
              <a:t>‹#›</a:t>
            </a:fld>
            <a:endParaRPr lang="en-US"/>
          </a:p>
        </p:txBody>
      </p:sp>
    </p:spTree>
    <p:extLst>
      <p:ext uri="{BB962C8B-B14F-4D97-AF65-F5344CB8AC3E}">
        <p14:creationId xmlns:p14="http://schemas.microsoft.com/office/powerpoint/2010/main" val="1033359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23AAB05F-C12B-4469-8BCD-72C8C06609A2}" type="datetimeFigureOut">
              <a:rPr lang="en-US" smtClean="0"/>
              <a:t>4/1/2026</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9B44EFBB-C181-45B3-85BC-D44BF51D5F60}" type="slidenum">
              <a:rPr lang="en-US" smtClean="0"/>
              <a:t>‹#›</a:t>
            </a:fld>
            <a:endParaRPr lang="en-US"/>
          </a:p>
        </p:txBody>
      </p:sp>
    </p:spTree>
    <p:extLst>
      <p:ext uri="{BB962C8B-B14F-4D97-AF65-F5344CB8AC3E}">
        <p14:creationId xmlns:p14="http://schemas.microsoft.com/office/powerpoint/2010/main" val="860952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23AAB05F-C12B-4469-8BCD-72C8C06609A2}" type="datetimeFigureOut">
              <a:rPr lang="en-US" smtClean="0"/>
              <a:t>4/1/2026</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9B44EFBB-C181-45B3-85BC-D44BF51D5F60}" type="slidenum">
              <a:rPr lang="en-US" smtClean="0"/>
              <a:t>‹#›</a:t>
            </a:fld>
            <a:endParaRPr lang="en-US"/>
          </a:p>
        </p:txBody>
      </p:sp>
    </p:spTree>
    <p:extLst>
      <p:ext uri="{BB962C8B-B14F-4D97-AF65-F5344CB8AC3E}">
        <p14:creationId xmlns:p14="http://schemas.microsoft.com/office/powerpoint/2010/main" val="552359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AAB05F-C12B-4469-8BCD-72C8C06609A2}" type="datetimeFigureOut">
              <a:rPr lang="en-US" smtClean="0"/>
              <a:t>4/1/2026</a:t>
            </a:fld>
            <a:endParaRPr lang="en-US"/>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44EFBB-C181-45B3-85BC-D44BF51D5F60}" type="slidenum">
              <a:rPr lang="en-US" smtClean="0"/>
              <a:t>‹#›</a:t>
            </a:fld>
            <a:endParaRPr lang="en-US"/>
          </a:p>
        </p:txBody>
      </p:sp>
    </p:spTree>
    <p:extLst>
      <p:ext uri="{BB962C8B-B14F-4D97-AF65-F5344CB8AC3E}">
        <p14:creationId xmlns:p14="http://schemas.microsoft.com/office/powerpoint/2010/main" val="37651414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slide" Target="slide11.xml"/><Relationship Id="rId7" Type="http://schemas.openxmlformats.org/officeDocument/2006/relationships/slide" Target="slide3.xml"/><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slide" Target="slide17.xml"/><Relationship Id="rId5" Type="http://schemas.microsoft.com/office/2007/relationships/hdphoto" Target="../media/hdphoto3.wdp"/><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23.jpg"/><Relationship Id="rId13" Type="http://schemas.openxmlformats.org/officeDocument/2006/relationships/slide" Target="slide16.xml"/><Relationship Id="rId3" Type="http://schemas.openxmlformats.org/officeDocument/2006/relationships/slide" Target="slide10.xml"/><Relationship Id="rId7" Type="http://schemas.openxmlformats.org/officeDocument/2006/relationships/slide" Target="slide13.xml"/><Relationship Id="rId12" Type="http://schemas.openxmlformats.org/officeDocument/2006/relationships/image" Target="../media/image25.jp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2.jpeg"/><Relationship Id="rId11" Type="http://schemas.openxmlformats.org/officeDocument/2006/relationships/slide" Target="slide15.xml"/><Relationship Id="rId5" Type="http://schemas.openxmlformats.org/officeDocument/2006/relationships/slide" Target="slide12.xml"/><Relationship Id="rId10" Type="http://schemas.openxmlformats.org/officeDocument/2006/relationships/image" Target="../media/image24.jpg"/><Relationship Id="rId4" Type="http://schemas.openxmlformats.org/officeDocument/2006/relationships/image" Target="../media/image21.jpeg"/><Relationship Id="rId9" Type="http://schemas.openxmlformats.org/officeDocument/2006/relationships/slide" Target="slide14.xml"/></Relationships>
</file>

<file path=ppt/slides/_rels/slide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6.png"/><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slide" Target="slide11.xml"/></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6.png"/><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slide" Target="slide11.xml"/></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6.png"/><Relationship Id="rId1" Type="http://schemas.openxmlformats.org/officeDocument/2006/relationships/slideLayout" Target="../slideLayouts/slideLayout1.xml"/><Relationship Id="rId5" Type="http://schemas.openxmlformats.org/officeDocument/2006/relationships/image" Target="../media/image23.jpg"/><Relationship Id="rId4" Type="http://schemas.openxmlformats.org/officeDocument/2006/relationships/slide" Target="slide11.xml"/></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6.png"/><Relationship Id="rId1" Type="http://schemas.openxmlformats.org/officeDocument/2006/relationships/slideLayout" Target="../slideLayouts/slideLayout1.xml"/><Relationship Id="rId5" Type="http://schemas.openxmlformats.org/officeDocument/2006/relationships/image" Target="../media/image24.jpg"/><Relationship Id="rId4" Type="http://schemas.openxmlformats.org/officeDocument/2006/relationships/slide" Target="slide11.xml"/></Relationships>
</file>

<file path=ppt/slides/_rels/slide1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6.png"/><Relationship Id="rId1" Type="http://schemas.openxmlformats.org/officeDocument/2006/relationships/slideLayout" Target="../slideLayouts/slideLayout1.xml"/><Relationship Id="rId5" Type="http://schemas.openxmlformats.org/officeDocument/2006/relationships/image" Target="../media/image25.jpg"/><Relationship Id="rId4" Type="http://schemas.openxmlformats.org/officeDocument/2006/relationships/slide" Target="slide11.xml"/></Relationships>
</file>

<file path=ppt/slides/_rels/slide17.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1.jpeg"/><Relationship Id="rId3" Type="http://schemas.openxmlformats.org/officeDocument/2006/relationships/slide" Target="slide10.xml"/><Relationship Id="rId7" Type="http://schemas.openxmlformats.org/officeDocument/2006/relationships/image" Target="../media/image28.jpg"/><Relationship Id="rId12" Type="http://schemas.openxmlformats.org/officeDocument/2006/relationships/slide" Target="slide22.xml"/><Relationship Id="rId2" Type="http://schemas.openxmlformats.org/officeDocument/2006/relationships/image" Target="../media/image8.jpg"/><Relationship Id="rId1" Type="http://schemas.openxmlformats.org/officeDocument/2006/relationships/slideLayout" Target="../slideLayouts/slideLayout1.xml"/><Relationship Id="rId6" Type="http://schemas.openxmlformats.org/officeDocument/2006/relationships/slide" Target="slide19.xml"/><Relationship Id="rId11" Type="http://schemas.openxmlformats.org/officeDocument/2006/relationships/slide" Target="slide21.xml"/><Relationship Id="rId5" Type="http://schemas.openxmlformats.org/officeDocument/2006/relationships/image" Target="../media/image27.jpg"/><Relationship Id="rId10" Type="http://schemas.openxmlformats.org/officeDocument/2006/relationships/image" Target="../media/image30.jpg"/><Relationship Id="rId4" Type="http://schemas.openxmlformats.org/officeDocument/2006/relationships/slide" Target="slide18.xml"/><Relationship Id="rId9" Type="http://schemas.openxmlformats.org/officeDocument/2006/relationships/slide" Target="slide20.xml"/></Relationships>
</file>

<file path=ppt/slides/_rels/slide1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32.jpg"/><Relationship Id="rId5" Type="http://schemas.openxmlformats.org/officeDocument/2006/relationships/image" Target="../media/image27.jpg"/><Relationship Id="rId4" Type="http://schemas.openxmlformats.org/officeDocument/2006/relationships/slide" Target="slide17.xml"/></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6.png"/><Relationship Id="rId1" Type="http://schemas.openxmlformats.org/officeDocument/2006/relationships/slideLayout" Target="../slideLayouts/slideLayout1.xml"/><Relationship Id="rId5" Type="http://schemas.openxmlformats.org/officeDocument/2006/relationships/image" Target="../media/image28.jpg"/><Relationship Id="rId4" Type="http://schemas.openxmlformats.org/officeDocument/2006/relationships/slide" Target="slide17.xml"/></Relationships>
</file>

<file path=ppt/slides/_rels/slide2.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4.png"/><Relationship Id="rId7" Type="http://schemas.microsoft.com/office/2007/relationships/hdphoto" Target="../media/hdphoto3.wdp"/><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slide" Target="slide7.xml"/><Relationship Id="rId4" Type="http://schemas.microsoft.com/office/2007/relationships/hdphoto" Target="../media/hdphoto2.wdp"/><Relationship Id="rId9" Type="http://schemas.openxmlformats.org/officeDocument/2006/relationships/slide" Target="slide3.xml"/></Relationships>
</file>

<file path=ppt/slides/_rels/slide2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6.png"/><Relationship Id="rId1" Type="http://schemas.openxmlformats.org/officeDocument/2006/relationships/slideLayout" Target="../slideLayouts/slideLayout1.xml"/><Relationship Id="rId5" Type="http://schemas.openxmlformats.org/officeDocument/2006/relationships/image" Target="../media/image33.jpg"/><Relationship Id="rId4" Type="http://schemas.openxmlformats.org/officeDocument/2006/relationships/slide" Target="slide17.xml"/></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6.png"/><Relationship Id="rId1" Type="http://schemas.openxmlformats.org/officeDocument/2006/relationships/slideLayout" Target="../slideLayouts/slideLayout1.xml"/><Relationship Id="rId5" Type="http://schemas.openxmlformats.org/officeDocument/2006/relationships/image" Target="../media/image30.jpg"/><Relationship Id="rId4" Type="http://schemas.openxmlformats.org/officeDocument/2006/relationships/slide" Target="slide17.xml"/></Relationships>
</file>

<file path=ppt/slides/_rels/slide2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6.png"/><Relationship Id="rId1" Type="http://schemas.openxmlformats.org/officeDocument/2006/relationships/slideLayout" Target="../slideLayouts/slideLayout1.xml"/><Relationship Id="rId5" Type="http://schemas.openxmlformats.org/officeDocument/2006/relationships/image" Target="../media/image31.jpeg"/><Relationship Id="rId4" Type="http://schemas.openxmlformats.org/officeDocument/2006/relationships/slide" Target="slide17.xml"/></Relationships>
</file>

<file path=ppt/slides/_rels/slide23.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5.png"/><Relationship Id="rId7" Type="http://schemas.openxmlformats.org/officeDocument/2006/relationships/slide" Target="slide9.xml"/><Relationship Id="rId2" Type="http://schemas.openxmlformats.org/officeDocument/2006/relationships/image" Target="../media/image8.jpg"/><Relationship Id="rId1" Type="http://schemas.openxmlformats.org/officeDocument/2006/relationships/slideLayout" Target="../slideLayouts/slideLayout1.xml"/><Relationship Id="rId6" Type="http://schemas.openxmlformats.org/officeDocument/2006/relationships/slide" Target="slide8.xml"/><Relationship Id="rId5" Type="http://schemas.openxmlformats.org/officeDocument/2006/relationships/slide" Target="slide27.xml"/><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image" Target="../media/image6.jpg"/><Relationship Id="rId1" Type="http://schemas.openxmlformats.org/officeDocument/2006/relationships/slideLayout" Target="../slideLayouts/slideLayout1.xml"/><Relationship Id="rId5" Type="http://schemas.openxmlformats.org/officeDocument/2006/relationships/slide" Target="slide23.xml"/><Relationship Id="rId4" Type="http://schemas.openxmlformats.org/officeDocument/2006/relationships/slide" Target="slide26.xml"/></Relationships>
</file>

<file path=ppt/slides/_rels/slide25.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34.jpg"/><Relationship Id="rId1" Type="http://schemas.openxmlformats.org/officeDocument/2006/relationships/slideLayout" Target="../slideLayouts/slideLayout1.xml"/><Relationship Id="rId5" Type="http://schemas.openxmlformats.org/officeDocument/2006/relationships/image" Target="../media/image36.jpg"/><Relationship Id="rId4" Type="http://schemas.openxmlformats.org/officeDocument/2006/relationships/image" Target="../media/image35.jpg"/></Relationships>
</file>

<file path=ppt/slides/_rels/slide26.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34.jpg"/><Relationship Id="rId1" Type="http://schemas.openxmlformats.org/officeDocument/2006/relationships/slideLayout" Target="../slideLayouts/slideLayout1.xml"/><Relationship Id="rId4" Type="http://schemas.openxmlformats.org/officeDocument/2006/relationships/image" Target="../media/image37.jp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8.pn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slide" Target="slide23.xml"/><Relationship Id="rId5" Type="http://schemas.openxmlformats.org/officeDocument/2006/relationships/hyperlink" Target="https://www.youtube.com/watch?v=G7lcgROmrkY&amp;list=PLuGCnujoOtreEn7oyfvJ0jkx1jO7Jw-XS&amp;index=9" TargetMode="External"/><Relationship Id="rId4" Type="http://schemas.microsoft.com/office/2007/relationships/hdphoto" Target="../media/hdphoto5.wdp"/></Relationships>
</file>

<file path=ppt/slides/_rels/slide28.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slideLayout" Target="../slideLayouts/slideLayout1.xml"/><Relationship Id="rId7" Type="http://schemas.openxmlformats.org/officeDocument/2006/relationships/image" Target="../media/image40.jp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9.jpg"/><Relationship Id="rId5" Type="http://schemas.openxmlformats.org/officeDocument/2006/relationships/slide" Target="slide23.xml"/><Relationship Id="rId4" Type="http://schemas.openxmlformats.org/officeDocument/2006/relationships/image" Target="../media/image6.jpg"/><Relationship Id="rId9"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43.gif"/><Relationship Id="rId5" Type="http://schemas.openxmlformats.org/officeDocument/2006/relationships/hyperlink" Target="https://learningapps.org/26364461" TargetMode="Externa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image" Target="../media/image4.png"/><Relationship Id="rId7" Type="http://schemas.microsoft.com/office/2007/relationships/hdphoto" Target="../media/hdphoto4.wdp"/><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slide" Target="slide23.xml"/><Relationship Id="rId5" Type="http://schemas.openxmlformats.org/officeDocument/2006/relationships/slide" Target="slide10.xml"/><Relationship Id="rId10" Type="http://schemas.openxmlformats.org/officeDocument/2006/relationships/slide" Target="slide36.xml"/><Relationship Id="rId4" Type="http://schemas.microsoft.com/office/2007/relationships/hdphoto" Target="../media/hdphoto2.wdp"/><Relationship Id="rId9" Type="http://schemas.openxmlformats.org/officeDocument/2006/relationships/slide" Target="slide31.xml"/></Relationships>
</file>

<file path=ppt/slides/_rels/slide3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44.gif"/></Relationships>
</file>

<file path=ppt/slides/_rels/slide3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34.jpg"/><Relationship Id="rId1" Type="http://schemas.openxmlformats.org/officeDocument/2006/relationships/slideLayout" Target="../slideLayouts/slideLayout1.xml"/><Relationship Id="rId4" Type="http://schemas.openxmlformats.org/officeDocument/2006/relationships/image" Target="../media/image45.jpg"/></Relationships>
</file>

<file path=ppt/slides/_rels/slide33.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34.jpg"/><Relationship Id="rId1" Type="http://schemas.openxmlformats.org/officeDocument/2006/relationships/slideLayout" Target="../slideLayouts/slideLayout1.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34.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34.jpg"/><Relationship Id="rId1" Type="http://schemas.openxmlformats.org/officeDocument/2006/relationships/slideLayout" Target="../slideLayouts/slideLayout1.xml"/><Relationship Id="rId5" Type="http://schemas.openxmlformats.org/officeDocument/2006/relationships/image" Target="../media/image50.jpeg"/><Relationship Id="rId4" Type="http://schemas.openxmlformats.org/officeDocument/2006/relationships/image" Target="../media/image49.jpg"/></Relationships>
</file>

<file path=ppt/slides/_rels/slide3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34.jpg"/><Relationship Id="rId1" Type="http://schemas.openxmlformats.org/officeDocument/2006/relationships/slideLayout" Target="../slideLayouts/slideLayout1.xml"/><Relationship Id="rId4" Type="http://schemas.openxmlformats.org/officeDocument/2006/relationships/slide" Target="slide31.xml"/></Relationships>
</file>

<file path=ppt/slides/_rels/slide36.xml.rels><?xml version="1.0" encoding="UTF-8" standalone="yes"?>
<Relationships xmlns="http://schemas.openxmlformats.org/package/2006/relationships"><Relationship Id="rId8" Type="http://schemas.openxmlformats.org/officeDocument/2006/relationships/image" Target="../media/image53.gif"/><Relationship Id="rId3" Type="http://schemas.openxmlformats.org/officeDocument/2006/relationships/slide" Target="slide3.xml"/><Relationship Id="rId7" Type="http://schemas.openxmlformats.org/officeDocument/2006/relationships/image" Target="../media/image52.gif"/><Relationship Id="rId2" Type="http://schemas.openxmlformats.org/officeDocument/2006/relationships/image" Target="../media/image8.jpg"/><Relationship Id="rId1" Type="http://schemas.openxmlformats.org/officeDocument/2006/relationships/slideLayout" Target="../slideLayouts/slideLayout1.xml"/><Relationship Id="rId6" Type="http://schemas.openxmlformats.org/officeDocument/2006/relationships/hyperlink" Target="https://www.youtube.com/watch?v=mQPYARUVCNY" TargetMode="External"/><Relationship Id="rId5" Type="http://schemas.openxmlformats.org/officeDocument/2006/relationships/hyperlink" Target="https://www.youtube.com/watch?v=WYT6sqZSli0&amp;list=PLWOFf0wdXU2-Yj0M5qBE6BsmWmYMceusw&amp;index=2" TargetMode="External"/><Relationship Id="rId4" Type="http://schemas.openxmlformats.org/officeDocument/2006/relationships/hyperlink" Target="https://www.youtube.com/watch?v=NfwmziwqVwM&amp;list=PLWOFf0wdXU2-Yj0M5qBE6BsmWmYMceusw&amp;index=1" TargetMode="External"/><Relationship Id="rId9" Type="http://schemas.openxmlformats.org/officeDocument/2006/relationships/image" Target="../media/image54.gif"/></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5.png"/><Relationship Id="rId7" Type="http://schemas.openxmlformats.org/officeDocument/2006/relationships/slide" Target="slide9.xml"/><Relationship Id="rId2" Type="http://schemas.openxmlformats.org/officeDocument/2006/relationships/image" Target="../media/image8.jpg"/><Relationship Id="rId1" Type="http://schemas.openxmlformats.org/officeDocument/2006/relationships/slideLayout" Target="../slideLayouts/slideLayout1.xml"/><Relationship Id="rId6" Type="http://schemas.openxmlformats.org/officeDocument/2006/relationships/slide" Target="slide8.xml"/><Relationship Id="rId5" Type="http://schemas.openxmlformats.org/officeDocument/2006/relationships/slide" Target="slide7.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6.jpg"/><Relationship Id="rId1" Type="http://schemas.openxmlformats.org/officeDocument/2006/relationships/slideLayout" Target="../slideLayouts/slideLayout1.xml"/><Relationship Id="rId5" Type="http://schemas.openxmlformats.org/officeDocument/2006/relationships/slide" Target="slide4.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13.gif"/><Relationship Id="rId5" Type="http://schemas.openxmlformats.org/officeDocument/2006/relationships/slide" Target="slide4.xml"/><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16.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6.jpg"/><Relationship Id="rId9"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6.jp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hyperlink" Target="https://learningapps.org/view40448933"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rotWithShape="1">
          <a:blip r:embed="rId2">
            <a:extLst>
              <a:ext uri="{28A0092B-C50C-407E-A947-70E740481C1C}">
                <a14:useLocalDpi xmlns:a14="http://schemas.microsoft.com/office/drawing/2010/main" val="0"/>
              </a:ext>
            </a:extLst>
          </a:blip>
          <a:srcRect r="786"/>
          <a:stretch/>
        </p:blipFill>
        <p:spPr>
          <a:xfrm>
            <a:off x="0" y="0"/>
            <a:ext cx="12192000" cy="6843288"/>
          </a:xfrm>
          <a:prstGeom prst="rect">
            <a:avLst/>
          </a:prstGeom>
        </p:spPr>
      </p:pic>
      <p:sp>
        <p:nvSpPr>
          <p:cNvPr id="6" name="Прямоугольник 5"/>
          <p:cNvSpPr/>
          <p:nvPr/>
        </p:nvSpPr>
        <p:spPr>
          <a:xfrm>
            <a:off x="1740303" y="106569"/>
            <a:ext cx="9129423" cy="1754326"/>
          </a:xfrm>
          <a:prstGeom prst="rect">
            <a:avLst/>
          </a:prstGeom>
          <a:noFill/>
        </p:spPr>
        <p:txBody>
          <a:bodyPr wrap="none" lIns="91440" tIns="45720" rIns="91440" bIns="45720">
            <a:spAutoFit/>
          </a:bodyPr>
          <a:lstStyle/>
          <a:p>
            <a:pPr algn="ctr"/>
            <a:r>
              <a:rPr lang="ru-RU" sz="5400" b="0" cap="none" spc="0" dirty="0">
                <a:ln w="0"/>
                <a:solidFill>
                  <a:schemeClr val="tx1"/>
                </a:solidFill>
                <a:effectLst>
                  <a:outerShdw blurRad="38100" dist="19050" dir="2700000" algn="tl" rotWithShape="0">
                    <a:schemeClr val="dk1">
                      <a:alpha val="40000"/>
                    </a:schemeClr>
                  </a:outerShdw>
                </a:effectLst>
                <a:latin typeface="Segoe Print" panose="02000600000000000000" pitchFamily="2" charset="0"/>
              </a:rPr>
              <a:t>Беларусь у гады </a:t>
            </a:r>
          </a:p>
          <a:p>
            <a:pPr algn="ctr"/>
            <a:r>
              <a:rPr lang="ru-RU" sz="5400" b="0" cap="none" spc="0" dirty="0">
                <a:ln w="0"/>
                <a:solidFill>
                  <a:schemeClr val="tx1"/>
                </a:solidFill>
                <a:effectLst>
                  <a:outerShdw blurRad="38100" dist="19050" dir="2700000" algn="tl" rotWithShape="0">
                    <a:schemeClr val="dk1">
                      <a:alpha val="40000"/>
                    </a:schemeClr>
                  </a:outerShdw>
                </a:effectLst>
                <a:latin typeface="Segoe Print" panose="02000600000000000000" pitchFamily="2" charset="0"/>
              </a:rPr>
              <a:t>Вялікай Айчыннай вайны</a:t>
            </a:r>
          </a:p>
        </p:txBody>
      </p:sp>
      <p:pic>
        <p:nvPicPr>
          <p:cNvPr id="2" name="Рисунок 1"/>
          <p:cNvPicPr>
            <a:picLocks noChangeAspect="1"/>
          </p:cNvPicPr>
          <p:nvPr/>
        </p:nvPicPr>
        <p:blipFill rotWithShape="1">
          <a:blip r:embed="rId3">
            <a:extLst>
              <a:ext uri="{BEBA8EAE-BF5A-486C-A8C5-ECC9F3942E4B}">
                <a14:imgProps xmlns:a14="http://schemas.microsoft.com/office/drawing/2010/main">
                  <a14:imgLayer r:embed="rId4">
                    <a14:imgEffect>
                      <a14:backgroundRemoval t="2667" b="94167" l="6667" r="93444"/>
                    </a14:imgEffect>
                  </a14:imgLayer>
                </a14:imgProps>
              </a:ext>
              <a:ext uri="{28A0092B-C50C-407E-A947-70E740481C1C}">
                <a14:useLocalDpi xmlns:a14="http://schemas.microsoft.com/office/drawing/2010/main" val="0"/>
              </a:ext>
            </a:extLst>
          </a:blip>
          <a:srcRect l="13961" r="16544"/>
          <a:stretch/>
        </p:blipFill>
        <p:spPr>
          <a:xfrm>
            <a:off x="6330392" y="1335866"/>
            <a:ext cx="4348497" cy="4171556"/>
          </a:xfrm>
          <a:prstGeom prst="rect">
            <a:avLst/>
          </a:prstGeom>
        </p:spPr>
      </p:pic>
      <p:sp>
        <p:nvSpPr>
          <p:cNvPr id="4" name="Прямоугольник 3"/>
          <p:cNvSpPr/>
          <p:nvPr/>
        </p:nvSpPr>
        <p:spPr>
          <a:xfrm>
            <a:off x="130628" y="1967464"/>
            <a:ext cx="5120640" cy="1815882"/>
          </a:xfrm>
          <a:prstGeom prst="rect">
            <a:avLst/>
          </a:prstGeom>
          <a:noFill/>
        </p:spPr>
        <p:txBody>
          <a:bodyPr wrap="square" lIns="91440" tIns="45720" rIns="91440" bIns="45720">
            <a:spAutoFit/>
          </a:bodyPr>
          <a:lstStyle/>
          <a:p>
            <a:pPr algn="ctr"/>
            <a:r>
              <a:rPr lang="ru-RU"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Интэракты</a:t>
            </a:r>
            <a:r>
              <a:rPr lang="be-BY"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ўная прэзентацыя</a:t>
            </a:r>
          </a:p>
          <a:p>
            <a:pPr algn="ctr"/>
            <a:r>
              <a:rPr lang="be-BY"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для вывучэння тэмы </a:t>
            </a:r>
          </a:p>
          <a:p>
            <a:pPr algn="ctr"/>
            <a:r>
              <a:rPr lang="be-BY"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Вялікай Айчыннай вайны</a:t>
            </a:r>
          </a:p>
          <a:p>
            <a:pPr algn="ctr"/>
            <a:r>
              <a:rPr lang="be-BY"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ў пачатковых классах</a:t>
            </a:r>
            <a:endParaRPr lang="ru-RU"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81175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606"/>
            <a:ext cx="12192000" cy="6884606"/>
          </a:xfrm>
          <a:prstGeom prst="rect">
            <a:avLst/>
          </a:prstGeom>
        </p:spPr>
      </p:pic>
      <p:sp>
        <p:nvSpPr>
          <p:cNvPr id="9" name="Прямоугольник 8"/>
          <p:cNvSpPr/>
          <p:nvPr/>
        </p:nvSpPr>
        <p:spPr>
          <a:xfrm>
            <a:off x="3081092" y="218517"/>
            <a:ext cx="6029811" cy="769441"/>
          </a:xfrm>
          <a:prstGeom prst="rect">
            <a:avLst/>
          </a:prstGeom>
          <a:noFill/>
        </p:spPr>
        <p:txBody>
          <a:bodyPr wrap="square" lIns="91440" tIns="45720" rIns="91440" bIns="45720">
            <a:spAutoFit/>
          </a:bodyPr>
          <a:lstStyle/>
          <a:p>
            <a:pPr algn="ctr"/>
            <a:r>
              <a:rPr lang="ru-RU" sz="4400" b="0" cap="none" spc="0" dirty="0">
                <a:ln w="0"/>
                <a:solidFill>
                  <a:schemeClr val="tx1"/>
                </a:solidFill>
                <a:effectLst>
                  <a:outerShdw blurRad="38100" dist="19050" dir="2700000" algn="tl" rotWithShape="0">
                    <a:schemeClr val="dk1">
                      <a:alpha val="40000"/>
                    </a:schemeClr>
                  </a:outerShdw>
                </a:effectLst>
                <a:latin typeface="Segoe Print" panose="02000600000000000000" pitchFamily="2" charset="0"/>
              </a:rPr>
              <a:t>Абаронцы Радз</a:t>
            </a:r>
            <a:r>
              <a:rPr lang="be-BY" sz="4400" b="0" cap="none" spc="0" dirty="0">
                <a:ln w="0"/>
                <a:solidFill>
                  <a:schemeClr val="tx1"/>
                </a:solidFill>
                <a:effectLst>
                  <a:outerShdw blurRad="38100" dist="19050" dir="2700000" algn="tl" rotWithShape="0">
                    <a:schemeClr val="dk1">
                      <a:alpha val="40000"/>
                    </a:schemeClr>
                  </a:outerShdw>
                </a:effectLst>
                <a:latin typeface="Segoe Print" panose="02000600000000000000" pitchFamily="2" charset="0"/>
              </a:rPr>
              <a:t>і</a:t>
            </a:r>
            <a:r>
              <a:rPr lang="ru-RU" sz="4400" b="0" cap="none" spc="0" dirty="0">
                <a:ln w="0"/>
                <a:solidFill>
                  <a:schemeClr val="tx1"/>
                </a:solidFill>
                <a:effectLst>
                  <a:outerShdw blurRad="38100" dist="19050" dir="2700000" algn="tl" rotWithShape="0">
                    <a:schemeClr val="dk1">
                      <a:alpha val="40000"/>
                    </a:schemeClr>
                  </a:outerShdw>
                </a:effectLst>
                <a:latin typeface="Segoe Print" panose="02000600000000000000" pitchFamily="2" charset="0"/>
              </a:rPr>
              <a:t>мы</a:t>
            </a:r>
          </a:p>
        </p:txBody>
      </p:sp>
      <p:pic>
        <p:nvPicPr>
          <p:cNvPr id="11" name="Рисунок 10">
            <a:hlinkClick r:id="rId3" action="ppaction://hlinksldjump"/>
          </p:cNvPr>
          <p:cNvPicPr>
            <a:picLocks noChangeAspect="1"/>
          </p:cNvPicPr>
          <p:nvPr/>
        </p:nvPicPr>
        <p:blipFill>
          <a:blip r:embed="rId4">
            <a:extLst>
              <a:ext uri="{BEBA8EAE-BF5A-486C-A8C5-ECC9F3942E4B}">
                <a14:imgProps xmlns:a14="http://schemas.microsoft.com/office/drawing/2010/main">
                  <a14:imgLayer r:embed="rId5">
                    <a14:imgEffect>
                      <a14:backgroundRemoval t="4444" b="89778" l="4444" r="89778"/>
                    </a14:imgEffect>
                  </a14:imgLayer>
                </a14:imgProps>
              </a:ext>
              <a:ext uri="{28A0092B-C50C-407E-A947-70E740481C1C}">
                <a14:useLocalDpi xmlns:a14="http://schemas.microsoft.com/office/drawing/2010/main" val="0"/>
              </a:ext>
            </a:extLst>
          </a:blip>
          <a:stretch>
            <a:fillRect/>
          </a:stretch>
        </p:blipFill>
        <p:spPr>
          <a:xfrm>
            <a:off x="243041" y="603237"/>
            <a:ext cx="1535293" cy="1535293"/>
          </a:xfrm>
          <a:prstGeom prst="rect">
            <a:avLst/>
          </a:prstGeom>
        </p:spPr>
      </p:pic>
      <p:sp>
        <p:nvSpPr>
          <p:cNvPr id="12" name="Прямоугольник 11"/>
          <p:cNvSpPr/>
          <p:nvPr/>
        </p:nvSpPr>
        <p:spPr>
          <a:xfrm>
            <a:off x="1570903" y="1369089"/>
            <a:ext cx="7891904" cy="769441"/>
          </a:xfrm>
          <a:prstGeom prst="rect">
            <a:avLst/>
          </a:prstGeom>
          <a:noFill/>
        </p:spPr>
        <p:txBody>
          <a:bodyPr wrap="none" lIns="91440" tIns="45720" rIns="91440" bIns="45720">
            <a:spAutoFit/>
          </a:bodyPr>
          <a:lstStyle/>
          <a:p>
            <a:pPr algn="ctr"/>
            <a:r>
              <a:rPr lang="ru-RU" sz="4400" dirty="0">
                <a:ln w="0"/>
                <a:effectLst>
                  <a:outerShdw blurRad="38100" dist="19050" dir="2700000" algn="tl" rotWithShape="0">
                    <a:schemeClr val="dk1">
                      <a:alpha val="40000"/>
                    </a:schemeClr>
                  </a:outerShdw>
                </a:effectLst>
                <a:latin typeface="Segoe Print" panose="02000600000000000000" pitchFamily="2" charset="0"/>
              </a:rPr>
              <a:t>Гісторыя вайны ў імёнах </a:t>
            </a:r>
            <a:endParaRPr lang="ru-RU" sz="4400" b="0" cap="none" spc="0" dirty="0">
              <a:ln w="0"/>
              <a:solidFill>
                <a:schemeClr val="tx1"/>
              </a:solidFill>
              <a:effectLst>
                <a:outerShdw blurRad="38100" dist="19050" dir="2700000" algn="tl" rotWithShape="0">
                  <a:schemeClr val="dk1">
                    <a:alpha val="40000"/>
                  </a:schemeClr>
                </a:outerShdw>
              </a:effectLst>
              <a:latin typeface="Segoe Print" panose="02000600000000000000" pitchFamily="2" charset="0"/>
            </a:endParaRPr>
          </a:p>
        </p:txBody>
      </p:sp>
      <p:pic>
        <p:nvPicPr>
          <p:cNvPr id="13" name="Рисунок 12">
            <a:hlinkClick r:id="rId6" action="ppaction://hlinksldjump"/>
          </p:cNvPr>
          <p:cNvPicPr>
            <a:picLocks noChangeAspect="1"/>
          </p:cNvPicPr>
          <p:nvPr/>
        </p:nvPicPr>
        <p:blipFill>
          <a:blip r:embed="rId4">
            <a:extLst>
              <a:ext uri="{BEBA8EAE-BF5A-486C-A8C5-ECC9F3942E4B}">
                <a14:imgProps xmlns:a14="http://schemas.microsoft.com/office/drawing/2010/main">
                  <a14:imgLayer r:embed="rId5">
                    <a14:imgEffect>
                      <a14:backgroundRemoval t="4444" b="89778" l="4444" r="89778"/>
                    </a14:imgEffect>
                  </a14:imgLayer>
                </a14:imgProps>
              </a:ext>
              <a:ext uri="{28A0092B-C50C-407E-A947-70E740481C1C}">
                <a14:useLocalDpi xmlns:a14="http://schemas.microsoft.com/office/drawing/2010/main" val="0"/>
              </a:ext>
            </a:extLst>
          </a:blip>
          <a:stretch>
            <a:fillRect/>
          </a:stretch>
        </p:blipFill>
        <p:spPr>
          <a:xfrm>
            <a:off x="6913807" y="2138530"/>
            <a:ext cx="1535293" cy="1535293"/>
          </a:xfrm>
          <a:prstGeom prst="rect">
            <a:avLst/>
          </a:prstGeom>
        </p:spPr>
      </p:pic>
      <p:sp>
        <p:nvSpPr>
          <p:cNvPr id="14" name="Прямоугольник 13"/>
          <p:cNvSpPr/>
          <p:nvPr/>
        </p:nvSpPr>
        <p:spPr>
          <a:xfrm>
            <a:off x="5195836" y="3534225"/>
            <a:ext cx="4971233" cy="1446550"/>
          </a:xfrm>
          <a:prstGeom prst="rect">
            <a:avLst/>
          </a:prstGeom>
          <a:noFill/>
        </p:spPr>
        <p:txBody>
          <a:bodyPr wrap="none" lIns="91440" tIns="45720" rIns="91440" bIns="45720">
            <a:spAutoFit/>
          </a:bodyPr>
          <a:lstStyle/>
          <a:p>
            <a:pPr algn="ctr"/>
            <a:r>
              <a:rPr lang="ru-RU" sz="4400" dirty="0">
                <a:ln w="0"/>
                <a:effectLst>
                  <a:outerShdw blurRad="38100" dist="19050" dir="2700000" algn="tl" rotWithShape="0">
                    <a:schemeClr val="dk1">
                      <a:alpha val="40000"/>
                    </a:schemeClr>
                  </a:outerShdw>
                </a:effectLst>
                <a:latin typeface="Segoe Print" panose="02000600000000000000" pitchFamily="2" charset="0"/>
              </a:rPr>
              <a:t>Юныя абаронцы </a:t>
            </a:r>
          </a:p>
          <a:p>
            <a:pPr algn="ctr"/>
            <a:r>
              <a:rPr lang="ru-RU" sz="4400" dirty="0">
                <a:ln w="0"/>
                <a:effectLst>
                  <a:outerShdw blurRad="38100" dist="19050" dir="2700000" algn="tl" rotWithShape="0">
                    <a:schemeClr val="dk1">
                      <a:alpha val="40000"/>
                    </a:schemeClr>
                  </a:outerShdw>
                </a:effectLst>
                <a:latin typeface="Segoe Print" panose="02000600000000000000" pitchFamily="2" charset="0"/>
              </a:rPr>
              <a:t>Радзімы</a:t>
            </a:r>
            <a:endParaRPr lang="ru-RU" sz="4400" b="0" cap="none" spc="0" dirty="0">
              <a:ln w="0"/>
              <a:solidFill>
                <a:schemeClr val="tx1"/>
              </a:solidFill>
              <a:effectLst>
                <a:outerShdw blurRad="38100" dist="19050" dir="2700000" algn="tl" rotWithShape="0">
                  <a:schemeClr val="dk1">
                    <a:alpha val="40000"/>
                  </a:schemeClr>
                </a:outerShdw>
              </a:effectLst>
              <a:latin typeface="Segoe Print" panose="02000600000000000000" pitchFamily="2" charset="0"/>
            </a:endParaRPr>
          </a:p>
        </p:txBody>
      </p:sp>
      <p:sp>
        <p:nvSpPr>
          <p:cNvPr id="15" name="Управляющая кнопка: домой 14">
            <a:hlinkClick r:id="rId7" action="ppaction://hlinksldjump" highlightClick="1"/>
          </p:cNvPr>
          <p:cNvSpPr/>
          <p:nvPr/>
        </p:nvSpPr>
        <p:spPr>
          <a:xfrm>
            <a:off x="10959102" y="5748173"/>
            <a:ext cx="927463" cy="940526"/>
          </a:xfrm>
          <a:prstGeom prst="actionButtonHom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5331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63405"/>
          </a:xfrm>
          <a:prstGeom prst="rect">
            <a:avLst/>
          </a:prstGeom>
        </p:spPr>
      </p:pic>
      <p:sp>
        <p:nvSpPr>
          <p:cNvPr id="7" name="Прямоугольник 6"/>
          <p:cNvSpPr/>
          <p:nvPr/>
        </p:nvSpPr>
        <p:spPr>
          <a:xfrm>
            <a:off x="1799791" y="302253"/>
            <a:ext cx="8592417" cy="830997"/>
          </a:xfrm>
          <a:prstGeom prst="rect">
            <a:avLst/>
          </a:prstGeom>
          <a:noFill/>
        </p:spPr>
        <p:txBody>
          <a:bodyPr wrap="none" lIns="91440" tIns="45720" rIns="91440" bIns="45720">
            <a:spAutoFit/>
          </a:bodyPr>
          <a:lstStyle/>
          <a:p>
            <a:pPr algn="ctr"/>
            <a:r>
              <a:rPr lang="ru-RU" sz="4800" dirty="0">
                <a:ln w="0"/>
                <a:effectLst>
                  <a:outerShdw blurRad="38100" dist="19050" dir="2700000" algn="tl" rotWithShape="0">
                    <a:schemeClr val="dk1">
                      <a:alpha val="40000"/>
                    </a:schemeClr>
                  </a:outerShdw>
                </a:effectLst>
                <a:latin typeface="Segoe Print" panose="02000600000000000000" pitchFamily="2" charset="0"/>
              </a:rPr>
              <a:t>Гісторыя вайны ў імёнах </a:t>
            </a:r>
          </a:p>
        </p:txBody>
      </p:sp>
      <p:sp>
        <p:nvSpPr>
          <p:cNvPr id="10" name="Выгнутая вниз стрелка 9">
            <a:hlinkClick r:id="rId3" action="ppaction://hlinksldjump"/>
          </p:cNvPr>
          <p:cNvSpPr/>
          <p:nvPr/>
        </p:nvSpPr>
        <p:spPr>
          <a:xfrm>
            <a:off x="197992" y="6021272"/>
            <a:ext cx="755596" cy="522514"/>
          </a:xfrm>
          <a:prstGeom prst="curved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384" y="1257309"/>
            <a:ext cx="1425324" cy="2058707"/>
          </a:xfrm>
          <a:prstGeom prst="rect">
            <a:avLst/>
          </a:prstGeom>
        </p:spPr>
      </p:pic>
      <p:sp>
        <p:nvSpPr>
          <p:cNvPr id="6" name="Прямоугольник 5">
            <a:hlinkClick r:id="rId5" action="ppaction://hlinksldjump"/>
          </p:cNvPr>
          <p:cNvSpPr/>
          <p:nvPr/>
        </p:nvSpPr>
        <p:spPr>
          <a:xfrm>
            <a:off x="13420" y="3398162"/>
            <a:ext cx="2297488" cy="400110"/>
          </a:xfrm>
          <a:prstGeom prst="rect">
            <a:avLst/>
          </a:prstGeom>
          <a:noFill/>
        </p:spPr>
        <p:txBody>
          <a:bodyPr wrap="none" lIns="91440" tIns="45720" rIns="91440" bIns="45720">
            <a:spAutoFit/>
          </a:bodyPr>
          <a:lstStyle/>
          <a:p>
            <a:pPr algn="ctr"/>
            <a:r>
              <a:rPr lang="ru-RU" sz="2000" b="0" cap="none" spc="0"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Аляксандр Гаравец</a:t>
            </a:r>
          </a:p>
        </p:txBody>
      </p:sp>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674525" y="1243346"/>
            <a:ext cx="1580334" cy="2005114"/>
          </a:xfrm>
          <a:prstGeom prst="rect">
            <a:avLst/>
          </a:prstGeom>
        </p:spPr>
      </p:pic>
      <p:sp>
        <p:nvSpPr>
          <p:cNvPr id="11" name="Прямоугольник 10">
            <a:hlinkClick r:id="rId7" action="ppaction://hlinksldjump"/>
          </p:cNvPr>
          <p:cNvSpPr/>
          <p:nvPr/>
        </p:nvSpPr>
        <p:spPr>
          <a:xfrm>
            <a:off x="2713878" y="3402103"/>
            <a:ext cx="1477136" cy="400110"/>
          </a:xfrm>
          <a:prstGeom prst="rect">
            <a:avLst/>
          </a:prstGeom>
          <a:noFill/>
        </p:spPr>
        <p:txBody>
          <a:bodyPr wrap="none" lIns="91440" tIns="45720" rIns="91440" bIns="45720">
            <a:spAutoFit/>
          </a:bodyPr>
          <a:lstStyle/>
          <a:p>
            <a:pPr algn="ctr"/>
            <a:r>
              <a:rPr lang="ru-RU" sz="2000" b="0" cap="none" spc="0"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Дзед Талаш</a:t>
            </a:r>
          </a:p>
        </p:txBody>
      </p:sp>
      <p:pic>
        <p:nvPicPr>
          <p:cNvPr id="12" name="Рисунок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60676" y="1248296"/>
            <a:ext cx="1468680" cy="2019678"/>
          </a:xfrm>
          <a:prstGeom prst="rect">
            <a:avLst/>
          </a:prstGeom>
        </p:spPr>
      </p:pic>
      <p:sp>
        <p:nvSpPr>
          <p:cNvPr id="13" name="Прямоугольник 12">
            <a:hlinkClick r:id="rId9" action="ppaction://hlinksldjump"/>
          </p:cNvPr>
          <p:cNvSpPr/>
          <p:nvPr/>
        </p:nvSpPr>
        <p:spPr>
          <a:xfrm>
            <a:off x="4842347" y="3398162"/>
            <a:ext cx="1914307" cy="400110"/>
          </a:xfrm>
          <a:prstGeom prst="rect">
            <a:avLst/>
          </a:prstGeom>
          <a:noFill/>
        </p:spPr>
        <p:txBody>
          <a:bodyPr wrap="none" lIns="91440" tIns="45720" rIns="91440" bIns="45720">
            <a:spAutoFit/>
          </a:bodyPr>
          <a:lstStyle/>
          <a:p>
            <a:pPr algn="ctr"/>
            <a:r>
              <a:rPr lang="ru-RU" sz="2000" b="0" cap="none" spc="0"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Мінай Шмыроў</a:t>
            </a:r>
          </a:p>
        </p:txBody>
      </p:sp>
      <p:pic>
        <p:nvPicPr>
          <p:cNvPr id="14" name="Рисунок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40677" y="1272235"/>
            <a:ext cx="1452160" cy="2043781"/>
          </a:xfrm>
          <a:prstGeom prst="rect">
            <a:avLst/>
          </a:prstGeom>
        </p:spPr>
      </p:pic>
      <p:sp>
        <p:nvSpPr>
          <p:cNvPr id="15" name="Прямоугольник 14">
            <a:hlinkClick r:id="rId11" action="ppaction://hlinksldjump"/>
          </p:cNvPr>
          <p:cNvSpPr/>
          <p:nvPr/>
        </p:nvSpPr>
        <p:spPr>
          <a:xfrm>
            <a:off x="6986401" y="3398162"/>
            <a:ext cx="2487925" cy="400110"/>
          </a:xfrm>
          <a:prstGeom prst="rect">
            <a:avLst/>
          </a:prstGeom>
          <a:noFill/>
        </p:spPr>
        <p:txBody>
          <a:bodyPr wrap="none" lIns="91440" tIns="45720" rIns="91440" bIns="45720">
            <a:spAutoFit/>
          </a:bodyPr>
          <a:lstStyle/>
          <a:p>
            <a:pPr algn="ctr"/>
            <a:r>
              <a:rPr lang="ru-RU" sz="2000" b="0" cap="none" spc="0"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Канстанцін Заслонаў</a:t>
            </a:r>
          </a:p>
        </p:txBody>
      </p:sp>
      <p:pic>
        <p:nvPicPr>
          <p:cNvPr id="16" name="Рисунок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73649" y="1243346"/>
            <a:ext cx="1548440" cy="2024628"/>
          </a:xfrm>
          <a:prstGeom prst="rect">
            <a:avLst/>
          </a:prstGeom>
        </p:spPr>
      </p:pic>
      <p:sp>
        <p:nvSpPr>
          <p:cNvPr id="18" name="Прямоугольник 17">
            <a:hlinkClick r:id="rId13" action="ppaction://hlinksldjump"/>
          </p:cNvPr>
          <p:cNvSpPr/>
          <p:nvPr/>
        </p:nvSpPr>
        <p:spPr>
          <a:xfrm>
            <a:off x="9716020" y="3398162"/>
            <a:ext cx="2263697" cy="400110"/>
          </a:xfrm>
          <a:prstGeom prst="rect">
            <a:avLst/>
          </a:prstGeom>
          <a:noFill/>
        </p:spPr>
        <p:txBody>
          <a:bodyPr wrap="none" lIns="91440" tIns="45720" rIns="91440" bIns="45720">
            <a:spAutoFit/>
          </a:bodyPr>
          <a:lstStyle/>
          <a:p>
            <a:pPr algn="ctr"/>
            <a:r>
              <a:rPr lang="ru-RU" sz="2000" b="0" cap="none" spc="0"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Аляксандр Мамкін</a:t>
            </a:r>
          </a:p>
        </p:txBody>
      </p:sp>
    </p:spTree>
    <p:extLst>
      <p:ext uri="{BB962C8B-B14F-4D97-AF65-F5344CB8AC3E}">
        <p14:creationId xmlns:p14="http://schemas.microsoft.com/office/powerpoint/2010/main" val="34592926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7016" y="-75414"/>
            <a:ext cx="12197700" cy="6858000"/>
          </a:xfrm>
          <a:prstGeom prst="rect">
            <a:avLst/>
          </a:prstGeom>
        </p:spPr>
      </p:pic>
      <p:sp>
        <p:nvSpPr>
          <p:cNvPr id="7" name="Прямоугольник 6"/>
          <p:cNvSpPr/>
          <p:nvPr/>
        </p:nvSpPr>
        <p:spPr>
          <a:xfrm>
            <a:off x="2738514" y="276128"/>
            <a:ext cx="6320961" cy="830997"/>
          </a:xfrm>
          <a:prstGeom prst="rect">
            <a:avLst/>
          </a:prstGeom>
          <a:noFill/>
        </p:spPr>
        <p:txBody>
          <a:bodyPr wrap="none" lIns="91440" tIns="45720" rIns="91440" bIns="45720">
            <a:spAutoFit/>
          </a:bodyPr>
          <a:lstStyle/>
          <a:p>
            <a:pPr algn="ctr"/>
            <a:r>
              <a:rPr lang="ru-RU" sz="4800" dirty="0">
                <a:ln w="0"/>
                <a:effectLst>
                  <a:outerShdw blurRad="38100" dist="19050" dir="2700000" algn="tl" rotWithShape="0">
                    <a:schemeClr val="dk1">
                      <a:alpha val="40000"/>
                    </a:schemeClr>
                  </a:outerShdw>
                </a:effectLst>
                <a:latin typeface="Segoe Print" panose="02000600000000000000" pitchFamily="2" charset="0"/>
              </a:rPr>
              <a:t>Аляксандр Гаравец</a:t>
            </a:r>
            <a:endParaRPr lang="ru-RU" sz="4800" b="0" cap="none" spc="0" dirty="0">
              <a:ln w="0"/>
              <a:solidFill>
                <a:schemeClr val="tx1"/>
              </a:solidFill>
              <a:effectLst>
                <a:outerShdw blurRad="38100" dist="19050" dir="2700000" algn="tl" rotWithShape="0">
                  <a:schemeClr val="dk1">
                    <a:alpha val="40000"/>
                  </a:schemeClr>
                </a:outerShdw>
              </a:effectLst>
              <a:latin typeface="Segoe Print" panose="02000600000000000000" pitchFamily="2" charset="0"/>
            </a:endParaRPr>
          </a:p>
        </p:txBody>
      </p:sp>
      <p:sp>
        <p:nvSpPr>
          <p:cNvPr id="10" name="Выгнутая вниз стрелка 9">
            <a:hlinkClick r:id="rId4" action="ppaction://hlinksldjump"/>
          </p:cNvPr>
          <p:cNvSpPr/>
          <p:nvPr/>
        </p:nvSpPr>
        <p:spPr>
          <a:xfrm>
            <a:off x="804262" y="5988858"/>
            <a:ext cx="755596" cy="522514"/>
          </a:xfrm>
          <a:prstGeom prst="curved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8637" y="2041582"/>
            <a:ext cx="2144999" cy="3098190"/>
          </a:xfrm>
          <a:prstGeom prst="rect">
            <a:avLst/>
          </a:prstGeom>
        </p:spPr>
      </p:pic>
      <p:sp>
        <p:nvSpPr>
          <p:cNvPr id="2" name="Прямоугольник 1"/>
          <p:cNvSpPr/>
          <p:nvPr/>
        </p:nvSpPr>
        <p:spPr>
          <a:xfrm>
            <a:off x="2562273" y="1107125"/>
            <a:ext cx="9324928" cy="5586145"/>
          </a:xfrm>
          <a:prstGeom prst="rect">
            <a:avLst/>
          </a:prstGeom>
        </p:spPr>
        <p:txBody>
          <a:bodyPr wrap="square">
            <a:spAutoFit/>
          </a:bodyPr>
          <a:lstStyle/>
          <a:p>
            <a:pPr algn="just"/>
            <a:r>
              <a:rPr lang="be-BY" sz="2000" dirty="0">
                <a:latin typeface="Times New Roman" panose="02020603050405020304" pitchFamily="18" charset="0"/>
                <a:cs typeface="Times New Roman" panose="02020603050405020304" pitchFamily="18" charset="0"/>
              </a:rPr>
              <a:t>     </a:t>
            </a:r>
            <a:r>
              <a:rPr lang="be-BY" sz="2100" dirty="0">
                <a:latin typeface="Times New Roman" panose="02020603050405020304" pitchFamily="18" charset="0"/>
                <a:cs typeface="Times New Roman" panose="02020603050405020304" pitchFamily="18" charset="0"/>
              </a:rPr>
              <a:t>Зрабіў 74 баявыя вылеты, удзельнічаў у 11 паветраных баях, знішчыў 11 самалётаў ворага, 40 аўтамашын, 24 павозкі з боепрыпасамі.</a:t>
            </a:r>
          </a:p>
          <a:p>
            <a:pPr algn="just"/>
            <a:r>
              <a:rPr lang="be-BY" sz="2100" dirty="0">
                <a:latin typeface="Times New Roman" panose="02020603050405020304" pitchFamily="18" charset="0"/>
                <a:cs typeface="Times New Roman" panose="02020603050405020304" pitchFamily="18" charset="0"/>
              </a:rPr>
              <a:t>     Намеснік камандзіра эскадрыллі знішчальнага авіяпалка старшы лейтэнант </a:t>
            </a:r>
            <a:r>
              <a:rPr lang="be-BY" sz="2100" dirty="0" err="1">
                <a:latin typeface="Times New Roman" panose="02020603050405020304" pitchFamily="18" charset="0"/>
                <a:cs typeface="Times New Roman" panose="02020603050405020304" pitchFamily="18" charset="0"/>
              </a:rPr>
              <a:t>Гаравец</a:t>
            </a:r>
            <a:r>
              <a:rPr lang="be-BY" sz="2100" dirty="0">
                <a:latin typeface="Times New Roman" panose="02020603050405020304" pitchFamily="18" charset="0"/>
                <a:cs typeface="Times New Roman" panose="02020603050405020304" pitchFamily="18" charset="0"/>
              </a:rPr>
              <a:t> 6 ліпеня 1943 года ў час Курскай бітвы ўступіў у бой з 20 варожымі бамбардзіроўшчыкамі, збіў 9 самалётаў. </a:t>
            </a:r>
            <a:r>
              <a:rPr lang="be-BY" sz="2100" dirty="0" err="1">
                <a:latin typeface="Times New Roman" panose="02020603050405020304" pitchFamily="18" charset="0"/>
                <a:cs typeface="Times New Roman" panose="02020603050405020304" pitchFamily="18" charset="0"/>
              </a:rPr>
              <a:t>Гаравец</a:t>
            </a:r>
            <a:r>
              <a:rPr lang="be-BY" sz="2100" dirty="0">
                <a:latin typeface="Times New Roman" panose="02020603050405020304" pitchFamily="18" charset="0"/>
                <a:cs typeface="Times New Roman" panose="02020603050405020304" pitchFamily="18" charset="0"/>
              </a:rPr>
              <a:t> — адзіны ў свеце лётчык, які ў адным паветраным баі збіў столькі самалётаў. Загінуў у гэтым жа баі.   </a:t>
            </a:r>
          </a:p>
          <a:p>
            <a:pPr algn="just"/>
            <a:r>
              <a:rPr lang="be-BY" sz="2100" dirty="0">
                <a:latin typeface="Times New Roman" panose="02020603050405020304" pitchFamily="18" charset="0"/>
                <a:cs typeface="Times New Roman" panose="02020603050405020304" pitchFamily="18" charset="0"/>
              </a:rPr>
              <a:t>     Пахаваны ў в. </a:t>
            </a:r>
            <a:r>
              <a:rPr lang="be-BY" sz="2100" dirty="0" err="1">
                <a:latin typeface="Times New Roman" panose="02020603050405020304" pitchFamily="18" charset="0"/>
                <a:cs typeface="Times New Roman" panose="02020603050405020304" pitchFamily="18" charset="0"/>
              </a:rPr>
              <a:t>Зорынскія</a:t>
            </a:r>
            <a:r>
              <a:rPr lang="be-BY" sz="2100" dirty="0">
                <a:latin typeface="Times New Roman" panose="02020603050405020304" pitchFamily="18" charset="0"/>
                <a:cs typeface="Times New Roman" panose="02020603050405020304" pitchFamily="18" charset="0"/>
              </a:rPr>
              <a:t> Двары </a:t>
            </a:r>
            <a:r>
              <a:rPr lang="be-BY" sz="2100" dirty="0" err="1">
                <a:latin typeface="Times New Roman" panose="02020603050405020304" pitchFamily="18" charset="0"/>
                <a:cs typeface="Times New Roman" panose="02020603050405020304" pitchFamily="18" charset="0"/>
              </a:rPr>
              <a:t>Іўнянскага</a:t>
            </a:r>
            <a:r>
              <a:rPr lang="be-BY" sz="2100" dirty="0">
                <a:latin typeface="Times New Roman" panose="02020603050405020304" pitchFamily="18" charset="0"/>
                <a:cs typeface="Times New Roman" panose="02020603050405020304" pitchFamily="18" charset="0"/>
              </a:rPr>
              <a:t> раёна </a:t>
            </a:r>
            <a:r>
              <a:rPr lang="be-BY" sz="2100" dirty="0" err="1">
                <a:latin typeface="Times New Roman" panose="02020603050405020304" pitchFamily="18" charset="0"/>
                <a:cs typeface="Times New Roman" panose="02020603050405020304" pitchFamily="18" charset="0"/>
              </a:rPr>
              <a:t>Белгарадскай</a:t>
            </a:r>
            <a:r>
              <a:rPr lang="be-BY" sz="2100" dirty="0">
                <a:latin typeface="Times New Roman" panose="02020603050405020304" pitchFamily="18" charset="0"/>
                <a:cs typeface="Times New Roman" panose="02020603050405020304" pitchFamily="18" charset="0"/>
              </a:rPr>
              <a:t> вобласці.</a:t>
            </a:r>
          </a:p>
          <a:p>
            <a:pPr algn="just"/>
            <a:r>
              <a:rPr lang="be-BY" sz="2100" dirty="0">
                <a:latin typeface="Times New Roman" panose="02020603050405020304" pitchFamily="18" charset="0"/>
                <a:cs typeface="Times New Roman" panose="02020603050405020304" pitchFamily="18" charset="0"/>
              </a:rPr>
              <a:t>     Званне Героя Савецкага Саюза прысвоена 28 верасня 1943 года пасмяротна.</a:t>
            </a:r>
          </a:p>
          <a:p>
            <a:pPr algn="just"/>
            <a:r>
              <a:rPr lang="be-BY" sz="2100" dirty="0">
                <a:latin typeface="Times New Roman" panose="02020603050405020304" pitchFamily="18" charset="0"/>
                <a:cs typeface="Times New Roman" panose="02020603050405020304" pitchFamily="18" charset="0"/>
              </a:rPr>
              <a:t>     Узнагароджаны ордэнамі Леніна, Чырвонага Сцяга, медалямі.</a:t>
            </a:r>
          </a:p>
          <a:p>
            <a:pPr algn="just"/>
            <a:r>
              <a:rPr lang="be-BY" sz="2100" dirty="0">
                <a:latin typeface="Times New Roman" panose="02020603050405020304" pitchFamily="18" charset="0"/>
                <a:cs typeface="Times New Roman" panose="02020603050405020304" pitchFamily="18" charset="0"/>
              </a:rPr>
              <a:t>     Перад апошнім вылетам у полк прыйшлі дакументы аб прысваенні Аляксандру Канстанцінавічу звання «старшы лейтэнант». Лётчык аб гэтым так і не даведаўся.</a:t>
            </a:r>
          </a:p>
          <a:p>
            <a:pPr algn="just"/>
            <a:r>
              <a:rPr lang="be-BY" sz="2100" dirty="0">
                <a:latin typeface="Times New Roman" panose="02020603050405020304" pitchFamily="18" charset="0"/>
                <a:cs typeface="Times New Roman" panose="02020603050405020304" pitchFamily="18" charset="0"/>
              </a:rPr>
              <a:t>     На 597 км аўтамагістралі Масква — Сімферопаль, у Полацку, у вёсках </a:t>
            </a:r>
            <a:r>
              <a:rPr lang="be-BY" sz="2100" dirty="0" err="1">
                <a:latin typeface="Times New Roman" panose="02020603050405020304" pitchFamily="18" charset="0"/>
                <a:cs typeface="Times New Roman" panose="02020603050405020304" pitchFamily="18" charset="0"/>
              </a:rPr>
              <a:t>Ског</a:t>
            </a:r>
            <a:r>
              <a:rPr lang="be-BY" sz="2100" dirty="0">
                <a:latin typeface="Times New Roman" panose="02020603050405020304" pitchFamily="18" charset="0"/>
                <a:cs typeface="Times New Roman" panose="02020603050405020304" pitchFamily="18" charset="0"/>
              </a:rPr>
              <a:t> і </a:t>
            </a:r>
            <a:r>
              <a:rPr lang="be-BY" sz="2100" dirty="0" err="1">
                <a:latin typeface="Times New Roman" panose="02020603050405020304" pitchFamily="18" charset="0"/>
                <a:cs typeface="Times New Roman" panose="02020603050405020304" pitchFamily="18" charset="0"/>
              </a:rPr>
              <a:t>Машканы</a:t>
            </a:r>
            <a:r>
              <a:rPr lang="be-BY" sz="2100" dirty="0">
                <a:latin typeface="Times New Roman" panose="02020603050405020304" pitchFamily="18" charset="0"/>
                <a:cs typeface="Times New Roman" panose="02020603050405020304" pitchFamily="18" charset="0"/>
              </a:rPr>
              <a:t> Сенненскага раёна яму пастаўленыя помнікі. Яго імем названыя вуліцы ў Мінску, Віцебску, Полацку, </a:t>
            </a:r>
            <a:r>
              <a:rPr lang="be-BY" sz="2100" dirty="0" err="1">
                <a:latin typeface="Times New Roman" panose="02020603050405020304" pitchFamily="18" charset="0"/>
                <a:cs typeface="Times New Roman" panose="02020603050405020304" pitchFamily="18" charset="0"/>
              </a:rPr>
              <a:t>Сянно</a:t>
            </a:r>
            <a:r>
              <a:rPr lang="be-BY" sz="2100" dirty="0">
                <a:latin typeface="Times New Roman" panose="02020603050405020304" pitchFamily="18" charset="0"/>
                <a:cs typeface="Times New Roman" panose="02020603050405020304" pitchFamily="18" charset="0"/>
              </a:rPr>
              <a:t>, </a:t>
            </a:r>
            <a:r>
              <a:rPr lang="be-BY" sz="2100" dirty="0" err="1">
                <a:latin typeface="Times New Roman" panose="02020603050405020304" pitchFamily="18" charset="0"/>
                <a:cs typeface="Times New Roman" panose="02020603050405020304" pitchFamily="18" charset="0"/>
              </a:rPr>
              <a:t>Багушэўску</a:t>
            </a:r>
            <a:r>
              <a:rPr lang="be-BY" sz="2100" dirty="0">
                <a:latin typeface="Times New Roman" panose="02020603050405020304" pitchFamily="18" charset="0"/>
                <a:cs typeface="Times New Roman" panose="02020603050405020304" pitchFamily="18" charset="0"/>
              </a:rPr>
              <a:t>, саўгас у Сенненскім раёне, сярэдняя школа ў </a:t>
            </a:r>
            <a:r>
              <a:rPr lang="be-BY" sz="2100" dirty="0" err="1">
                <a:latin typeface="Times New Roman" panose="02020603050405020304" pitchFamily="18" charset="0"/>
                <a:cs typeface="Times New Roman" panose="02020603050405020304" pitchFamily="18" charset="0"/>
              </a:rPr>
              <a:t>Машканах</a:t>
            </a:r>
            <a:r>
              <a:rPr lang="be-BY" sz="2100" dirty="0">
                <a:latin typeface="Times New Roman" panose="02020603050405020304" pitchFamily="18" charset="0"/>
                <a:cs typeface="Times New Roman" panose="02020603050405020304" pitchFamily="18" charset="0"/>
              </a:rPr>
              <a:t>, Віцебскі аэраклуб. На будынку школы ў </a:t>
            </a:r>
            <a:r>
              <a:rPr lang="be-BY" sz="2100" dirty="0" err="1">
                <a:latin typeface="Times New Roman" panose="02020603050405020304" pitchFamily="18" charset="0"/>
                <a:cs typeface="Times New Roman" panose="02020603050405020304" pitchFamily="18" charset="0"/>
              </a:rPr>
              <a:t>Машканах</a:t>
            </a:r>
            <a:r>
              <a:rPr lang="be-BY" sz="2100" dirty="0">
                <a:latin typeface="Times New Roman" panose="02020603050405020304" pitchFamily="18" charset="0"/>
                <a:cs typeface="Times New Roman" panose="02020603050405020304" pitchFamily="18" charset="0"/>
              </a:rPr>
              <a:t> мемарыяльная дошка.</a:t>
            </a:r>
          </a:p>
        </p:txBody>
      </p:sp>
    </p:spTree>
    <p:extLst>
      <p:ext uri="{BB962C8B-B14F-4D97-AF65-F5344CB8AC3E}">
        <p14:creationId xmlns:p14="http://schemas.microsoft.com/office/powerpoint/2010/main" val="24860953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Прямоугольник 6"/>
          <p:cNvSpPr/>
          <p:nvPr/>
        </p:nvSpPr>
        <p:spPr>
          <a:xfrm>
            <a:off x="3875608" y="403133"/>
            <a:ext cx="4020652" cy="830997"/>
          </a:xfrm>
          <a:prstGeom prst="rect">
            <a:avLst/>
          </a:prstGeom>
          <a:noFill/>
        </p:spPr>
        <p:txBody>
          <a:bodyPr wrap="none" lIns="91440" tIns="45720" rIns="91440" bIns="45720">
            <a:spAutoFit/>
          </a:bodyPr>
          <a:lstStyle/>
          <a:p>
            <a:pPr algn="ctr"/>
            <a:r>
              <a:rPr lang="ru-RU" sz="4800" dirty="0" err="1">
                <a:ln w="0"/>
                <a:effectLst>
                  <a:outerShdw blurRad="38100" dist="19050" dir="2700000" algn="tl" rotWithShape="0">
                    <a:schemeClr val="dk1">
                      <a:alpha val="40000"/>
                    </a:schemeClr>
                  </a:outerShdw>
                </a:effectLst>
                <a:latin typeface="Segoe Print" panose="02000600000000000000" pitchFamily="2" charset="0"/>
              </a:rPr>
              <a:t>Дзед</a:t>
            </a:r>
            <a:r>
              <a:rPr lang="ru-RU" sz="4800" dirty="0">
                <a:ln w="0"/>
                <a:effectLst>
                  <a:outerShdw blurRad="38100" dist="19050" dir="2700000" algn="tl" rotWithShape="0">
                    <a:schemeClr val="dk1">
                      <a:alpha val="40000"/>
                    </a:schemeClr>
                  </a:outerShdw>
                </a:effectLst>
                <a:latin typeface="Segoe Print" panose="02000600000000000000" pitchFamily="2" charset="0"/>
              </a:rPr>
              <a:t> </a:t>
            </a:r>
            <a:r>
              <a:rPr lang="ru-RU" sz="4800" dirty="0" err="1">
                <a:ln w="0"/>
                <a:effectLst>
                  <a:outerShdw blurRad="38100" dist="19050" dir="2700000" algn="tl" rotWithShape="0">
                    <a:schemeClr val="dk1">
                      <a:alpha val="40000"/>
                    </a:schemeClr>
                  </a:outerShdw>
                </a:effectLst>
                <a:latin typeface="Segoe Print" panose="02000600000000000000" pitchFamily="2" charset="0"/>
              </a:rPr>
              <a:t>Талаш</a:t>
            </a:r>
            <a:endParaRPr lang="ru-RU" sz="4800" b="0" cap="none" spc="0" dirty="0">
              <a:ln w="0"/>
              <a:solidFill>
                <a:schemeClr val="tx1"/>
              </a:solidFill>
              <a:effectLst>
                <a:outerShdw blurRad="38100" dist="19050" dir="2700000" algn="tl" rotWithShape="0">
                  <a:schemeClr val="dk1">
                    <a:alpha val="40000"/>
                  </a:schemeClr>
                </a:outerShdw>
              </a:effectLst>
              <a:latin typeface="Segoe Print" panose="02000600000000000000" pitchFamily="2" charset="0"/>
            </a:endParaRPr>
          </a:p>
        </p:txBody>
      </p:sp>
      <p:sp>
        <p:nvSpPr>
          <p:cNvPr id="10" name="Выгнутая вниз стрелка 9">
            <a:hlinkClick r:id="rId4" action="ppaction://hlinksldjump"/>
          </p:cNvPr>
          <p:cNvSpPr/>
          <p:nvPr/>
        </p:nvSpPr>
        <p:spPr>
          <a:xfrm>
            <a:off x="851135" y="5838922"/>
            <a:ext cx="755596" cy="522514"/>
          </a:xfrm>
          <a:prstGeom prst="curved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2" name="Прямоугольник 1"/>
          <p:cNvSpPr/>
          <p:nvPr/>
        </p:nvSpPr>
        <p:spPr>
          <a:xfrm>
            <a:off x="2690781" y="1637262"/>
            <a:ext cx="9276807" cy="2677656"/>
          </a:xfrm>
          <a:prstGeom prst="rect">
            <a:avLst/>
          </a:prstGeom>
        </p:spPr>
        <p:txBody>
          <a:bodyPr wrap="square">
            <a:spAutoFit/>
          </a:bodyPr>
          <a:lstStyle/>
          <a:p>
            <a:pPr algn="just"/>
            <a:r>
              <a:rPr lang="ru-RU" sz="2800" dirty="0">
                <a:latin typeface="Times New Roman" panose="02020603050405020304" pitchFamily="18" charset="0"/>
                <a:cs typeface="Times New Roman" panose="02020603050405020304" pitchFamily="18" charset="0"/>
              </a:rPr>
              <a:t>    </a:t>
            </a:r>
            <a:r>
              <a:rPr lang="be-BY" sz="2800" dirty="0">
                <a:latin typeface="Times New Roman" panose="02020603050405020304" pitchFamily="18" charset="0"/>
                <a:cs typeface="Times New Roman" panose="02020603050405020304" pitchFamily="18" charset="0"/>
              </a:rPr>
              <a:t>У студзені 1943 года ва ўзросце 99 гадоў Васіль </a:t>
            </a:r>
            <a:r>
              <a:rPr lang="be-BY" sz="2800" dirty="0" err="1">
                <a:latin typeface="Times New Roman" panose="02020603050405020304" pitchFamily="18" charset="0"/>
                <a:cs typeface="Times New Roman" panose="02020603050405020304" pitchFamily="18" charset="0"/>
              </a:rPr>
              <a:t>Талаш</a:t>
            </a:r>
            <a:r>
              <a:rPr lang="be-BY" sz="2800" dirty="0">
                <a:latin typeface="Times New Roman" panose="02020603050405020304" pitchFamily="18" charset="0"/>
                <a:cs typeface="Times New Roman" panose="02020603050405020304" pitchFamily="18" charset="0"/>
              </a:rPr>
              <a:t> з партызанскага аэрадрома, які знаходзіўся сярод лясоў і балот, быў адпраўлены ў Маскву. Выступаў перад рабочымі, салдатамі, якія адпраўляліся на фронт. Лістоўкі Васіля </a:t>
            </a:r>
            <a:r>
              <a:rPr lang="be-BY" sz="2800" dirty="0" err="1">
                <a:latin typeface="Times New Roman" panose="02020603050405020304" pitchFamily="18" charset="0"/>
                <a:cs typeface="Times New Roman" panose="02020603050405020304" pitchFamily="18" charset="0"/>
              </a:rPr>
              <a:t>Талаша</a:t>
            </a:r>
            <a:r>
              <a:rPr lang="be-BY" sz="2800" dirty="0">
                <a:latin typeface="Times New Roman" panose="02020603050405020304" pitchFamily="18" charset="0"/>
                <a:cs typeface="Times New Roman" panose="02020603050405020304" pitchFamily="18" charset="0"/>
              </a:rPr>
              <a:t> з заклікамі да барацьбы з немцамі распаўсюджваліся на акупіраванай тэрыторыі.</a:t>
            </a:r>
            <a:endParaRPr lang="be-BY" sz="4400" dirty="0">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42280" y="1637262"/>
            <a:ext cx="2124089" cy="2695026"/>
          </a:xfrm>
          <a:prstGeom prst="rect">
            <a:avLst/>
          </a:prstGeom>
        </p:spPr>
      </p:pic>
    </p:spTree>
    <p:extLst>
      <p:ext uri="{BB962C8B-B14F-4D97-AF65-F5344CB8AC3E}">
        <p14:creationId xmlns:p14="http://schemas.microsoft.com/office/powerpoint/2010/main" val="7600973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7" name="Прямоугольник 6"/>
          <p:cNvSpPr/>
          <p:nvPr/>
        </p:nvSpPr>
        <p:spPr>
          <a:xfrm>
            <a:off x="3712976" y="117701"/>
            <a:ext cx="4766048" cy="769441"/>
          </a:xfrm>
          <a:prstGeom prst="rect">
            <a:avLst/>
          </a:prstGeom>
          <a:noFill/>
        </p:spPr>
        <p:txBody>
          <a:bodyPr wrap="none" lIns="91440" tIns="45720" rIns="91440" bIns="45720">
            <a:spAutoFit/>
          </a:bodyPr>
          <a:lstStyle/>
          <a:p>
            <a:pPr algn="ctr"/>
            <a:r>
              <a:rPr lang="ru-RU" sz="4400" dirty="0" err="1">
                <a:ln w="0"/>
                <a:effectLst>
                  <a:outerShdw blurRad="38100" dist="19050" dir="2700000" algn="tl" rotWithShape="0">
                    <a:schemeClr val="dk1">
                      <a:alpha val="40000"/>
                    </a:schemeClr>
                  </a:outerShdw>
                </a:effectLst>
                <a:latin typeface="Segoe Print" panose="02000600000000000000" pitchFamily="2" charset="0"/>
              </a:rPr>
              <a:t>Мінай</a:t>
            </a:r>
            <a:r>
              <a:rPr lang="ru-RU" sz="4400" dirty="0">
                <a:ln w="0"/>
                <a:effectLst>
                  <a:outerShdw blurRad="38100" dist="19050" dir="2700000" algn="tl" rotWithShape="0">
                    <a:schemeClr val="dk1">
                      <a:alpha val="40000"/>
                    </a:schemeClr>
                  </a:outerShdw>
                </a:effectLst>
                <a:latin typeface="Segoe Print" panose="02000600000000000000" pitchFamily="2" charset="0"/>
              </a:rPr>
              <a:t> </a:t>
            </a:r>
            <a:r>
              <a:rPr lang="ru-RU" sz="4400" dirty="0" err="1">
                <a:ln w="0"/>
                <a:effectLst>
                  <a:outerShdw blurRad="38100" dist="19050" dir="2700000" algn="tl" rotWithShape="0">
                    <a:schemeClr val="dk1">
                      <a:alpha val="40000"/>
                    </a:schemeClr>
                  </a:outerShdw>
                </a:effectLst>
                <a:latin typeface="Segoe Print" panose="02000600000000000000" pitchFamily="2" charset="0"/>
              </a:rPr>
              <a:t>Шмыроў</a:t>
            </a:r>
            <a:endParaRPr lang="ru-RU" sz="4400" b="0" cap="none" spc="0" dirty="0">
              <a:ln w="0"/>
              <a:solidFill>
                <a:schemeClr val="tx1"/>
              </a:solidFill>
              <a:effectLst>
                <a:outerShdw blurRad="38100" dist="19050" dir="2700000" algn="tl" rotWithShape="0">
                  <a:schemeClr val="dk1">
                    <a:alpha val="40000"/>
                  </a:schemeClr>
                </a:outerShdw>
              </a:effectLst>
              <a:latin typeface="Segoe Print" panose="02000600000000000000" pitchFamily="2" charset="0"/>
            </a:endParaRPr>
          </a:p>
        </p:txBody>
      </p:sp>
      <p:sp>
        <p:nvSpPr>
          <p:cNvPr id="10" name="Выгнутая вниз стрелка 9">
            <a:hlinkClick r:id="rId4" action="ppaction://hlinksldjump"/>
          </p:cNvPr>
          <p:cNvSpPr/>
          <p:nvPr/>
        </p:nvSpPr>
        <p:spPr>
          <a:xfrm>
            <a:off x="838072" y="5936730"/>
            <a:ext cx="755596" cy="522514"/>
          </a:xfrm>
          <a:prstGeom prst="curved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2" name="Прямоугольник 1"/>
          <p:cNvSpPr/>
          <p:nvPr/>
        </p:nvSpPr>
        <p:spPr>
          <a:xfrm>
            <a:off x="2613917" y="1004844"/>
            <a:ext cx="9276807" cy="5262979"/>
          </a:xfrm>
          <a:prstGeom prst="rect">
            <a:avLst/>
          </a:prstGeom>
        </p:spPr>
        <p:txBody>
          <a:bodyPr wrap="square">
            <a:spAutoFit/>
          </a:bodyPr>
          <a:lstStyle/>
          <a:p>
            <a:pPr algn="just"/>
            <a:r>
              <a:rPr lang="ru-RU" sz="2400" dirty="0">
                <a:latin typeface="Times New Roman" panose="02020603050405020304" pitchFamily="18" charset="0"/>
                <a:cs typeface="Times New Roman" panose="02020603050405020304" pitchFamily="18" charset="0"/>
              </a:rPr>
              <a:t>     </a:t>
            </a:r>
            <a:r>
              <a:rPr lang="be-BY" sz="2400" dirty="0">
                <a:latin typeface="Times New Roman" panose="02020603050405020304" pitchFamily="18" charset="0"/>
                <a:cs typeface="Times New Roman" panose="02020603050405020304" pitchFamily="18" charset="0"/>
              </a:rPr>
              <a:t>У Вялікую Айчынную вайну ў ліпені 1941 года ён арганізаваў і ўзначаліў партызанскі атрад у </a:t>
            </a:r>
            <a:r>
              <a:rPr lang="be-BY" sz="2400" dirty="0" err="1">
                <a:latin typeface="Times New Roman" panose="02020603050405020304" pitchFamily="18" charset="0"/>
                <a:cs typeface="Times New Roman" panose="02020603050405020304" pitchFamily="18" charset="0"/>
              </a:rPr>
              <a:t>Суражскім</a:t>
            </a:r>
            <a:r>
              <a:rPr lang="be-BY" sz="2400" dirty="0">
                <a:latin typeface="Times New Roman" panose="02020603050405020304" pitchFamily="18" charset="0"/>
                <a:cs typeface="Times New Roman" panose="02020603050405020304" pitchFamily="18" charset="0"/>
              </a:rPr>
              <a:t> раёне, які потым увайшоў у склад 1-й Беларускай партызанскай брыгады. Гэтая брыгада ўдзельнічала ў абароне «Віцебскіх варот». Партызаны «Бацькі </a:t>
            </a:r>
            <a:r>
              <a:rPr lang="be-BY" sz="2400" dirty="0" err="1">
                <a:latin typeface="Times New Roman" panose="02020603050405020304" pitchFamily="18" charset="0"/>
                <a:cs typeface="Times New Roman" panose="02020603050405020304" pitchFamily="18" charset="0"/>
              </a:rPr>
              <a:t>Міная</a:t>
            </a:r>
            <a:r>
              <a:rPr lang="be-BY" sz="2400" dirty="0">
                <a:latin typeface="Times New Roman" panose="02020603050405020304" pitchFamily="18" charset="0"/>
                <a:cs typeface="Times New Roman" panose="02020603050405020304" pitchFamily="18" charset="0"/>
              </a:rPr>
              <a:t>» наносілі ўдары па чыгунках, шашы, водных камунікацыях, узрывалі масты і склады, пускалі пад адхон эшалоны гітлераўцаў. Спрабуючы захапіць партызанскага кіраўніка, нацысты ў кастрычніку 1941 года ўзялі заложнікамі чатырох яго дзяцей, сястру і маці жонкі. Спробы партызан вызваліць сям’ю партызанскага камандзіра не ўдаліся. 14 лютага 1942 года, пасля чатырох месяцаў катаванняў, дзеці і сваякі </a:t>
            </a:r>
            <a:r>
              <a:rPr lang="be-BY" sz="2400" dirty="0" err="1">
                <a:latin typeface="Times New Roman" panose="02020603050405020304" pitchFamily="18" charset="0"/>
                <a:cs typeface="Times New Roman" panose="02020603050405020304" pitchFamily="18" charset="0"/>
              </a:rPr>
              <a:t>Шмырова</a:t>
            </a:r>
            <a:r>
              <a:rPr lang="be-BY" sz="2400" dirty="0">
                <a:latin typeface="Times New Roman" panose="02020603050405020304" pitchFamily="18" charset="0"/>
                <a:cs typeface="Times New Roman" panose="02020603050405020304" pitchFamily="18" charset="0"/>
              </a:rPr>
              <a:t> былі расстраляныя.</a:t>
            </a:r>
          </a:p>
          <a:p>
            <a:pPr algn="just"/>
            <a:r>
              <a:rPr lang="be-BY" sz="2400" dirty="0">
                <a:latin typeface="Times New Roman" panose="02020603050405020304" pitchFamily="18" charset="0"/>
                <a:cs typeface="Times New Roman" panose="02020603050405020304" pitchFamily="18" charset="0"/>
              </a:rPr>
              <a:t>     15 жніўня 1944 года за мужнасць і гераізм, праяўленыя ў барацьбе супраць гітлераўскіх захопнікаў, М. П. </a:t>
            </a:r>
            <a:r>
              <a:rPr lang="be-BY" sz="2400" dirty="0" err="1">
                <a:latin typeface="Times New Roman" panose="02020603050405020304" pitchFamily="18" charset="0"/>
                <a:cs typeface="Times New Roman" panose="02020603050405020304" pitchFamily="18" charset="0"/>
              </a:rPr>
              <a:t>Шмырову</a:t>
            </a:r>
            <a:r>
              <a:rPr lang="be-BY" sz="2400" dirty="0">
                <a:latin typeface="Times New Roman" panose="02020603050405020304" pitchFamily="18" charset="0"/>
                <a:cs typeface="Times New Roman" panose="02020603050405020304" pitchFamily="18" charset="0"/>
              </a:rPr>
              <a:t> прысвоена званне Героя Савецкага Саюза.</a:t>
            </a:r>
          </a:p>
        </p:txBody>
      </p:sp>
      <p:pic>
        <p:nvPicPr>
          <p:cNvPr id="9" name="Рисунок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051" y="1722652"/>
            <a:ext cx="2162596" cy="2973927"/>
          </a:xfrm>
          <a:prstGeom prst="rect">
            <a:avLst/>
          </a:prstGeom>
        </p:spPr>
      </p:pic>
    </p:spTree>
    <p:extLst>
      <p:ext uri="{BB962C8B-B14F-4D97-AF65-F5344CB8AC3E}">
        <p14:creationId xmlns:p14="http://schemas.microsoft.com/office/powerpoint/2010/main" val="3637557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Прямоугольник 6"/>
          <p:cNvSpPr/>
          <p:nvPr/>
        </p:nvSpPr>
        <p:spPr>
          <a:xfrm>
            <a:off x="2792051" y="113020"/>
            <a:ext cx="6607898" cy="769441"/>
          </a:xfrm>
          <a:prstGeom prst="rect">
            <a:avLst/>
          </a:prstGeom>
          <a:noFill/>
        </p:spPr>
        <p:txBody>
          <a:bodyPr wrap="none" lIns="91440" tIns="45720" rIns="91440" bIns="45720">
            <a:spAutoFit/>
          </a:bodyPr>
          <a:lstStyle/>
          <a:p>
            <a:pPr algn="ctr"/>
            <a:r>
              <a:rPr lang="ru-RU" sz="4400" dirty="0" err="1">
                <a:ln w="0"/>
                <a:effectLst>
                  <a:outerShdw blurRad="38100" dist="19050" dir="2700000" algn="tl" rotWithShape="0">
                    <a:schemeClr val="dk1">
                      <a:alpha val="40000"/>
                    </a:schemeClr>
                  </a:outerShdw>
                </a:effectLst>
                <a:latin typeface="Segoe Print" panose="02000600000000000000" pitchFamily="2" charset="0"/>
              </a:rPr>
              <a:t>Канстанцін</a:t>
            </a:r>
            <a:r>
              <a:rPr lang="ru-RU" sz="4400" dirty="0">
                <a:ln w="0"/>
                <a:effectLst>
                  <a:outerShdw blurRad="38100" dist="19050" dir="2700000" algn="tl" rotWithShape="0">
                    <a:schemeClr val="dk1">
                      <a:alpha val="40000"/>
                    </a:schemeClr>
                  </a:outerShdw>
                </a:effectLst>
                <a:latin typeface="Segoe Print" panose="02000600000000000000" pitchFamily="2" charset="0"/>
              </a:rPr>
              <a:t> </a:t>
            </a:r>
            <a:r>
              <a:rPr lang="ru-RU" sz="4400" dirty="0" err="1">
                <a:ln w="0"/>
                <a:effectLst>
                  <a:outerShdw blurRad="38100" dist="19050" dir="2700000" algn="tl" rotWithShape="0">
                    <a:schemeClr val="dk1">
                      <a:alpha val="40000"/>
                    </a:schemeClr>
                  </a:outerShdw>
                </a:effectLst>
                <a:latin typeface="Segoe Print" panose="02000600000000000000" pitchFamily="2" charset="0"/>
              </a:rPr>
              <a:t>Заслонаў</a:t>
            </a:r>
            <a:endParaRPr lang="ru-RU" sz="4400" b="0" cap="none" spc="0" dirty="0">
              <a:ln w="0"/>
              <a:solidFill>
                <a:schemeClr val="tx1"/>
              </a:solidFill>
              <a:effectLst>
                <a:outerShdw blurRad="38100" dist="19050" dir="2700000" algn="tl" rotWithShape="0">
                  <a:schemeClr val="dk1">
                    <a:alpha val="40000"/>
                  </a:schemeClr>
                </a:outerShdw>
              </a:effectLst>
              <a:latin typeface="Segoe Print" panose="02000600000000000000" pitchFamily="2" charset="0"/>
            </a:endParaRPr>
          </a:p>
        </p:txBody>
      </p:sp>
      <p:sp>
        <p:nvSpPr>
          <p:cNvPr id="10" name="Выгнутая вниз стрелка 9">
            <a:hlinkClick r:id="rId4" action="ppaction://hlinksldjump"/>
          </p:cNvPr>
          <p:cNvSpPr/>
          <p:nvPr/>
        </p:nvSpPr>
        <p:spPr>
          <a:xfrm>
            <a:off x="798883" y="5884655"/>
            <a:ext cx="755596" cy="522514"/>
          </a:xfrm>
          <a:prstGeom prst="curved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2" name="Прямоугольник 1"/>
          <p:cNvSpPr/>
          <p:nvPr/>
        </p:nvSpPr>
        <p:spPr>
          <a:xfrm>
            <a:off x="2624602" y="843305"/>
            <a:ext cx="9276807" cy="6001643"/>
          </a:xfrm>
          <a:prstGeom prst="rect">
            <a:avLst/>
          </a:prstGeom>
        </p:spPr>
        <p:txBody>
          <a:bodyPr wrap="square">
            <a:spAutoFit/>
          </a:bodyPr>
          <a:lstStyle/>
          <a:p>
            <a:pPr algn="just"/>
            <a:r>
              <a:rPr lang="be-BY" sz="2400" dirty="0">
                <a:latin typeface="Times New Roman" panose="02020603050405020304" pitchFamily="18" charset="0"/>
                <a:cs typeface="Times New Roman" panose="02020603050405020304" pitchFamily="18" charset="0"/>
              </a:rPr>
              <a:t>     К. С. Заслонаў уладкаваўся на працу ў </a:t>
            </a:r>
            <a:r>
              <a:rPr lang="be-BY" sz="2400" dirty="0" err="1">
                <a:latin typeface="Times New Roman" panose="02020603050405020304" pitchFamily="18" charset="0"/>
                <a:cs typeface="Times New Roman" panose="02020603050405020304" pitchFamily="18" charset="0"/>
              </a:rPr>
              <a:t>Аршанскае</a:t>
            </a:r>
            <a:r>
              <a:rPr lang="be-BY" sz="2400" dirty="0">
                <a:latin typeface="Times New Roman" panose="02020603050405020304" pitchFamily="18" charset="0"/>
                <a:cs typeface="Times New Roman" panose="02020603050405020304" pitchFamily="18" charset="0"/>
              </a:rPr>
              <a:t> дэпо начальнікам рускіх паравозных брыгад. На чыгуначным вузле стварыў і ўзначаліў некалькі падпольных дыверсійных груп, якія разам з іншымі падпольнымі групамі паралізавалі работу </a:t>
            </a:r>
            <a:r>
              <a:rPr lang="be-BY" sz="2400" dirty="0" err="1">
                <a:latin typeface="Times New Roman" panose="02020603050405020304" pitchFamily="18" charset="0"/>
                <a:cs typeface="Times New Roman" panose="02020603050405020304" pitchFamily="18" charset="0"/>
              </a:rPr>
              <a:t>Аршанскага</a:t>
            </a:r>
            <a:r>
              <a:rPr lang="be-BY" sz="2400" dirty="0">
                <a:latin typeface="Times New Roman" panose="02020603050405020304" pitchFamily="18" charset="0"/>
                <a:cs typeface="Times New Roman" panose="02020603050405020304" pitchFamily="18" charset="0"/>
              </a:rPr>
              <a:t> чыгуначнага вузла. </a:t>
            </a:r>
            <a:r>
              <a:rPr lang="be-BY" sz="2400" dirty="0" err="1">
                <a:latin typeface="Times New Roman" panose="02020603050405020304" pitchFamily="18" charset="0"/>
                <a:cs typeface="Times New Roman" panose="02020603050405020304" pitchFamily="18" charset="0"/>
              </a:rPr>
              <a:t>Заслонаўцы</a:t>
            </a:r>
            <a:r>
              <a:rPr lang="be-BY" sz="2400" dirty="0">
                <a:latin typeface="Times New Roman" panose="02020603050405020304" pitchFamily="18" charset="0"/>
                <a:cs typeface="Times New Roman" panose="02020603050405020304" pitchFamily="18" charset="0"/>
              </a:rPr>
              <a:t> здабывалі ўзрыўчатку, рабілі міны, у тым ліку «вугальныя міны» (міны, замаскіраваныя пад каменны вугаль), знішчалі варожыя эшалоны, узрывалі склады з боепрыпасамі, гаручым, пашкоджвалі тэлефонную сувязь. З снежня 1941 г. да лютага 1942 г. падпольшчыкі пусцілі пад адхон 6 варожых эшалонаў, вывелі са строю больш як 200 паравозаў, больш за 170 аўтамашын.</a:t>
            </a:r>
          </a:p>
          <a:p>
            <a:pPr algn="just"/>
            <a:r>
              <a:rPr lang="be-BY" sz="2400" dirty="0">
                <a:latin typeface="Times New Roman" panose="02020603050405020304" pitchFamily="18" charset="0"/>
                <a:cs typeface="Times New Roman" panose="02020603050405020304" pitchFamily="18" charset="0"/>
              </a:rPr>
              <a:t>     Нацыстам стала вядома аб дыверсійнай арганізацыі. Каб пазбегнуць разгрому, К. С. Заслонаў з групай падпольшчыкаў пайшоў у партызаны. 3 лютага 1942 г. — камандзір партызанскага атрада, з ліпеня 1942 г. — камандзір партызанскай брыгады «Дзядзькі Косці».</a:t>
            </a:r>
          </a:p>
        </p:txBody>
      </p:sp>
      <p:pic>
        <p:nvPicPr>
          <p:cNvPr id="8" name="Рисунок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218" y="1873698"/>
            <a:ext cx="2210166" cy="3110604"/>
          </a:xfrm>
          <a:prstGeom prst="rect">
            <a:avLst/>
          </a:prstGeom>
        </p:spPr>
      </p:pic>
    </p:spTree>
    <p:extLst>
      <p:ext uri="{BB962C8B-B14F-4D97-AF65-F5344CB8AC3E}">
        <p14:creationId xmlns:p14="http://schemas.microsoft.com/office/powerpoint/2010/main" val="11084629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Прямоугольник 6"/>
          <p:cNvSpPr/>
          <p:nvPr/>
        </p:nvSpPr>
        <p:spPr>
          <a:xfrm>
            <a:off x="3258528" y="113020"/>
            <a:ext cx="5674951" cy="769441"/>
          </a:xfrm>
          <a:prstGeom prst="rect">
            <a:avLst/>
          </a:prstGeom>
          <a:noFill/>
        </p:spPr>
        <p:txBody>
          <a:bodyPr wrap="none" lIns="91440" tIns="45720" rIns="91440" bIns="45720">
            <a:spAutoFit/>
          </a:bodyPr>
          <a:lstStyle/>
          <a:p>
            <a:pPr algn="ctr"/>
            <a:r>
              <a:rPr lang="ru-RU" sz="4400" dirty="0">
                <a:ln w="0"/>
                <a:effectLst>
                  <a:outerShdw blurRad="38100" dist="19050" dir="2700000" algn="tl" rotWithShape="0">
                    <a:schemeClr val="dk1">
                      <a:alpha val="40000"/>
                    </a:schemeClr>
                  </a:outerShdw>
                </a:effectLst>
                <a:latin typeface="Segoe Print" panose="02000600000000000000" pitchFamily="2" charset="0"/>
              </a:rPr>
              <a:t>Аляксандр Мамкін</a:t>
            </a:r>
            <a:endParaRPr lang="ru-RU" sz="4400" b="0" cap="none" spc="0" dirty="0">
              <a:ln w="0"/>
              <a:solidFill>
                <a:schemeClr val="tx1"/>
              </a:solidFill>
              <a:effectLst>
                <a:outerShdw blurRad="38100" dist="19050" dir="2700000" algn="tl" rotWithShape="0">
                  <a:schemeClr val="dk1">
                    <a:alpha val="40000"/>
                  </a:schemeClr>
                </a:outerShdw>
              </a:effectLst>
              <a:latin typeface="Segoe Print" panose="02000600000000000000" pitchFamily="2" charset="0"/>
            </a:endParaRPr>
          </a:p>
        </p:txBody>
      </p:sp>
      <p:sp>
        <p:nvSpPr>
          <p:cNvPr id="10" name="Выгнутая вниз стрелка 9">
            <a:hlinkClick r:id="rId4" action="ppaction://hlinksldjump"/>
          </p:cNvPr>
          <p:cNvSpPr/>
          <p:nvPr/>
        </p:nvSpPr>
        <p:spPr>
          <a:xfrm>
            <a:off x="798883" y="5884655"/>
            <a:ext cx="755596" cy="522514"/>
          </a:xfrm>
          <a:prstGeom prst="curved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2" name="Прямоугольник 1"/>
          <p:cNvSpPr/>
          <p:nvPr/>
        </p:nvSpPr>
        <p:spPr>
          <a:xfrm>
            <a:off x="2624602" y="995481"/>
            <a:ext cx="9276807" cy="4524315"/>
          </a:xfrm>
          <a:prstGeom prst="rect">
            <a:avLst/>
          </a:prstGeom>
        </p:spPr>
        <p:txBody>
          <a:bodyPr wrap="square">
            <a:spAutoFit/>
          </a:bodyPr>
          <a:lstStyle/>
          <a:p>
            <a:pPr algn="just"/>
            <a:r>
              <a:rPr lang="be-BY" sz="2400" dirty="0">
                <a:latin typeface="Times New Roman" panose="02020603050405020304" pitchFamily="18" charset="0"/>
                <a:cs typeface="Times New Roman" panose="02020603050405020304" pitchFamily="18" charset="0"/>
              </a:rPr>
              <a:t>     Вясной 1944 года беларускія партызаны правялі ваенную аперацыю пад назвай «Зорачка». Яшчэ восенню 1943 года разведвальная група партызанскага атрада імя Шчорса </a:t>
            </a:r>
            <a:r>
              <a:rPr lang="be-BY" sz="2400" dirty="0" err="1">
                <a:latin typeface="Times New Roman" panose="02020603050405020304" pitchFamily="18" charset="0"/>
                <a:cs typeface="Times New Roman" panose="02020603050405020304" pitchFamily="18" charset="0"/>
              </a:rPr>
              <a:t>Полацка</a:t>
            </a:r>
            <a:r>
              <a:rPr lang="be-BY" sz="2400" dirty="0">
                <a:latin typeface="Times New Roman" panose="02020603050405020304" pitchFamily="18" charset="0"/>
                <a:cs typeface="Times New Roman" panose="02020603050405020304" pitchFamily="18" charset="0"/>
              </a:rPr>
              <a:t>-Лепельскай партызанскай зоны, дзе стаяў буйны нямецкі гарнізон, нечакана знайшла вялікую колькасць дзяцей. Дзеці былі выхаванцамі Полацкага дзіцячага дома № 1, які ў 1941 годзе не паспелі эвакуіраваць. У выніку дзясяткі дзяцей, а таксама выхавацелі засталіся ў акупаваным Полацку.</a:t>
            </a:r>
          </a:p>
          <a:p>
            <a:pPr algn="just"/>
            <a:r>
              <a:rPr lang="be-BY" sz="2400" dirty="0">
                <a:latin typeface="Times New Roman" panose="02020603050405020304" pitchFamily="18" charset="0"/>
                <a:cs typeface="Times New Roman" panose="02020603050405020304" pitchFamily="18" charset="0"/>
              </a:rPr>
              <a:t>     І ў гэты ж дзень апошні раз узняўся ў неба пілот Аляксандр </a:t>
            </a:r>
            <a:r>
              <a:rPr lang="be-BY" sz="2400" dirty="0" err="1">
                <a:latin typeface="Times New Roman" panose="02020603050405020304" pitchFamily="18" charset="0"/>
                <a:cs typeface="Times New Roman" panose="02020603050405020304" pitchFamily="18" charset="0"/>
              </a:rPr>
              <a:t>Мамкін</a:t>
            </a:r>
            <a:r>
              <a:rPr lang="be-BY" sz="2400" dirty="0">
                <a:latin typeface="Times New Roman" panose="02020603050405020304" pitchFamily="18" charset="0"/>
                <a:cs typeface="Times New Roman" panose="02020603050405020304" pitchFamily="18" charset="0"/>
              </a:rPr>
              <a:t>. Невядома, адкуль браў сілы 27-гадовы лётчык, калі, ахоплены агнём, пасадзіў палаючы самалёт і выратаваў жыцці ўсіх пасажыраў — выхаванцаў Полацкага дзіцячага дома. </a:t>
            </a:r>
          </a:p>
        </p:txBody>
      </p:sp>
      <p:pic>
        <p:nvPicPr>
          <p:cNvPr id="4" name="Рисунок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4011" y="1164090"/>
            <a:ext cx="2136580" cy="3042150"/>
          </a:xfrm>
          <a:prstGeom prst="rect">
            <a:avLst/>
          </a:prstGeom>
        </p:spPr>
      </p:pic>
    </p:spTree>
    <p:extLst>
      <p:ext uri="{BB962C8B-B14F-4D97-AF65-F5344CB8AC3E}">
        <p14:creationId xmlns:p14="http://schemas.microsoft.com/office/powerpoint/2010/main" val="34160891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extLst>
              <a:ext uri="{28A0092B-C50C-407E-A947-70E740481C1C}">
                <a14:useLocalDpi xmlns:a14="http://schemas.microsoft.com/office/drawing/2010/main" val="0"/>
              </a:ext>
            </a:extLst>
          </a:blip>
          <a:srcRect t="7238" b="7952"/>
          <a:stretch/>
        </p:blipFill>
        <p:spPr>
          <a:xfrm>
            <a:off x="16133" y="0"/>
            <a:ext cx="12192000" cy="6858000"/>
          </a:xfrm>
          <a:prstGeom prst="rect">
            <a:avLst/>
          </a:prstGeom>
        </p:spPr>
      </p:pic>
      <p:sp>
        <p:nvSpPr>
          <p:cNvPr id="7" name="Прямоугольник 6"/>
          <p:cNvSpPr/>
          <p:nvPr/>
        </p:nvSpPr>
        <p:spPr>
          <a:xfrm>
            <a:off x="2098758" y="302253"/>
            <a:ext cx="7994496" cy="830997"/>
          </a:xfrm>
          <a:prstGeom prst="rect">
            <a:avLst/>
          </a:prstGeom>
          <a:noFill/>
        </p:spPr>
        <p:txBody>
          <a:bodyPr wrap="none" lIns="91440" tIns="45720" rIns="91440" bIns="45720">
            <a:spAutoFit/>
          </a:bodyPr>
          <a:lstStyle/>
          <a:p>
            <a:pPr algn="ctr"/>
            <a:r>
              <a:rPr lang="ru-RU" sz="4800" dirty="0" err="1">
                <a:ln w="0"/>
                <a:effectLst>
                  <a:outerShdw blurRad="38100" dist="19050" dir="2700000" algn="tl" rotWithShape="0">
                    <a:schemeClr val="dk1">
                      <a:alpha val="40000"/>
                    </a:schemeClr>
                  </a:outerShdw>
                </a:effectLst>
                <a:latin typeface="Segoe Print" panose="02000600000000000000" pitchFamily="2" charset="0"/>
              </a:rPr>
              <a:t>Юныя</a:t>
            </a:r>
            <a:r>
              <a:rPr lang="ru-RU" sz="4800" dirty="0">
                <a:ln w="0"/>
                <a:effectLst>
                  <a:outerShdw blurRad="38100" dist="19050" dir="2700000" algn="tl" rotWithShape="0">
                    <a:schemeClr val="dk1">
                      <a:alpha val="40000"/>
                    </a:schemeClr>
                  </a:outerShdw>
                </a:effectLst>
                <a:latin typeface="Segoe Print" panose="02000600000000000000" pitchFamily="2" charset="0"/>
              </a:rPr>
              <a:t> </a:t>
            </a:r>
            <a:r>
              <a:rPr lang="ru-RU" sz="4800" dirty="0" err="1">
                <a:ln w="0"/>
                <a:effectLst>
                  <a:outerShdw blurRad="38100" dist="19050" dir="2700000" algn="tl" rotWithShape="0">
                    <a:schemeClr val="dk1">
                      <a:alpha val="40000"/>
                    </a:schemeClr>
                  </a:outerShdw>
                </a:effectLst>
                <a:latin typeface="Segoe Print" panose="02000600000000000000" pitchFamily="2" charset="0"/>
              </a:rPr>
              <a:t>абаронцы</a:t>
            </a:r>
            <a:r>
              <a:rPr lang="ru-RU" sz="4800" dirty="0">
                <a:ln w="0"/>
                <a:effectLst>
                  <a:outerShdw blurRad="38100" dist="19050" dir="2700000" algn="tl" rotWithShape="0">
                    <a:schemeClr val="dk1">
                      <a:alpha val="40000"/>
                    </a:schemeClr>
                  </a:outerShdw>
                </a:effectLst>
                <a:latin typeface="Segoe Print" panose="02000600000000000000" pitchFamily="2" charset="0"/>
              </a:rPr>
              <a:t> </a:t>
            </a:r>
            <a:r>
              <a:rPr lang="ru-RU" sz="4800" dirty="0" err="1">
                <a:ln w="0"/>
                <a:effectLst>
                  <a:outerShdw blurRad="38100" dist="19050" dir="2700000" algn="tl" rotWithShape="0">
                    <a:schemeClr val="dk1">
                      <a:alpha val="40000"/>
                    </a:schemeClr>
                  </a:outerShdw>
                </a:effectLst>
                <a:latin typeface="Segoe Print" panose="02000600000000000000" pitchFamily="2" charset="0"/>
              </a:rPr>
              <a:t>Радзімы</a:t>
            </a:r>
            <a:endParaRPr lang="ru-RU" sz="4800" dirty="0">
              <a:ln w="0"/>
              <a:effectLst>
                <a:outerShdw blurRad="38100" dist="19050" dir="2700000" algn="tl" rotWithShape="0">
                  <a:schemeClr val="dk1">
                    <a:alpha val="40000"/>
                  </a:schemeClr>
                </a:outerShdw>
              </a:effectLst>
              <a:latin typeface="Segoe Print" panose="02000600000000000000" pitchFamily="2" charset="0"/>
            </a:endParaRPr>
          </a:p>
        </p:txBody>
      </p:sp>
      <p:sp>
        <p:nvSpPr>
          <p:cNvPr id="10" name="Выгнутая вниз стрелка 9">
            <a:hlinkClick r:id="rId3" action="ppaction://hlinksldjump"/>
          </p:cNvPr>
          <p:cNvSpPr/>
          <p:nvPr/>
        </p:nvSpPr>
        <p:spPr>
          <a:xfrm>
            <a:off x="393935" y="6104298"/>
            <a:ext cx="755596" cy="522514"/>
          </a:xfrm>
          <a:prstGeom prst="curved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6" name="Прямоугольник 5">
            <a:hlinkClick r:id="rId4" action="ppaction://hlinksldjump"/>
          </p:cNvPr>
          <p:cNvSpPr/>
          <p:nvPr/>
        </p:nvSpPr>
        <p:spPr>
          <a:xfrm>
            <a:off x="257955" y="3903291"/>
            <a:ext cx="2155463" cy="400110"/>
          </a:xfrm>
          <a:prstGeom prst="rect">
            <a:avLst/>
          </a:prstGeom>
          <a:noFill/>
        </p:spPr>
        <p:txBody>
          <a:bodyPr wrap="none" lIns="91440" tIns="45720" rIns="91440" bIns="45720">
            <a:spAutoFit/>
          </a:bodyPr>
          <a:lstStyle/>
          <a:p>
            <a:pPr algn="ctr"/>
            <a:r>
              <a:rPr lang="ru-RU" sz="2000" b="0" cap="none" spc="0"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Пеця</a:t>
            </a:r>
            <a:r>
              <a:rPr lang="ru-RU" sz="2000" b="0" cap="none" spc="0"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ru-RU" sz="2000" b="0" cap="none" spc="0"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Кацельнікаў</a:t>
            </a:r>
            <a:endParaRPr lang="ru-RU" sz="2000" b="0" cap="none" spc="0"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955" y="1333499"/>
            <a:ext cx="2095500" cy="2262015"/>
          </a:xfrm>
          <a:prstGeom prst="rect">
            <a:avLst/>
          </a:prstGeom>
        </p:spPr>
      </p:pic>
      <p:sp>
        <p:nvSpPr>
          <p:cNvPr id="16" name="Прямоугольник 15">
            <a:hlinkClick r:id="rId6" action="ppaction://hlinksldjump"/>
          </p:cNvPr>
          <p:cNvSpPr/>
          <p:nvPr/>
        </p:nvSpPr>
        <p:spPr>
          <a:xfrm>
            <a:off x="2930049" y="3903291"/>
            <a:ext cx="1572418" cy="400110"/>
          </a:xfrm>
          <a:prstGeom prst="rect">
            <a:avLst/>
          </a:prstGeom>
          <a:noFill/>
        </p:spPr>
        <p:txBody>
          <a:bodyPr wrap="none" lIns="91440" tIns="45720" rIns="91440" bIns="45720">
            <a:spAutoFit/>
          </a:bodyPr>
          <a:lstStyle/>
          <a:p>
            <a:pPr algn="ctr"/>
            <a:r>
              <a:rPr lang="ru-RU" sz="2000" b="0" cap="none" spc="0"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Мара</a:t>
            </a:r>
            <a:r>
              <a:rPr lang="ru-RU" sz="2000"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т </a:t>
            </a:r>
            <a:r>
              <a:rPr lang="ru-RU" sz="2000"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Казей</a:t>
            </a:r>
            <a:endParaRPr lang="ru-RU" sz="2000" b="0" cap="none" spc="0"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0049" y="1333500"/>
            <a:ext cx="1724705" cy="2262015"/>
          </a:xfrm>
          <a:prstGeom prst="rect">
            <a:avLst/>
          </a:prstGeom>
        </p:spPr>
      </p:pic>
      <p:pic>
        <p:nvPicPr>
          <p:cNvPr id="18" name="Рисунок 17"/>
          <p:cNvPicPr/>
          <p:nvPr/>
        </p:nvPicPr>
        <p:blipFill rotWithShape="1">
          <a:blip r:embed="rId8" cstate="print">
            <a:extLst>
              <a:ext uri="{28A0092B-C50C-407E-A947-70E740481C1C}">
                <a14:useLocalDpi xmlns:a14="http://schemas.microsoft.com/office/drawing/2010/main" val="0"/>
              </a:ext>
            </a:extLst>
          </a:blip>
          <a:srcRect l="22411" r="25162"/>
          <a:stretch/>
        </p:blipFill>
        <p:spPr bwMode="auto">
          <a:xfrm>
            <a:off x="5231348" y="1307211"/>
            <a:ext cx="1761570" cy="2288304"/>
          </a:xfrm>
          <a:prstGeom prst="rect">
            <a:avLst/>
          </a:prstGeom>
          <a:ln>
            <a:noFill/>
          </a:ln>
          <a:extLst>
            <a:ext uri="{53640926-AAD7-44D8-BBD7-CCE9431645EC}">
              <a14:shadowObscured xmlns:a14="http://schemas.microsoft.com/office/drawing/2010/main"/>
            </a:ext>
          </a:extLst>
        </p:spPr>
      </p:pic>
      <p:sp>
        <p:nvSpPr>
          <p:cNvPr id="19" name="Прямоугольник 18">
            <a:hlinkClick r:id="rId9" action="ppaction://hlinksldjump"/>
          </p:cNvPr>
          <p:cNvSpPr/>
          <p:nvPr/>
        </p:nvSpPr>
        <p:spPr>
          <a:xfrm>
            <a:off x="5302905" y="3903291"/>
            <a:ext cx="1734386" cy="400110"/>
          </a:xfrm>
          <a:prstGeom prst="rect">
            <a:avLst/>
          </a:prstGeom>
          <a:noFill/>
        </p:spPr>
        <p:txBody>
          <a:bodyPr wrap="none" lIns="91440" tIns="45720" rIns="91440" bIns="45720">
            <a:spAutoFit/>
          </a:bodyPr>
          <a:lstStyle/>
          <a:p>
            <a:pPr algn="ctr"/>
            <a:r>
              <a:rPr lang="ru-RU" sz="2000" b="0" cap="none" spc="0"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Зіна</a:t>
            </a:r>
            <a:r>
              <a:rPr lang="ru-RU" sz="2000" b="0" cap="none" spc="0"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ru-RU" sz="2000" b="0" cap="none" spc="0"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Партнова</a:t>
            </a:r>
            <a:endParaRPr lang="ru-RU" sz="2000" b="0" cap="none" spc="0"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20" name="Рисунок 19"/>
          <p:cNvPicPr/>
          <p:nvPr/>
        </p:nvPicPr>
        <p:blipFill>
          <a:blip r:embed="rId10">
            <a:extLst>
              <a:ext uri="{28A0092B-C50C-407E-A947-70E740481C1C}">
                <a14:useLocalDpi xmlns:a14="http://schemas.microsoft.com/office/drawing/2010/main" val="0"/>
              </a:ext>
            </a:extLst>
          </a:blip>
          <a:stretch>
            <a:fillRect/>
          </a:stretch>
        </p:blipFill>
        <p:spPr>
          <a:xfrm>
            <a:off x="7559749" y="1333499"/>
            <a:ext cx="1637479" cy="2262015"/>
          </a:xfrm>
          <a:prstGeom prst="rect">
            <a:avLst/>
          </a:prstGeom>
        </p:spPr>
      </p:pic>
      <p:sp>
        <p:nvSpPr>
          <p:cNvPr id="21" name="Прямоугольник 20">
            <a:hlinkClick r:id="rId11" action="ppaction://hlinksldjump"/>
          </p:cNvPr>
          <p:cNvSpPr/>
          <p:nvPr/>
        </p:nvSpPr>
        <p:spPr>
          <a:xfrm>
            <a:off x="7559749" y="3903291"/>
            <a:ext cx="1610377" cy="400110"/>
          </a:xfrm>
          <a:prstGeom prst="rect">
            <a:avLst/>
          </a:prstGeom>
          <a:noFill/>
        </p:spPr>
        <p:txBody>
          <a:bodyPr wrap="none" lIns="91440" tIns="45720" rIns="91440" bIns="45720">
            <a:spAutoFit/>
          </a:bodyPr>
          <a:lstStyle/>
          <a:p>
            <a:pPr algn="ctr"/>
            <a:r>
              <a:rPr lang="ru-RU" sz="2000" b="0" cap="none" spc="0"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Валя </a:t>
            </a:r>
            <a:r>
              <a:rPr lang="ru-RU" sz="2000" b="0" cap="none" spc="0"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Зенкіна</a:t>
            </a:r>
            <a:endParaRPr lang="ru-RU" sz="2000" b="0" cap="none" spc="0"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23" name="Прямоугольник 22">
            <a:hlinkClick r:id="rId12" action="ppaction://hlinksldjump"/>
          </p:cNvPr>
          <p:cNvSpPr/>
          <p:nvPr/>
        </p:nvSpPr>
        <p:spPr>
          <a:xfrm>
            <a:off x="9839285" y="3903291"/>
            <a:ext cx="1403654" cy="400110"/>
          </a:xfrm>
          <a:prstGeom prst="rect">
            <a:avLst/>
          </a:prstGeom>
          <a:noFill/>
        </p:spPr>
        <p:txBody>
          <a:bodyPr wrap="none" lIns="91440" tIns="45720" rIns="91440" bIns="45720">
            <a:spAutoFit/>
          </a:bodyPr>
          <a:lstStyle/>
          <a:p>
            <a:pPr algn="ctr"/>
            <a:r>
              <a:rPr lang="ru-RU" sz="2000" b="0" cap="none" spc="0"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Валя </a:t>
            </a:r>
            <a:r>
              <a:rPr lang="ru-RU" sz="2000" b="0" cap="none" spc="0"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Коцік</a:t>
            </a:r>
            <a:endParaRPr lang="ru-RU" sz="2000" b="0" cap="none" spc="0"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24" name="Picture 4" descr="200px-ValaKotyk"/>
          <p:cNvPicPr>
            <a:picLocks noChangeAspect="1" noChangeArrowheads="1"/>
          </p:cNvPicPr>
          <p:nvPr/>
        </p:nvPicPr>
        <p:blipFill rotWithShape="1">
          <a:blip r:embed="rId13">
            <a:extLst>
              <a:ext uri="{28A0092B-C50C-407E-A947-70E740481C1C}">
                <a14:useLocalDpi xmlns:a14="http://schemas.microsoft.com/office/drawing/2010/main" val="0"/>
              </a:ext>
            </a:extLst>
          </a:blip>
          <a:srcRect l="8091" r="10931"/>
          <a:stretch/>
        </p:blipFill>
        <p:spPr bwMode="auto">
          <a:xfrm flipH="1">
            <a:off x="9764059" y="1333498"/>
            <a:ext cx="1554106" cy="2262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1243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Прямоугольник 6"/>
          <p:cNvSpPr/>
          <p:nvPr/>
        </p:nvSpPr>
        <p:spPr>
          <a:xfrm>
            <a:off x="3397186" y="113020"/>
            <a:ext cx="5397632" cy="769441"/>
          </a:xfrm>
          <a:prstGeom prst="rect">
            <a:avLst/>
          </a:prstGeom>
          <a:noFill/>
        </p:spPr>
        <p:txBody>
          <a:bodyPr wrap="none" lIns="91440" tIns="45720" rIns="91440" bIns="45720">
            <a:spAutoFit/>
          </a:bodyPr>
          <a:lstStyle/>
          <a:p>
            <a:pPr algn="ctr"/>
            <a:r>
              <a:rPr lang="ru-RU" sz="4400" dirty="0" err="1">
                <a:ln w="0"/>
                <a:effectLst>
                  <a:outerShdw blurRad="38100" dist="19050" dir="2700000" algn="tl" rotWithShape="0">
                    <a:schemeClr val="dk1">
                      <a:alpha val="40000"/>
                    </a:schemeClr>
                  </a:outerShdw>
                </a:effectLst>
                <a:latin typeface="Segoe Print" panose="02000600000000000000" pitchFamily="2" charset="0"/>
              </a:rPr>
              <a:t>Пеця</a:t>
            </a:r>
            <a:r>
              <a:rPr lang="ru-RU" sz="4400" dirty="0">
                <a:ln w="0"/>
                <a:effectLst>
                  <a:outerShdw blurRad="38100" dist="19050" dir="2700000" algn="tl" rotWithShape="0">
                    <a:schemeClr val="dk1">
                      <a:alpha val="40000"/>
                    </a:schemeClr>
                  </a:outerShdw>
                </a:effectLst>
                <a:latin typeface="Segoe Print" panose="02000600000000000000" pitchFamily="2" charset="0"/>
              </a:rPr>
              <a:t> </a:t>
            </a:r>
            <a:r>
              <a:rPr lang="ru-RU" sz="4400" dirty="0" err="1">
                <a:ln w="0"/>
                <a:effectLst>
                  <a:outerShdw blurRad="38100" dist="19050" dir="2700000" algn="tl" rotWithShape="0">
                    <a:schemeClr val="dk1">
                      <a:alpha val="40000"/>
                    </a:schemeClr>
                  </a:outerShdw>
                </a:effectLst>
                <a:latin typeface="Segoe Print" panose="02000600000000000000" pitchFamily="2" charset="0"/>
              </a:rPr>
              <a:t>Кацельнікаў</a:t>
            </a:r>
            <a:endParaRPr lang="ru-RU" sz="4400" b="0" cap="none" spc="0" dirty="0">
              <a:ln w="0"/>
              <a:solidFill>
                <a:schemeClr val="tx1"/>
              </a:solidFill>
              <a:effectLst>
                <a:outerShdw blurRad="38100" dist="19050" dir="2700000" algn="tl" rotWithShape="0">
                  <a:schemeClr val="dk1">
                    <a:alpha val="40000"/>
                  </a:schemeClr>
                </a:outerShdw>
              </a:effectLst>
              <a:latin typeface="Segoe Print" panose="02000600000000000000" pitchFamily="2" charset="0"/>
            </a:endParaRPr>
          </a:p>
        </p:txBody>
      </p:sp>
      <p:sp>
        <p:nvSpPr>
          <p:cNvPr id="10" name="Выгнутая вниз стрелка 9">
            <a:hlinkClick r:id="rId4" action="ppaction://hlinksldjump"/>
          </p:cNvPr>
          <p:cNvSpPr/>
          <p:nvPr/>
        </p:nvSpPr>
        <p:spPr>
          <a:xfrm>
            <a:off x="798883" y="5884655"/>
            <a:ext cx="755596" cy="522514"/>
          </a:xfrm>
          <a:prstGeom prst="curved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2" name="Прямоугольник 1"/>
          <p:cNvSpPr/>
          <p:nvPr/>
        </p:nvSpPr>
        <p:spPr>
          <a:xfrm>
            <a:off x="2624602" y="995481"/>
            <a:ext cx="9276807" cy="4893647"/>
          </a:xfrm>
          <a:prstGeom prst="rect">
            <a:avLst/>
          </a:prstGeom>
        </p:spPr>
        <p:txBody>
          <a:bodyPr wrap="square">
            <a:spAutoFit/>
          </a:bodyPr>
          <a:lstStyle/>
          <a:p>
            <a:pPr algn="just"/>
            <a:r>
              <a:rPr lang="ru-RU" sz="2400" dirty="0">
                <a:latin typeface="Times New Roman" panose="02020603050405020304" pitchFamily="18" charset="0"/>
                <a:cs typeface="Times New Roman" panose="02020603050405020304" pitchFamily="18" charset="0"/>
              </a:rPr>
              <a:t>     </a:t>
            </a:r>
            <a:r>
              <a:rPr lang="be-BY" sz="2400" dirty="0">
                <a:latin typeface="Times New Roman" panose="02020603050405020304" pitchFamily="18" charset="0"/>
                <a:cs typeface="Times New Roman" panose="02020603050405020304" pitchFamily="18" charset="0"/>
              </a:rPr>
              <a:t>Нарадзіўся ў 1929 годзе ў вёсцы </a:t>
            </a:r>
            <a:r>
              <a:rPr lang="be-BY" sz="2400" dirty="0" err="1">
                <a:latin typeface="Times New Roman" panose="02020603050405020304" pitchFamily="18" charset="0"/>
                <a:cs typeface="Times New Roman" panose="02020603050405020304" pitchFamily="18" charset="0"/>
              </a:rPr>
              <a:t>Даўгова</a:t>
            </a:r>
            <a:r>
              <a:rPr lang="be-BY" sz="2400" dirty="0">
                <a:latin typeface="Times New Roman" panose="02020603050405020304" pitchFamily="18" charset="0"/>
                <a:cs typeface="Times New Roman" panose="02020603050405020304" pitchFamily="18" charset="0"/>
              </a:rPr>
              <a:t> </a:t>
            </a:r>
            <a:r>
              <a:rPr lang="be-BY" sz="2400" dirty="0" err="1">
                <a:latin typeface="Times New Roman" panose="02020603050405020304" pitchFamily="18" charset="0"/>
                <a:cs typeface="Times New Roman" panose="02020603050405020304" pitchFamily="18" charset="0"/>
              </a:rPr>
              <a:t>Пензенскай</a:t>
            </a:r>
            <a:r>
              <a:rPr lang="be-BY" sz="2400" dirty="0">
                <a:latin typeface="Times New Roman" panose="02020603050405020304" pitchFamily="18" charset="0"/>
                <a:cs typeface="Times New Roman" panose="02020603050405020304" pitchFamily="18" charset="0"/>
              </a:rPr>
              <a:t> вобласці. У раннім дзяцінстве застаўся сіратой, вучыўся і гадаваўся ў дзіцячым доме. У 1940 годзе яго разам з чатырма таварышамі забралі выхаванцам у музычны ўзвод 44-га стралковага палка з месцам дыслакацыі ў Брэсцкай крэпасці. Там дванаццацігадовы </a:t>
            </a:r>
            <a:r>
              <a:rPr lang="be-BY" sz="2400" dirty="0" err="1">
                <a:latin typeface="Times New Roman" panose="02020603050405020304" pitchFamily="18" charset="0"/>
                <a:cs typeface="Times New Roman" panose="02020603050405020304" pitchFamily="18" charset="0"/>
              </a:rPr>
              <a:t>Пеця</a:t>
            </a:r>
            <a:r>
              <a:rPr lang="be-BY" sz="2400" dirty="0">
                <a:latin typeface="Times New Roman" panose="02020603050405020304" pitchFamily="18" charset="0"/>
                <a:cs typeface="Times New Roman" panose="02020603050405020304" pitchFamily="18" charset="0"/>
              </a:rPr>
              <a:t> і сустрэў вайну.</a:t>
            </a:r>
          </a:p>
          <a:p>
            <a:pPr algn="just"/>
            <a:r>
              <a:rPr lang="be-BY" sz="2400" dirty="0">
                <a:latin typeface="Times New Roman" panose="02020603050405020304" pitchFamily="18" charset="0"/>
                <a:cs typeface="Times New Roman" panose="02020603050405020304" pitchFamily="18" charset="0"/>
              </a:rPr>
              <a:t>     З першых хвілін бою ён дапамагаў параненым, падносіў боепрыпасы, ежу, ваду. 29 чэрвеня група байцоў пайшла на прарыў, дзяцей узялі з сабой.</a:t>
            </a:r>
          </a:p>
          <a:p>
            <a:pPr algn="just"/>
            <a:r>
              <a:rPr lang="be-BY" sz="2400" dirty="0">
                <a:latin typeface="Times New Roman" panose="02020603050405020304" pitchFamily="18" charset="0"/>
                <a:cs typeface="Times New Roman" panose="02020603050405020304" pitchFamily="18" charset="0"/>
              </a:rPr>
              <a:t>     Ветэран Вялікай Айчыннай вайны, апошні абаронца Брэсцкай крэпасці палкоўнік у адстаўцы Пётр </a:t>
            </a:r>
            <a:r>
              <a:rPr lang="be-BY" sz="2400" dirty="0" err="1">
                <a:latin typeface="Times New Roman" panose="02020603050405020304" pitchFamily="18" charset="0"/>
                <a:cs typeface="Times New Roman" panose="02020603050405020304" pitchFamily="18" charset="0"/>
              </a:rPr>
              <a:t>Кацельнікаў</a:t>
            </a:r>
            <a:r>
              <a:rPr lang="be-BY" sz="2400" dirty="0">
                <a:latin typeface="Times New Roman" panose="02020603050405020304" pitchFamily="18" charset="0"/>
                <a:cs typeface="Times New Roman" panose="02020603050405020304" pitchFamily="18" charset="0"/>
              </a:rPr>
              <a:t> памёр у Маскве, яму быў 91 год.</a:t>
            </a:r>
          </a:p>
          <a:p>
            <a:pPr algn="just"/>
            <a:endParaRPr lang="ru-RU" sz="2400" dirty="0">
              <a:latin typeface="Times New Roman" panose="02020603050405020304" pitchFamily="18" charset="0"/>
              <a:cs typeface="Times New Roman" panose="02020603050405020304" pitchFamily="18" charset="0"/>
            </a:endParaRPr>
          </a:p>
        </p:txBody>
      </p:sp>
      <p:pic>
        <p:nvPicPr>
          <p:cNvPr id="9" name="Рисунок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4551" y="259542"/>
            <a:ext cx="2095500" cy="2676798"/>
          </a:xfrm>
          <a:prstGeom prst="rect">
            <a:avLst/>
          </a:prstGeom>
        </p:spPr>
      </p:pic>
      <p:pic>
        <p:nvPicPr>
          <p:cNvPr id="5" name="Рисунок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0591" y="3378123"/>
            <a:ext cx="2069460" cy="2143125"/>
          </a:xfrm>
          <a:prstGeom prst="rect">
            <a:avLst/>
          </a:prstGeom>
        </p:spPr>
      </p:pic>
    </p:spTree>
    <p:extLst>
      <p:ext uri="{BB962C8B-B14F-4D97-AF65-F5344CB8AC3E}">
        <p14:creationId xmlns:p14="http://schemas.microsoft.com/office/powerpoint/2010/main" val="356691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Прямоугольник 6"/>
          <p:cNvSpPr/>
          <p:nvPr/>
        </p:nvSpPr>
        <p:spPr>
          <a:xfrm>
            <a:off x="3911751" y="113020"/>
            <a:ext cx="4368505" cy="769441"/>
          </a:xfrm>
          <a:prstGeom prst="rect">
            <a:avLst/>
          </a:prstGeom>
          <a:noFill/>
        </p:spPr>
        <p:txBody>
          <a:bodyPr wrap="none" lIns="91440" tIns="45720" rIns="91440" bIns="45720">
            <a:spAutoFit/>
          </a:bodyPr>
          <a:lstStyle/>
          <a:p>
            <a:pPr algn="ctr"/>
            <a:r>
              <a:rPr lang="ru-RU" sz="4400" dirty="0">
                <a:ln w="0"/>
                <a:effectLst>
                  <a:outerShdw blurRad="38100" dist="19050" dir="2700000" algn="tl" rotWithShape="0">
                    <a:schemeClr val="dk1">
                      <a:alpha val="40000"/>
                    </a:schemeClr>
                  </a:outerShdw>
                </a:effectLst>
                <a:latin typeface="Segoe Print" panose="02000600000000000000" pitchFamily="2" charset="0"/>
              </a:rPr>
              <a:t>Марат </a:t>
            </a:r>
            <a:r>
              <a:rPr lang="ru-RU" sz="4400" dirty="0" err="1">
                <a:ln w="0"/>
                <a:effectLst>
                  <a:outerShdw blurRad="38100" dist="19050" dir="2700000" algn="tl" rotWithShape="0">
                    <a:schemeClr val="dk1">
                      <a:alpha val="40000"/>
                    </a:schemeClr>
                  </a:outerShdw>
                </a:effectLst>
                <a:latin typeface="Segoe Print" panose="02000600000000000000" pitchFamily="2" charset="0"/>
              </a:rPr>
              <a:t>Казей</a:t>
            </a:r>
            <a:endParaRPr lang="ru-RU" sz="4400" b="0" cap="none" spc="0" dirty="0">
              <a:ln w="0"/>
              <a:solidFill>
                <a:schemeClr val="tx1"/>
              </a:solidFill>
              <a:effectLst>
                <a:outerShdw blurRad="38100" dist="19050" dir="2700000" algn="tl" rotWithShape="0">
                  <a:schemeClr val="dk1">
                    <a:alpha val="40000"/>
                  </a:schemeClr>
                </a:outerShdw>
              </a:effectLst>
              <a:latin typeface="Segoe Print" panose="02000600000000000000" pitchFamily="2" charset="0"/>
            </a:endParaRPr>
          </a:p>
        </p:txBody>
      </p:sp>
      <p:sp>
        <p:nvSpPr>
          <p:cNvPr id="10" name="Выгнутая вниз стрелка 9">
            <a:hlinkClick r:id="rId4" action="ppaction://hlinksldjump"/>
          </p:cNvPr>
          <p:cNvSpPr/>
          <p:nvPr/>
        </p:nvSpPr>
        <p:spPr>
          <a:xfrm>
            <a:off x="798883" y="5884655"/>
            <a:ext cx="755596" cy="522514"/>
          </a:xfrm>
          <a:prstGeom prst="curved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2" name="Прямоугольник 1"/>
          <p:cNvSpPr/>
          <p:nvPr/>
        </p:nvSpPr>
        <p:spPr>
          <a:xfrm>
            <a:off x="2624602" y="995481"/>
            <a:ext cx="9378770" cy="4893647"/>
          </a:xfrm>
          <a:prstGeom prst="rect">
            <a:avLst/>
          </a:prstGeom>
        </p:spPr>
        <p:txBody>
          <a:bodyPr wrap="square">
            <a:spAutoFit/>
          </a:bodyPr>
          <a:lstStyle/>
          <a:p>
            <a:pPr algn="just"/>
            <a:r>
              <a:rPr lang="ru-RU" sz="2400" dirty="0">
                <a:latin typeface="Times New Roman" panose="02020603050405020304" pitchFamily="18" charset="0"/>
                <a:cs typeface="Times New Roman" panose="02020603050405020304" pitchFamily="18" charset="0"/>
              </a:rPr>
              <a:t>    </a:t>
            </a:r>
            <a:r>
              <a:rPr lang="be-BY" sz="2400" dirty="0">
                <a:latin typeface="Times New Roman" panose="02020603050405020304" pitchFamily="18" charset="0"/>
                <a:cs typeface="Times New Roman" panose="02020603050405020304" pitchFamily="18" charset="0"/>
              </a:rPr>
              <a:t>Піянер-герой, сябар партызанскага атраду, які дзейнічаў на тэрыторыі Беларусі падчас вайны. Быў узнагароджаны медалямі «За адвагу», «За баявыя заслугі», ордэнам Айчыннай вайны I ступені. Пасмяротна, у 1965 годзе, атрымаў званне Героя Савецкага Саюза.</a:t>
            </a:r>
          </a:p>
          <a:p>
            <a:pPr algn="just"/>
            <a:r>
              <a:rPr lang="be-BY" sz="2400" dirty="0">
                <a:latin typeface="Times New Roman" panose="02020603050405020304" pitchFamily="18" charset="0"/>
                <a:cs typeface="Times New Roman" panose="02020603050405020304" pitchFamily="18" charset="0"/>
              </a:rPr>
              <a:t>     Ажыццяўляючы аперацыю ў варожым тылу, Марат </a:t>
            </a:r>
            <a:r>
              <a:rPr lang="be-BY" sz="2400" dirty="0" err="1">
                <a:latin typeface="Times New Roman" panose="02020603050405020304" pitchFamily="18" charset="0"/>
                <a:cs typeface="Times New Roman" panose="02020603050405020304" pitchFamily="18" charset="0"/>
              </a:rPr>
              <a:t>Казей</a:t>
            </a:r>
            <a:r>
              <a:rPr lang="be-BY" sz="2400" dirty="0">
                <a:latin typeface="Times New Roman" panose="02020603050405020304" pitchFamily="18" charset="0"/>
                <a:cs typeface="Times New Roman" panose="02020603050405020304" pitchFamily="18" charset="0"/>
              </a:rPr>
              <a:t> апынуўся ў коле фашысцкіх салдат і падарваў сябе іх гранатай.</a:t>
            </a:r>
          </a:p>
          <a:p>
            <a:pPr algn="just"/>
            <a:r>
              <a:rPr lang="be-BY" sz="2400" dirty="0">
                <a:latin typeface="Times New Roman" panose="02020603050405020304" pitchFamily="18" charset="0"/>
                <a:cs typeface="Times New Roman" panose="02020603050405020304" pitchFamily="18" charset="0"/>
              </a:rPr>
              <a:t>     У 1959 годзе ў Мінску ў Піянерскім парку, што на скрыжаванні вуліц Янкі Купалы і Куйбышава, устаноўлены помнік — Марат </a:t>
            </a:r>
            <a:r>
              <a:rPr lang="be-BY" sz="2400" dirty="0" err="1">
                <a:latin typeface="Times New Roman" panose="02020603050405020304" pitchFamily="18" charset="0"/>
                <a:cs typeface="Times New Roman" panose="02020603050405020304" pitchFamily="18" charset="0"/>
              </a:rPr>
              <a:t>Казей</a:t>
            </a:r>
            <a:r>
              <a:rPr lang="be-BY" sz="2400" dirty="0">
                <a:latin typeface="Times New Roman" panose="02020603050405020304" pitchFamily="18" charset="0"/>
                <a:cs typeface="Times New Roman" panose="02020603050405020304" pitchFamily="18" charset="0"/>
              </a:rPr>
              <a:t> за некалькі імгненняў да гібелі. Скульптар — С. І. </a:t>
            </a:r>
            <a:r>
              <a:rPr lang="be-BY" sz="2400" dirty="0" err="1">
                <a:latin typeface="Times New Roman" panose="02020603050405020304" pitchFamily="18" charset="0"/>
                <a:cs typeface="Times New Roman" panose="02020603050405020304" pitchFamily="18" charset="0"/>
              </a:rPr>
              <a:t>Селіханаў</a:t>
            </a:r>
            <a:r>
              <a:rPr lang="be-BY" sz="2400" dirty="0">
                <a:latin typeface="Times New Roman" panose="02020603050405020304" pitchFamily="18" charset="0"/>
                <a:cs typeface="Times New Roman" panose="02020603050405020304" pitchFamily="18" charset="0"/>
              </a:rPr>
              <a:t>, архітэктар — В. </a:t>
            </a:r>
            <a:r>
              <a:rPr lang="be-BY" sz="2400" dirty="0" err="1">
                <a:latin typeface="Times New Roman" panose="02020603050405020304" pitchFamily="18" charset="0"/>
                <a:cs typeface="Times New Roman" panose="02020603050405020304" pitchFamily="18" charset="0"/>
              </a:rPr>
              <a:t>Волчак</a:t>
            </a:r>
            <a:r>
              <a:rPr lang="be-BY" sz="2400" dirty="0">
                <a:latin typeface="Times New Roman" panose="02020603050405020304" pitchFamily="18" charset="0"/>
                <a:cs typeface="Times New Roman" panose="02020603050405020304" pitchFamily="18" charset="0"/>
              </a:rPr>
              <a:t>.</a:t>
            </a:r>
          </a:p>
          <a:p>
            <a:pPr algn="just"/>
            <a:r>
              <a:rPr lang="be-BY" sz="2400" dirty="0">
                <a:latin typeface="Times New Roman" panose="02020603050405020304" pitchFamily="18" charset="0"/>
                <a:cs typeface="Times New Roman" panose="02020603050405020304" pitchFamily="18" charset="0"/>
              </a:rPr>
              <a:t>     Мемарыял у гонар </a:t>
            </a:r>
            <a:r>
              <a:rPr lang="be-BY" sz="2400" dirty="0" err="1">
                <a:latin typeface="Times New Roman" panose="02020603050405020304" pitchFamily="18" charset="0"/>
                <a:cs typeface="Times New Roman" panose="02020603050405020304" pitchFamily="18" charset="0"/>
              </a:rPr>
              <a:t>Казея</a:t>
            </a:r>
            <a:r>
              <a:rPr lang="be-BY" sz="2400" dirty="0">
                <a:latin typeface="Times New Roman" panose="02020603050405020304" pitchFamily="18" charset="0"/>
                <a:cs typeface="Times New Roman" panose="02020603050405020304" pitchFamily="18" charset="0"/>
              </a:rPr>
              <a:t> створаны ў яго роднай вёсцы </a:t>
            </a:r>
            <a:r>
              <a:rPr lang="be-BY" sz="2400" dirty="0" err="1">
                <a:latin typeface="Times New Roman" panose="02020603050405020304" pitchFamily="18" charset="0"/>
                <a:cs typeface="Times New Roman" panose="02020603050405020304" pitchFamily="18" charset="0"/>
              </a:rPr>
              <a:t>Станькава</a:t>
            </a:r>
            <a:r>
              <a:rPr lang="be-BY" sz="2400" dirty="0">
                <a:latin typeface="Times New Roman" panose="02020603050405020304" pitchFamily="18" charset="0"/>
                <a:cs typeface="Times New Roman" panose="02020603050405020304" pitchFamily="18" charset="0"/>
              </a:rPr>
              <a:t> </a:t>
            </a:r>
            <a:r>
              <a:rPr lang="be-BY" sz="2400" dirty="0" err="1">
                <a:latin typeface="Times New Roman" panose="02020603050405020304" pitchFamily="18" charset="0"/>
                <a:cs typeface="Times New Roman" panose="02020603050405020304" pitchFamily="18" charset="0"/>
              </a:rPr>
              <a:t>Койданаўскага</a:t>
            </a:r>
            <a:r>
              <a:rPr lang="be-BY" sz="2400" dirty="0">
                <a:latin typeface="Times New Roman" panose="02020603050405020304" pitchFamily="18" charset="0"/>
                <a:cs typeface="Times New Roman" panose="02020603050405020304" pitchFamily="18" charset="0"/>
              </a:rPr>
              <a:t> раёна. Яго імем названая мясцовая сярэдняя школа, дзе размешчаны музей піянера.</a:t>
            </a:r>
          </a:p>
        </p:txBody>
      </p:sp>
      <p:pic>
        <p:nvPicPr>
          <p:cNvPr id="3" name="Рисунок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628" y="1114832"/>
            <a:ext cx="2247346" cy="3039157"/>
          </a:xfrm>
          <a:prstGeom prst="rect">
            <a:avLst/>
          </a:prstGeom>
        </p:spPr>
      </p:pic>
    </p:spTree>
    <p:extLst>
      <p:ext uri="{BB962C8B-B14F-4D97-AF65-F5344CB8AC3E}">
        <p14:creationId xmlns:p14="http://schemas.microsoft.com/office/powerpoint/2010/main" val="39851205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305211" cy="6858000"/>
          </a:xfrm>
          <a:prstGeom prst="rect">
            <a:avLst/>
          </a:prstGeom>
        </p:spPr>
      </p:pic>
      <p:sp>
        <p:nvSpPr>
          <p:cNvPr id="6" name="Прямоугольник 5"/>
          <p:cNvSpPr/>
          <p:nvPr/>
        </p:nvSpPr>
        <p:spPr>
          <a:xfrm>
            <a:off x="1916641" y="106569"/>
            <a:ext cx="8776762" cy="923330"/>
          </a:xfrm>
          <a:prstGeom prst="rect">
            <a:avLst/>
          </a:prstGeom>
          <a:noFill/>
        </p:spPr>
        <p:txBody>
          <a:bodyPr wrap="none" lIns="91440" tIns="45720" rIns="91440" bIns="45720">
            <a:spAutoFit/>
          </a:bodyPr>
          <a:lstStyle/>
          <a:p>
            <a:pPr algn="ctr"/>
            <a:r>
              <a:rPr lang="ru-RU" sz="5400" b="0" cap="none" spc="0" dirty="0">
                <a:ln w="0"/>
                <a:solidFill>
                  <a:schemeClr val="tx1"/>
                </a:solidFill>
                <a:effectLst>
                  <a:outerShdw blurRad="38100" dist="19050" dir="2700000" algn="tl" rotWithShape="0">
                    <a:schemeClr val="dk1">
                      <a:alpha val="40000"/>
                    </a:schemeClr>
                  </a:outerShdw>
                </a:effectLst>
                <a:latin typeface="Segoe Print" panose="02000600000000000000" pitchFamily="2" charset="0"/>
              </a:rPr>
              <a:t>Інтэрактыўныя кнопкі:</a:t>
            </a:r>
          </a:p>
        </p:txBody>
      </p:sp>
      <p:pic>
        <p:nvPicPr>
          <p:cNvPr id="5" name="Рисунок 4">
            <a:hlinkClick r:id="" action="ppaction://hlinkshowjump?jump=nextslide"/>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98778" l="0" r="99778"/>
                    </a14:imgEffect>
                  </a14:imgLayer>
                </a14:imgProps>
              </a:ext>
              <a:ext uri="{28A0092B-C50C-407E-A947-70E740481C1C}">
                <a14:useLocalDpi xmlns:a14="http://schemas.microsoft.com/office/drawing/2010/main" val="0"/>
              </a:ext>
            </a:extLst>
          </a:blip>
          <a:stretch>
            <a:fillRect/>
          </a:stretch>
        </p:blipFill>
        <p:spPr>
          <a:xfrm>
            <a:off x="699619" y="1029899"/>
            <a:ext cx="1217022" cy="1217022"/>
          </a:xfrm>
          <a:prstGeom prst="rect">
            <a:avLst/>
          </a:prstGeom>
        </p:spPr>
      </p:pic>
      <p:pic>
        <p:nvPicPr>
          <p:cNvPr id="7" name="Рисунок 6">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4444" b="89778" l="4444" r="89778"/>
                    </a14:imgEffect>
                  </a14:imgLayer>
                </a14:imgProps>
              </a:ext>
              <a:ext uri="{28A0092B-C50C-407E-A947-70E740481C1C}">
                <a14:useLocalDpi xmlns:a14="http://schemas.microsoft.com/office/drawing/2010/main" val="0"/>
              </a:ext>
            </a:extLst>
          </a:blip>
          <a:stretch>
            <a:fillRect/>
          </a:stretch>
        </p:blipFill>
        <p:spPr>
          <a:xfrm>
            <a:off x="1954898" y="870763"/>
            <a:ext cx="1535293" cy="1535293"/>
          </a:xfrm>
          <a:prstGeom prst="rect">
            <a:avLst/>
          </a:prstGeom>
        </p:spPr>
      </p:pic>
      <p:sp>
        <p:nvSpPr>
          <p:cNvPr id="4" name="Прямоугольник 3"/>
          <p:cNvSpPr/>
          <p:nvPr/>
        </p:nvSpPr>
        <p:spPr>
          <a:xfrm>
            <a:off x="3253150" y="1284466"/>
            <a:ext cx="7677294" cy="707886"/>
          </a:xfrm>
          <a:prstGeom prst="rect">
            <a:avLst/>
          </a:prstGeom>
          <a:noFill/>
        </p:spPr>
        <p:txBody>
          <a:bodyPr wrap="none" lIns="91440" tIns="45720" rIns="91440" bIns="45720">
            <a:spAutoFit/>
          </a:bodyPr>
          <a:lstStyle/>
          <a:p>
            <a:pPr algn="ctr"/>
            <a:r>
              <a:rPr lang="ru-RU" sz="4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ru-RU" sz="4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п</a:t>
            </a:r>
            <a:r>
              <a:rPr lang="ru-RU" sz="4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ераход да </a:t>
            </a:r>
            <a:r>
              <a:rPr lang="ru-RU" sz="4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патрэбнай</a:t>
            </a:r>
            <a:r>
              <a:rPr lang="ru-RU" sz="4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ru-RU" sz="4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старонкі</a:t>
            </a:r>
            <a:endParaRPr lang="ru-RU" sz="4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798884" y="2464321"/>
            <a:ext cx="4674933" cy="954107"/>
          </a:xfrm>
          <a:prstGeom prst="rect">
            <a:avLst/>
          </a:prstGeom>
          <a:noFill/>
        </p:spPr>
        <p:txBody>
          <a:bodyPr wrap="none" lIns="91440" tIns="45720" rIns="91440" bIns="45720">
            <a:spAutoFit/>
          </a:bodyPr>
          <a:lstStyle/>
          <a:p>
            <a:pPr algn="just"/>
            <a:r>
              <a:rPr lang="ru-RU" sz="3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Сіні колер тэксту</a:t>
            </a:r>
            <a:r>
              <a:rPr lang="ru-RU" sz="2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just"/>
            <a:r>
              <a:rPr lang="ru-RU" sz="2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(напрыклад, </a:t>
            </a:r>
            <a:r>
              <a:rPr lang="ru-RU" sz="2400"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Брэсцкая крэпасць</a:t>
            </a:r>
            <a:r>
              <a:rPr lang="ru-RU" sz="24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ru-RU" sz="2400"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ru-RU" sz="24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endParaRPr lang="ru-RU" sz="2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0" name="Прямоугольник 9"/>
          <p:cNvSpPr/>
          <p:nvPr/>
        </p:nvSpPr>
        <p:spPr>
          <a:xfrm>
            <a:off x="3958866" y="2415925"/>
            <a:ext cx="4862037" cy="707886"/>
          </a:xfrm>
          <a:prstGeom prst="rect">
            <a:avLst/>
          </a:prstGeom>
          <a:noFill/>
        </p:spPr>
        <p:txBody>
          <a:bodyPr wrap="none" lIns="91440" tIns="45720" rIns="91440" bIns="45720">
            <a:spAutoFit/>
          </a:bodyPr>
          <a:lstStyle/>
          <a:p>
            <a:pPr algn="ctr"/>
            <a:r>
              <a:rPr lang="ru-RU" sz="4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ru-RU" sz="4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звесткі </a:t>
            </a:r>
            <a:r>
              <a:rPr lang="ru-RU" sz="4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пра</a:t>
            </a:r>
            <a:r>
              <a:rPr lang="ru-RU" sz="4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ru-RU" sz="4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аб’ект</a:t>
            </a:r>
            <a:endParaRPr lang="ru-RU" sz="4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1" name="Выгнутая вниз стрелка 10">
            <a:hlinkClick r:id="rId8" action="ppaction://hlinksldjump"/>
          </p:cNvPr>
          <p:cNvSpPr/>
          <p:nvPr/>
        </p:nvSpPr>
        <p:spPr>
          <a:xfrm>
            <a:off x="798884" y="3755383"/>
            <a:ext cx="755596" cy="522514"/>
          </a:xfrm>
          <a:prstGeom prst="curved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12" name="Прямоугольник 11"/>
          <p:cNvSpPr/>
          <p:nvPr/>
        </p:nvSpPr>
        <p:spPr>
          <a:xfrm>
            <a:off x="1713294" y="3563698"/>
            <a:ext cx="2018502" cy="707886"/>
          </a:xfrm>
          <a:prstGeom prst="rect">
            <a:avLst/>
          </a:prstGeom>
          <a:noFill/>
        </p:spPr>
        <p:txBody>
          <a:bodyPr wrap="none" lIns="91440" tIns="45720" rIns="91440" bIns="45720">
            <a:spAutoFit/>
          </a:bodyPr>
          <a:lstStyle/>
          <a:p>
            <a:pPr algn="ctr"/>
            <a:r>
              <a:rPr lang="ru-RU" sz="4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ru-RU" sz="4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назад</a:t>
            </a:r>
            <a:endParaRPr lang="ru-RU" sz="4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3" name="Управляющая кнопка: домой 12">
            <a:hlinkClick r:id="rId9" action="ppaction://hlinksldjump" highlightClick="1"/>
          </p:cNvPr>
          <p:cNvSpPr/>
          <p:nvPr/>
        </p:nvSpPr>
        <p:spPr>
          <a:xfrm>
            <a:off x="712950" y="4846836"/>
            <a:ext cx="927463" cy="940526"/>
          </a:xfrm>
          <a:prstGeom prst="actionButtonHom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4" name="Прямоугольник 13"/>
          <p:cNvSpPr/>
          <p:nvPr/>
        </p:nvSpPr>
        <p:spPr>
          <a:xfrm>
            <a:off x="1674853" y="4963156"/>
            <a:ext cx="5756961" cy="707886"/>
          </a:xfrm>
          <a:prstGeom prst="rect">
            <a:avLst/>
          </a:prstGeom>
          <a:noFill/>
        </p:spPr>
        <p:txBody>
          <a:bodyPr wrap="none" lIns="91440" tIns="45720" rIns="91440" bIns="45720">
            <a:spAutoFit/>
          </a:bodyPr>
          <a:lstStyle/>
          <a:p>
            <a:pPr algn="ctr"/>
            <a:r>
              <a:rPr lang="ru-RU" sz="4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ru-RU" sz="4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ru-RU" sz="4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на </a:t>
            </a:r>
            <a:r>
              <a:rPr lang="ru-RU" sz="4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галоўную</a:t>
            </a:r>
            <a:r>
              <a:rPr lang="ru-RU" sz="4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ru-RU" sz="40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старонку</a:t>
            </a:r>
            <a:endParaRPr lang="ru-RU" sz="4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65034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Прямоугольник 6"/>
          <p:cNvSpPr/>
          <p:nvPr/>
        </p:nvSpPr>
        <p:spPr>
          <a:xfrm>
            <a:off x="3803553" y="113020"/>
            <a:ext cx="4584909" cy="769441"/>
          </a:xfrm>
          <a:prstGeom prst="rect">
            <a:avLst/>
          </a:prstGeom>
          <a:noFill/>
        </p:spPr>
        <p:txBody>
          <a:bodyPr wrap="none" lIns="91440" tIns="45720" rIns="91440" bIns="45720">
            <a:spAutoFit/>
          </a:bodyPr>
          <a:lstStyle/>
          <a:p>
            <a:pPr algn="ctr"/>
            <a:r>
              <a:rPr lang="ru-RU" sz="4400" dirty="0" err="1">
                <a:ln w="0"/>
                <a:effectLst>
                  <a:outerShdw blurRad="38100" dist="19050" dir="2700000" algn="tl" rotWithShape="0">
                    <a:schemeClr val="dk1">
                      <a:alpha val="40000"/>
                    </a:schemeClr>
                  </a:outerShdw>
                </a:effectLst>
                <a:latin typeface="Segoe Print" panose="02000600000000000000" pitchFamily="2" charset="0"/>
              </a:rPr>
              <a:t>Зіна</a:t>
            </a:r>
            <a:r>
              <a:rPr lang="ru-RU" sz="4400" dirty="0">
                <a:ln w="0"/>
                <a:effectLst>
                  <a:outerShdw blurRad="38100" dist="19050" dir="2700000" algn="tl" rotWithShape="0">
                    <a:schemeClr val="dk1">
                      <a:alpha val="40000"/>
                    </a:schemeClr>
                  </a:outerShdw>
                </a:effectLst>
                <a:latin typeface="Segoe Print" panose="02000600000000000000" pitchFamily="2" charset="0"/>
              </a:rPr>
              <a:t> </a:t>
            </a:r>
            <a:r>
              <a:rPr lang="ru-RU" sz="4400" dirty="0" err="1">
                <a:ln w="0"/>
                <a:effectLst>
                  <a:outerShdw blurRad="38100" dist="19050" dir="2700000" algn="tl" rotWithShape="0">
                    <a:schemeClr val="dk1">
                      <a:alpha val="40000"/>
                    </a:schemeClr>
                  </a:outerShdw>
                </a:effectLst>
                <a:latin typeface="Segoe Print" panose="02000600000000000000" pitchFamily="2" charset="0"/>
              </a:rPr>
              <a:t>Партнова</a:t>
            </a:r>
            <a:endParaRPr lang="ru-RU" sz="4400" b="0" cap="none" spc="0" dirty="0">
              <a:ln w="0"/>
              <a:solidFill>
                <a:schemeClr val="tx1"/>
              </a:solidFill>
              <a:effectLst>
                <a:outerShdw blurRad="38100" dist="19050" dir="2700000" algn="tl" rotWithShape="0">
                  <a:schemeClr val="dk1">
                    <a:alpha val="40000"/>
                  </a:schemeClr>
                </a:outerShdw>
              </a:effectLst>
              <a:latin typeface="Segoe Print" panose="02000600000000000000" pitchFamily="2" charset="0"/>
            </a:endParaRPr>
          </a:p>
        </p:txBody>
      </p:sp>
      <p:sp>
        <p:nvSpPr>
          <p:cNvPr id="10" name="Выгнутая вниз стрелка 9">
            <a:hlinkClick r:id="rId4" action="ppaction://hlinksldjump"/>
          </p:cNvPr>
          <p:cNvSpPr/>
          <p:nvPr/>
        </p:nvSpPr>
        <p:spPr>
          <a:xfrm>
            <a:off x="798883" y="5884655"/>
            <a:ext cx="755596" cy="522514"/>
          </a:xfrm>
          <a:prstGeom prst="curved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2" name="Прямоугольник 1"/>
          <p:cNvSpPr/>
          <p:nvPr/>
        </p:nvSpPr>
        <p:spPr>
          <a:xfrm>
            <a:off x="2624602" y="995481"/>
            <a:ext cx="9276807" cy="5262979"/>
          </a:xfrm>
          <a:prstGeom prst="rect">
            <a:avLst/>
          </a:prstGeom>
        </p:spPr>
        <p:txBody>
          <a:bodyPr wrap="square">
            <a:spAutoFit/>
          </a:bodyPr>
          <a:lstStyle/>
          <a:p>
            <a:pPr algn="just"/>
            <a:r>
              <a:rPr lang="ru-RU" sz="2400" dirty="0">
                <a:latin typeface="Times New Roman" panose="02020603050405020304" pitchFamily="18" charset="0"/>
                <a:cs typeface="Times New Roman" panose="02020603050405020304" pitchFamily="18" charset="0"/>
              </a:rPr>
              <a:t>     </a:t>
            </a:r>
            <a:r>
              <a:rPr lang="be-BY" sz="2400" dirty="0">
                <a:latin typeface="Times New Roman" panose="02020603050405020304" pitchFamily="18" charset="0"/>
                <a:cs typeface="Times New Roman" panose="02020603050405020304" pitchFamily="18" charset="0"/>
              </a:rPr>
              <a:t>Перад вайной прыехала да бабулі з Ленінграда і трапіла ў акупацыю. Як тады патрабавалася, уладкавалася на працу да немцаў. Зрабіла шэраг дыверсій на шкоду акупантам. У тым ліку атруціла 100 немцаў у сталовай, дзе працавала разам з сяброўкай Нінай </a:t>
            </a:r>
            <a:r>
              <a:rPr lang="be-BY" sz="2400" dirty="0" err="1">
                <a:latin typeface="Times New Roman" panose="02020603050405020304" pitchFamily="18" charset="0"/>
                <a:cs typeface="Times New Roman" panose="02020603050405020304" pitchFamily="18" charset="0"/>
              </a:rPr>
              <a:t>Давыдавай</a:t>
            </a:r>
            <a:r>
              <a:rPr lang="be-BY" sz="2400" dirty="0">
                <a:latin typeface="Times New Roman" panose="02020603050405020304" pitchFamily="18" charset="0"/>
                <a:cs typeface="Times New Roman" panose="02020603050405020304" pitchFamily="18" charset="0"/>
              </a:rPr>
              <a:t>. За што ледзь не загінула, калі яе прымусілі пакаштаваць атручаны суп. Пасля гэтага вымушаная была сысці да партызанаў. </a:t>
            </a:r>
          </a:p>
          <a:p>
            <a:pPr algn="just"/>
            <a:r>
              <a:rPr lang="be-BY" sz="2400" dirty="0">
                <a:latin typeface="Times New Roman" panose="02020603050405020304" pitchFamily="18" charset="0"/>
                <a:cs typeface="Times New Roman" panose="02020603050405020304" pitchFamily="18" charset="0"/>
              </a:rPr>
              <a:t>     Калі яе паплечнікаў арыштавалі ў </a:t>
            </a:r>
            <a:r>
              <a:rPr lang="be-BY" sz="2400" dirty="0" err="1">
                <a:latin typeface="Times New Roman" panose="02020603050405020304" pitchFamily="18" charset="0"/>
                <a:cs typeface="Times New Roman" panose="02020603050405020304" pitchFamily="18" charset="0"/>
              </a:rPr>
              <a:t>Обалі</a:t>
            </a:r>
            <a:r>
              <a:rPr lang="be-BY" sz="2400" dirty="0">
                <a:latin typeface="Times New Roman" panose="02020603050405020304" pitchFamily="18" charset="0"/>
                <a:cs typeface="Times New Roman" panose="02020603050405020304" pitchFamily="18" charset="0"/>
              </a:rPr>
              <a:t> 26 жніўня 1943 года, у снежні на разведцы была апазнаная сельскай жыхаркай як партызанка («Глядзіце, унь партызанка ідзе!»). Тады яе схапілі. На допыце здолела застрэліць двух афіцэраў, калі тыя паблажліва пакінулі пісталет. Але ўцячы адтуль ёй не ўдалося. Яе перавезлі ў Полацк і 10 студзеня 1944 года пасля катаванняў расстралялі.</a:t>
            </a:r>
          </a:p>
          <a:p>
            <a:pPr algn="just"/>
            <a:r>
              <a:rPr lang="be-BY" sz="2400" dirty="0">
                <a:latin typeface="Times New Roman" panose="02020603050405020304" pitchFamily="18" charset="0"/>
                <a:cs typeface="Times New Roman" panose="02020603050405020304" pitchFamily="18" charset="0"/>
              </a:rPr>
              <a:t>     1 ліпеня 1958 года </a:t>
            </a:r>
            <a:r>
              <a:rPr lang="be-BY" sz="2400" dirty="0" err="1">
                <a:latin typeface="Times New Roman" panose="02020603050405020304" pitchFamily="18" charset="0"/>
                <a:cs typeface="Times New Roman" panose="02020603050405020304" pitchFamily="18" charset="0"/>
              </a:rPr>
              <a:t>Партновай</a:t>
            </a:r>
            <a:r>
              <a:rPr lang="be-BY" sz="2400" dirty="0">
                <a:latin typeface="Times New Roman" panose="02020603050405020304" pitchFamily="18" charset="0"/>
                <a:cs typeface="Times New Roman" panose="02020603050405020304" pitchFamily="18" charset="0"/>
              </a:rPr>
              <a:t> З. М. (пасмяротна) было прысвоена званне Героя Савецкага Саюза. </a:t>
            </a:r>
          </a:p>
        </p:txBody>
      </p:sp>
      <p:pic>
        <p:nvPicPr>
          <p:cNvPr id="8" name="Рисунок 7"/>
          <p:cNvPicPr/>
          <p:nvPr/>
        </p:nvPicPr>
        <p:blipFill rotWithShape="1">
          <a:blip r:embed="rId5">
            <a:extLst>
              <a:ext uri="{28A0092B-C50C-407E-A947-70E740481C1C}">
                <a14:useLocalDpi xmlns:a14="http://schemas.microsoft.com/office/drawing/2010/main" val="0"/>
              </a:ext>
            </a:extLst>
          </a:blip>
          <a:srcRect l="22411" r="25162"/>
          <a:stretch/>
        </p:blipFill>
        <p:spPr bwMode="auto">
          <a:xfrm>
            <a:off x="275719" y="1121644"/>
            <a:ext cx="2193160" cy="317603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211875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Прямоугольник 6"/>
          <p:cNvSpPr/>
          <p:nvPr/>
        </p:nvSpPr>
        <p:spPr>
          <a:xfrm>
            <a:off x="4120149" y="113020"/>
            <a:ext cx="3951723" cy="769441"/>
          </a:xfrm>
          <a:prstGeom prst="rect">
            <a:avLst/>
          </a:prstGeom>
          <a:noFill/>
        </p:spPr>
        <p:txBody>
          <a:bodyPr wrap="none" lIns="91440" tIns="45720" rIns="91440" bIns="45720">
            <a:spAutoFit/>
          </a:bodyPr>
          <a:lstStyle/>
          <a:p>
            <a:pPr algn="ctr"/>
            <a:r>
              <a:rPr lang="ru-RU" sz="4400" dirty="0">
                <a:ln w="0"/>
                <a:effectLst>
                  <a:outerShdw blurRad="38100" dist="19050" dir="2700000" algn="tl" rotWithShape="0">
                    <a:schemeClr val="dk1">
                      <a:alpha val="40000"/>
                    </a:schemeClr>
                  </a:outerShdw>
                </a:effectLst>
                <a:latin typeface="Segoe Print" panose="02000600000000000000" pitchFamily="2" charset="0"/>
              </a:rPr>
              <a:t>Валя </a:t>
            </a:r>
            <a:r>
              <a:rPr lang="ru-RU" sz="4400" dirty="0" err="1">
                <a:ln w="0"/>
                <a:effectLst>
                  <a:outerShdw blurRad="38100" dist="19050" dir="2700000" algn="tl" rotWithShape="0">
                    <a:schemeClr val="dk1">
                      <a:alpha val="40000"/>
                    </a:schemeClr>
                  </a:outerShdw>
                </a:effectLst>
                <a:latin typeface="Segoe Print" panose="02000600000000000000" pitchFamily="2" charset="0"/>
              </a:rPr>
              <a:t>Зенкіна</a:t>
            </a:r>
            <a:endParaRPr lang="ru-RU" sz="4400" b="0" cap="none" spc="0" dirty="0">
              <a:ln w="0"/>
              <a:solidFill>
                <a:schemeClr val="tx1"/>
              </a:solidFill>
              <a:effectLst>
                <a:outerShdw blurRad="38100" dist="19050" dir="2700000" algn="tl" rotWithShape="0">
                  <a:schemeClr val="dk1">
                    <a:alpha val="40000"/>
                  </a:schemeClr>
                </a:outerShdw>
              </a:effectLst>
              <a:latin typeface="Segoe Print" panose="02000600000000000000" pitchFamily="2" charset="0"/>
            </a:endParaRPr>
          </a:p>
        </p:txBody>
      </p:sp>
      <p:sp>
        <p:nvSpPr>
          <p:cNvPr id="10" name="Выгнутая вниз стрелка 9">
            <a:hlinkClick r:id="rId4" action="ppaction://hlinksldjump"/>
          </p:cNvPr>
          <p:cNvSpPr/>
          <p:nvPr/>
        </p:nvSpPr>
        <p:spPr>
          <a:xfrm>
            <a:off x="798883" y="5884655"/>
            <a:ext cx="755596" cy="522514"/>
          </a:xfrm>
          <a:prstGeom prst="curved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2" name="Прямоугольник 1"/>
          <p:cNvSpPr/>
          <p:nvPr/>
        </p:nvSpPr>
        <p:spPr>
          <a:xfrm>
            <a:off x="2611539" y="882461"/>
            <a:ext cx="9276807" cy="5262979"/>
          </a:xfrm>
          <a:prstGeom prst="rect">
            <a:avLst/>
          </a:prstGeom>
        </p:spPr>
        <p:txBody>
          <a:bodyPr wrap="square">
            <a:spAutoFit/>
          </a:bodyPr>
          <a:lstStyle/>
          <a:p>
            <a:pPr algn="just"/>
            <a:r>
              <a:rPr lang="ru-RU" sz="2400" dirty="0">
                <a:latin typeface="Times New Roman" panose="02020603050405020304" pitchFamily="18" charset="0"/>
                <a:cs typeface="Times New Roman" panose="02020603050405020304" pitchFamily="18" charset="0"/>
              </a:rPr>
              <a:t>    </a:t>
            </a:r>
            <a:r>
              <a:rPr lang="be-BY" sz="2400" dirty="0">
                <a:latin typeface="Times New Roman" panose="02020603050405020304" pitchFamily="18" charset="0"/>
                <a:cs typeface="Times New Roman" panose="02020603050405020304" pitchFamily="18" charset="0"/>
              </a:rPr>
              <a:t>Валю фашысты прымусілі пад агнём прабірацца ў Брэсцкую крэпасць, каб перадаць яе абаронцам патрабаванне здацца ў палон. </a:t>
            </a:r>
            <a:r>
              <a:rPr lang="be-BY" sz="2400" dirty="0" err="1">
                <a:latin typeface="Times New Roman" panose="02020603050405020304" pitchFamily="18" charset="0"/>
                <a:cs typeface="Times New Roman" panose="02020603050405020304" pitchFamily="18" charset="0"/>
              </a:rPr>
              <a:t>Валя</a:t>
            </a:r>
            <a:r>
              <a:rPr lang="be-BY" sz="2400" dirty="0">
                <a:latin typeface="Times New Roman" panose="02020603050405020304" pitchFamily="18" charset="0"/>
                <a:cs typeface="Times New Roman" panose="02020603050405020304" pitchFamily="18" charset="0"/>
              </a:rPr>
              <a:t> ў крэпасць прабралася, расказала пра зверствы фашыстаў, </a:t>
            </a:r>
            <a:r>
              <a:rPr lang="be-BY" sz="2400" dirty="0" err="1">
                <a:latin typeface="Times New Roman" panose="02020603050405020304" pitchFamily="18" charset="0"/>
                <a:cs typeface="Times New Roman" panose="02020603050405020304" pitchFamily="18" charset="0"/>
              </a:rPr>
              <a:t>патлумачыла</a:t>
            </a:r>
            <a:r>
              <a:rPr lang="be-BY" sz="2400" dirty="0">
                <a:latin typeface="Times New Roman" panose="02020603050405020304" pitchFamily="18" charset="0"/>
                <a:cs typeface="Times New Roman" panose="02020603050405020304" pitchFamily="18" charset="0"/>
              </a:rPr>
              <a:t>, якія ў іх прылады, паказала месца іх размяшчэння і засталася дапамагаць нашым байцам. Яна перавязвала параненых, збірала патроны і падносіла іх байцам.</a:t>
            </a:r>
          </a:p>
          <a:p>
            <a:pPr algn="just"/>
            <a:r>
              <a:rPr lang="be-BY" sz="2400" dirty="0">
                <a:latin typeface="Times New Roman" panose="02020603050405020304" pitchFamily="18" charset="0"/>
                <a:cs typeface="Times New Roman" panose="02020603050405020304" pitchFamily="18" charset="0"/>
              </a:rPr>
              <a:t>    У крэпасці не хапала вады, яе дзялілі па глытку. Піць хацелася пакутліва, але </a:t>
            </a:r>
            <a:r>
              <a:rPr lang="be-BY" sz="2400" dirty="0" err="1">
                <a:latin typeface="Times New Roman" panose="02020603050405020304" pitchFamily="18" charset="0"/>
                <a:cs typeface="Times New Roman" panose="02020603050405020304" pitchFamily="18" charset="0"/>
              </a:rPr>
              <a:t>Валя</a:t>
            </a:r>
            <a:r>
              <a:rPr lang="be-BY" sz="2400" dirty="0">
                <a:latin typeface="Times New Roman" panose="02020603050405020304" pitchFamily="18" charset="0"/>
                <a:cs typeface="Times New Roman" panose="02020603050405020304" pitchFamily="18" charset="0"/>
              </a:rPr>
              <a:t> зноў і зноў адмаўлялася ад свайго глытка: вада патрэбная параненым. Калі камандаванне Брэсцкай крэпасці прыняло рашэнне вывесці дзяцей і жанчын з-пад агню, пераправіць на іншы бераг ракі </a:t>
            </a:r>
            <a:r>
              <a:rPr lang="be-BY" sz="2400" dirty="0" err="1">
                <a:latin typeface="Times New Roman" panose="02020603050405020304" pitchFamily="18" charset="0"/>
                <a:cs typeface="Times New Roman" panose="02020603050405020304" pitchFamily="18" charset="0"/>
              </a:rPr>
              <a:t>Мухавец</a:t>
            </a:r>
            <a:r>
              <a:rPr lang="be-BY" sz="2400" dirty="0">
                <a:latin typeface="Times New Roman" panose="02020603050405020304" pitchFamily="18" charset="0"/>
                <a:cs typeface="Times New Roman" panose="02020603050405020304" pitchFamily="18" charset="0"/>
              </a:rPr>
              <a:t> — іншай магчымасці выратаваць іх жыццё не было, маленькая санітарка </a:t>
            </a:r>
            <a:r>
              <a:rPr lang="be-BY" sz="2400" dirty="0" err="1">
                <a:latin typeface="Times New Roman" panose="02020603050405020304" pitchFamily="18" charset="0"/>
                <a:cs typeface="Times New Roman" panose="02020603050405020304" pitchFamily="18" charset="0"/>
              </a:rPr>
              <a:t>Валя</a:t>
            </a:r>
            <a:r>
              <a:rPr lang="be-BY" sz="2400" dirty="0">
                <a:latin typeface="Times New Roman" panose="02020603050405020304" pitchFamily="18" charset="0"/>
                <a:cs typeface="Times New Roman" panose="02020603050405020304" pitchFamily="18" charset="0"/>
              </a:rPr>
              <a:t> </a:t>
            </a:r>
            <a:r>
              <a:rPr lang="be-BY" sz="2400" dirty="0" err="1">
                <a:latin typeface="Times New Roman" panose="02020603050405020304" pitchFamily="18" charset="0"/>
                <a:cs typeface="Times New Roman" panose="02020603050405020304" pitchFamily="18" charset="0"/>
              </a:rPr>
              <a:t>Зенкіна</a:t>
            </a:r>
            <a:r>
              <a:rPr lang="be-BY" sz="2400" dirty="0">
                <a:latin typeface="Times New Roman" panose="02020603050405020304" pitchFamily="18" charset="0"/>
                <a:cs typeface="Times New Roman" panose="02020603050405020304" pitchFamily="18" charset="0"/>
              </a:rPr>
              <a:t> прасіла пакінуць яе з байцамі. Але загад ёсць загад, і тады яна паклялася працягнуць барацьбу з ворагам да поўнай перамогі.</a:t>
            </a:r>
          </a:p>
        </p:txBody>
      </p:sp>
      <p:pic>
        <p:nvPicPr>
          <p:cNvPr id="9" name="Рисунок 8"/>
          <p:cNvPicPr/>
          <p:nvPr/>
        </p:nvPicPr>
        <p:blipFill>
          <a:blip r:embed="rId5">
            <a:extLst>
              <a:ext uri="{28A0092B-C50C-407E-A947-70E740481C1C}">
                <a14:useLocalDpi xmlns:a14="http://schemas.microsoft.com/office/drawing/2010/main" val="0"/>
              </a:ext>
            </a:extLst>
          </a:blip>
          <a:stretch>
            <a:fillRect/>
          </a:stretch>
        </p:blipFill>
        <p:spPr>
          <a:xfrm>
            <a:off x="205360" y="1160997"/>
            <a:ext cx="2276583" cy="3097494"/>
          </a:xfrm>
          <a:prstGeom prst="rect">
            <a:avLst/>
          </a:prstGeom>
        </p:spPr>
      </p:pic>
    </p:spTree>
    <p:extLst>
      <p:ext uri="{BB962C8B-B14F-4D97-AF65-F5344CB8AC3E}">
        <p14:creationId xmlns:p14="http://schemas.microsoft.com/office/powerpoint/2010/main" val="549583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Прямоугольник 6"/>
          <p:cNvSpPr/>
          <p:nvPr/>
        </p:nvSpPr>
        <p:spPr>
          <a:xfrm>
            <a:off x="4350982" y="113020"/>
            <a:ext cx="3490059" cy="769441"/>
          </a:xfrm>
          <a:prstGeom prst="rect">
            <a:avLst/>
          </a:prstGeom>
          <a:noFill/>
        </p:spPr>
        <p:txBody>
          <a:bodyPr wrap="none" lIns="91440" tIns="45720" rIns="91440" bIns="45720">
            <a:spAutoFit/>
          </a:bodyPr>
          <a:lstStyle/>
          <a:p>
            <a:pPr algn="ctr"/>
            <a:r>
              <a:rPr lang="ru-RU" sz="4400" dirty="0">
                <a:ln w="0"/>
                <a:effectLst>
                  <a:outerShdw blurRad="38100" dist="19050" dir="2700000" algn="tl" rotWithShape="0">
                    <a:schemeClr val="dk1">
                      <a:alpha val="40000"/>
                    </a:schemeClr>
                  </a:outerShdw>
                </a:effectLst>
                <a:latin typeface="Segoe Print" panose="02000600000000000000" pitchFamily="2" charset="0"/>
              </a:rPr>
              <a:t>Валя </a:t>
            </a:r>
            <a:r>
              <a:rPr lang="ru-RU" sz="4400" dirty="0" err="1">
                <a:ln w="0"/>
                <a:effectLst>
                  <a:outerShdw blurRad="38100" dist="19050" dir="2700000" algn="tl" rotWithShape="0">
                    <a:schemeClr val="dk1">
                      <a:alpha val="40000"/>
                    </a:schemeClr>
                  </a:outerShdw>
                </a:effectLst>
                <a:latin typeface="Segoe Print" panose="02000600000000000000" pitchFamily="2" charset="0"/>
              </a:rPr>
              <a:t>Коцік</a:t>
            </a:r>
            <a:endParaRPr lang="ru-RU" sz="4400" b="0" cap="none" spc="0" dirty="0">
              <a:ln w="0"/>
              <a:solidFill>
                <a:schemeClr val="tx1"/>
              </a:solidFill>
              <a:effectLst>
                <a:outerShdw blurRad="38100" dist="19050" dir="2700000" algn="tl" rotWithShape="0">
                  <a:schemeClr val="dk1">
                    <a:alpha val="40000"/>
                  </a:schemeClr>
                </a:outerShdw>
              </a:effectLst>
              <a:latin typeface="Segoe Print" panose="02000600000000000000" pitchFamily="2" charset="0"/>
            </a:endParaRPr>
          </a:p>
        </p:txBody>
      </p:sp>
      <p:sp>
        <p:nvSpPr>
          <p:cNvPr id="10" name="Выгнутая вниз стрелка 9">
            <a:hlinkClick r:id="rId4" action="ppaction://hlinksldjump"/>
          </p:cNvPr>
          <p:cNvSpPr/>
          <p:nvPr/>
        </p:nvSpPr>
        <p:spPr>
          <a:xfrm>
            <a:off x="798883" y="5884655"/>
            <a:ext cx="755596" cy="522514"/>
          </a:xfrm>
          <a:prstGeom prst="curved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2" name="Прямоугольник 1"/>
          <p:cNvSpPr/>
          <p:nvPr/>
        </p:nvSpPr>
        <p:spPr>
          <a:xfrm>
            <a:off x="2611549" y="697903"/>
            <a:ext cx="9276807" cy="6001643"/>
          </a:xfrm>
          <a:prstGeom prst="rect">
            <a:avLst/>
          </a:prstGeom>
        </p:spPr>
        <p:txBody>
          <a:bodyPr wrap="square">
            <a:spAutoFit/>
          </a:bodyPr>
          <a:lstStyle/>
          <a:p>
            <a:pPr algn="just"/>
            <a:r>
              <a:rPr lang="ru-RU" sz="2000" dirty="0">
                <a:latin typeface="Times New Roman" panose="02020603050405020304" pitchFamily="18" charset="0"/>
                <a:cs typeface="Times New Roman" panose="02020603050405020304" pitchFamily="18" charset="0"/>
              </a:rPr>
              <a:t>     </a:t>
            </a:r>
            <a:r>
              <a:rPr lang="be-BY" sz="2400" dirty="0">
                <a:latin typeface="Times New Roman" panose="02020603050405020304" pitchFamily="18" charset="0"/>
                <a:cs typeface="Times New Roman" panose="02020603050405020304" pitchFamily="18" charset="0"/>
              </a:rPr>
              <a:t>Калі ў </a:t>
            </a:r>
            <a:r>
              <a:rPr lang="be-BY" sz="2400" dirty="0" err="1">
                <a:latin typeface="Times New Roman" panose="02020603050405020304" pitchFamily="18" charset="0"/>
                <a:cs typeface="Times New Roman" panose="02020603050405020304" pitchFamily="18" charset="0"/>
              </a:rPr>
              <a:t>Шэпетоўку</a:t>
            </a:r>
            <a:r>
              <a:rPr lang="be-BY" sz="2400" dirty="0">
                <a:latin typeface="Times New Roman" panose="02020603050405020304" pitchFamily="18" charset="0"/>
                <a:cs typeface="Times New Roman" panose="02020603050405020304" pitchFamily="18" charset="0"/>
              </a:rPr>
              <a:t> ўварваліся фашысты, </a:t>
            </a:r>
            <a:r>
              <a:rPr lang="be-BY" sz="2400" dirty="0" err="1">
                <a:latin typeface="Times New Roman" panose="02020603050405020304" pitchFamily="18" charset="0"/>
                <a:cs typeface="Times New Roman" panose="02020603050405020304" pitchFamily="18" charset="0"/>
              </a:rPr>
              <a:t>Валя</a:t>
            </a:r>
            <a:r>
              <a:rPr lang="be-BY" sz="2400" dirty="0">
                <a:latin typeface="Times New Roman" panose="02020603050405020304" pitchFamily="18" charset="0"/>
                <a:cs typeface="Times New Roman" panose="02020603050405020304" pitchFamily="18" charset="0"/>
              </a:rPr>
              <a:t> Коцік разам з сябрамі вырашыў змагацца з ворагам. Хлопцы сабралі на месцы баёў зброю, якою потым партызаны на возе з сенам пераправілі ў атрад. Прыгледзеўшыся да хлопчыка, камуністы даручылі Валю быць сувязным і разведчыкам у сваёй падпольнай арганізацыі. Фашысты вырашылі правесці карную аперацыю супраць партызан, а </a:t>
            </a:r>
            <a:r>
              <a:rPr lang="be-BY" sz="2400" dirty="0" err="1">
                <a:latin typeface="Times New Roman" panose="02020603050405020304" pitchFamily="18" charset="0"/>
                <a:cs typeface="Times New Roman" panose="02020603050405020304" pitchFamily="18" charset="0"/>
              </a:rPr>
              <a:t>Валя</a:t>
            </a:r>
            <a:r>
              <a:rPr lang="be-BY" sz="2400" dirty="0">
                <a:latin typeface="Times New Roman" panose="02020603050405020304" pitchFamily="18" charset="0"/>
                <a:cs typeface="Times New Roman" panose="02020603050405020304" pitchFamily="18" charset="0"/>
              </a:rPr>
              <a:t>, прасачыўшы за гітлераўскім афіцэрам, які ўзначальваў карнікаў, забіў яго...   </a:t>
            </a:r>
          </a:p>
          <a:p>
            <a:pPr algn="just"/>
            <a:r>
              <a:rPr lang="be-BY" sz="2400" dirty="0">
                <a:latin typeface="Times New Roman" panose="02020603050405020304" pitchFamily="18" charset="0"/>
                <a:cs typeface="Times New Roman" panose="02020603050405020304" pitchFamily="18" charset="0"/>
              </a:rPr>
              <a:t>    Калі ў горадзе пачаліся арышты, </a:t>
            </a:r>
            <a:r>
              <a:rPr lang="be-BY" sz="2400" dirty="0" err="1">
                <a:latin typeface="Times New Roman" panose="02020603050405020304" pitchFamily="18" charset="0"/>
                <a:cs typeface="Times New Roman" panose="02020603050405020304" pitchFamily="18" charset="0"/>
              </a:rPr>
              <a:t>Валя</a:t>
            </a:r>
            <a:r>
              <a:rPr lang="be-BY" sz="2400" dirty="0">
                <a:latin typeface="Times New Roman" panose="02020603050405020304" pitchFamily="18" charset="0"/>
                <a:cs typeface="Times New Roman" panose="02020603050405020304" pitchFamily="18" charset="0"/>
              </a:rPr>
              <a:t> разам з мамай і братам Віктарам сышоў да партызанаў. Піянер, якому толькі-толькі споўнілася чатырнаццаць гадоў, змагаўся плячом да пляча з дарослымі, вызваляючы родную зямлю. На яго рахунку шэсць узарваных варожых эшалонаў. </a:t>
            </a:r>
            <a:r>
              <a:rPr lang="be-BY" sz="2400" dirty="0" err="1">
                <a:latin typeface="Times New Roman" panose="02020603050405020304" pitchFamily="18" charset="0"/>
                <a:cs typeface="Times New Roman" panose="02020603050405020304" pitchFamily="18" charset="0"/>
              </a:rPr>
              <a:t>Валя</a:t>
            </a:r>
            <a:r>
              <a:rPr lang="be-BY" sz="2400" dirty="0">
                <a:latin typeface="Times New Roman" panose="02020603050405020304" pitchFamily="18" charset="0"/>
                <a:cs typeface="Times New Roman" panose="02020603050405020304" pitchFamily="18" charset="0"/>
              </a:rPr>
              <a:t> Коцік быў узнагароджаны ордэнам Айчыннай вайны І ступені, медалём «Партызану Айчыннай вайны» </a:t>
            </a:r>
            <a:r>
              <a:rPr lang="be-BY" sz="2400" dirty="0" err="1">
                <a:latin typeface="Times New Roman" panose="02020603050405020304" pitchFamily="18" charset="0"/>
                <a:cs typeface="Times New Roman" panose="02020603050405020304" pitchFamily="18" charset="0"/>
              </a:rPr>
              <a:t>ІІ</a:t>
            </a:r>
            <a:r>
              <a:rPr lang="be-BY" sz="2400" dirty="0">
                <a:latin typeface="Times New Roman" panose="02020603050405020304" pitchFamily="18" charset="0"/>
                <a:cs typeface="Times New Roman" panose="02020603050405020304" pitchFamily="18" charset="0"/>
              </a:rPr>
              <a:t> ступені. </a:t>
            </a:r>
            <a:r>
              <a:rPr lang="be-BY" sz="2400" dirty="0" err="1">
                <a:latin typeface="Times New Roman" panose="02020603050405020304" pitchFamily="18" charset="0"/>
                <a:cs typeface="Times New Roman" panose="02020603050405020304" pitchFamily="18" charset="0"/>
              </a:rPr>
              <a:t>Валя</a:t>
            </a:r>
            <a:r>
              <a:rPr lang="be-BY" sz="2400" dirty="0">
                <a:latin typeface="Times New Roman" panose="02020603050405020304" pitchFamily="18" charset="0"/>
                <a:cs typeface="Times New Roman" panose="02020603050405020304" pitchFamily="18" charset="0"/>
              </a:rPr>
              <a:t> Коцік загінуў як герой, і Радзіма пасмяротна </a:t>
            </a:r>
            <a:r>
              <a:rPr lang="be-BY" sz="2400" dirty="0" err="1">
                <a:latin typeface="Times New Roman" panose="02020603050405020304" pitchFamily="18" charset="0"/>
                <a:cs typeface="Times New Roman" panose="02020603050405020304" pitchFamily="18" charset="0"/>
              </a:rPr>
              <a:t>ўганаравала</a:t>
            </a:r>
            <a:r>
              <a:rPr lang="be-BY" sz="2400" dirty="0">
                <a:latin typeface="Times New Roman" panose="02020603050405020304" pitchFamily="18" charset="0"/>
                <a:cs typeface="Times New Roman" panose="02020603050405020304" pitchFamily="18" charset="0"/>
              </a:rPr>
              <a:t> яго званнем Героя Савецкага Саюза.</a:t>
            </a:r>
          </a:p>
        </p:txBody>
      </p:sp>
      <p:pic>
        <p:nvPicPr>
          <p:cNvPr id="8" name="Picture 4" descr="200px-ValaKotyk"/>
          <p:cNvPicPr>
            <a:picLocks noChangeAspect="1" noChangeArrowheads="1"/>
          </p:cNvPicPr>
          <p:nvPr/>
        </p:nvPicPr>
        <p:blipFill rotWithShape="1">
          <a:blip r:embed="rId5">
            <a:extLst>
              <a:ext uri="{28A0092B-C50C-407E-A947-70E740481C1C}">
                <a14:useLocalDpi xmlns:a14="http://schemas.microsoft.com/office/drawing/2010/main" val="0"/>
              </a:ext>
            </a:extLst>
          </a:blip>
          <a:srcRect l="8091" r="10931"/>
          <a:stretch/>
        </p:blipFill>
        <p:spPr bwMode="auto">
          <a:xfrm flipH="1">
            <a:off x="285518" y="993863"/>
            <a:ext cx="2040513" cy="2969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39912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rotWithShape="1">
          <a:blip r:embed="rId2">
            <a:extLst>
              <a:ext uri="{28A0092B-C50C-407E-A947-70E740481C1C}">
                <a14:useLocalDpi xmlns:a14="http://schemas.microsoft.com/office/drawing/2010/main" val="0"/>
              </a:ext>
            </a:extLst>
          </a:blip>
          <a:srcRect t="6476"/>
          <a:stretch/>
        </p:blipFill>
        <p:spPr>
          <a:xfrm>
            <a:off x="0" y="0"/>
            <a:ext cx="12192000" cy="6858000"/>
          </a:xfrm>
          <a:prstGeom prst="rect">
            <a:avLst/>
          </a:prstGeom>
        </p:spPr>
      </p:pic>
      <p:sp>
        <p:nvSpPr>
          <p:cNvPr id="2" name="Прямоугольник 1"/>
          <p:cNvSpPr/>
          <p:nvPr/>
        </p:nvSpPr>
        <p:spPr>
          <a:xfrm>
            <a:off x="3959039" y="184947"/>
            <a:ext cx="4273927" cy="923330"/>
          </a:xfrm>
          <a:prstGeom prst="rect">
            <a:avLst/>
          </a:prstGeom>
          <a:noFill/>
        </p:spPr>
        <p:txBody>
          <a:bodyPr wrap="none" lIns="91440" tIns="45720" rIns="91440" bIns="45720">
            <a:spAutoFit/>
          </a:bodyPr>
          <a:lstStyle/>
          <a:p>
            <a:pPr algn="ctr"/>
            <a:r>
              <a:rPr lang="ru-RU" sz="5400" b="0" cap="none" spc="0" dirty="0">
                <a:ln w="0"/>
                <a:solidFill>
                  <a:schemeClr val="tx1"/>
                </a:solidFill>
                <a:effectLst>
                  <a:outerShdw blurRad="38100" dist="19050" dir="2700000" algn="tl" rotWithShape="0">
                    <a:schemeClr val="dk1">
                      <a:alpha val="40000"/>
                    </a:schemeClr>
                  </a:outerShdw>
                </a:effectLst>
                <a:latin typeface="Segoe Print" panose="02000600000000000000" pitchFamily="2" charset="0"/>
              </a:rPr>
              <a:t>Вызваленне</a:t>
            </a:r>
          </a:p>
        </p:txBody>
      </p:sp>
      <p:pic>
        <p:nvPicPr>
          <p:cNvPr id="3" name="Рисунок 2"/>
          <p:cNvPicPr>
            <a:picLocks noChangeAspect="1"/>
          </p:cNvPicPr>
          <p:nvPr/>
        </p:nvPicPr>
        <p:blipFill>
          <a:blip r:embed="rId3">
            <a:extLst>
              <a:ext uri="{BEBA8EAE-BF5A-486C-A8C5-ECC9F3942E4B}">
                <a14:imgProps xmlns:a14="http://schemas.microsoft.com/office/drawing/2010/main">
                  <a14:imgLayer r:embed="rId4">
                    <a14:imgEffect>
                      <a14:backgroundRemoval t="4444" b="89778" l="4444" r="89778"/>
                    </a14:imgEffect>
                  </a14:imgLayer>
                </a14:imgProps>
              </a:ext>
              <a:ext uri="{28A0092B-C50C-407E-A947-70E740481C1C}">
                <a14:useLocalDpi xmlns:a14="http://schemas.microsoft.com/office/drawing/2010/main" val="0"/>
              </a:ext>
            </a:extLst>
          </a:blip>
          <a:stretch>
            <a:fillRect/>
          </a:stretch>
        </p:blipFill>
        <p:spPr>
          <a:xfrm>
            <a:off x="3073219" y="1062783"/>
            <a:ext cx="1535293" cy="1535293"/>
          </a:xfrm>
          <a:prstGeom prst="rect">
            <a:avLst/>
          </a:prstGeom>
        </p:spPr>
      </p:pic>
      <p:sp>
        <p:nvSpPr>
          <p:cNvPr id="4" name="Прямоугольник 3"/>
          <p:cNvSpPr/>
          <p:nvPr/>
        </p:nvSpPr>
        <p:spPr>
          <a:xfrm>
            <a:off x="4423699" y="1752256"/>
            <a:ext cx="4442243" cy="646331"/>
          </a:xfrm>
          <a:prstGeom prst="rect">
            <a:avLst/>
          </a:prstGeom>
          <a:noFill/>
        </p:spPr>
        <p:txBody>
          <a:bodyPr wrap="none" lIns="91440" tIns="45720" rIns="91440" bIns="45720">
            <a:spAutoFit/>
          </a:bodyPr>
          <a:lstStyle/>
          <a:p>
            <a:pPr algn="ctr"/>
            <a:r>
              <a:rPr lang="ru-RU" sz="3600" b="0" cap="none" spc="0" dirty="0">
                <a:ln w="0"/>
                <a:solidFill>
                  <a:schemeClr val="tx1"/>
                </a:solidFill>
                <a:effectLst>
                  <a:outerShdw blurRad="38100" dist="19050" dir="2700000" algn="tl" rotWithShape="0">
                    <a:schemeClr val="dk1">
                      <a:alpha val="40000"/>
                    </a:schemeClr>
                  </a:outerShdw>
                </a:effectLst>
                <a:latin typeface="Segoe Print" panose="02000600000000000000" pitchFamily="2" charset="0"/>
              </a:rPr>
              <a:t>Патрэбна ведаць!</a:t>
            </a:r>
          </a:p>
        </p:txBody>
      </p:sp>
      <p:pic>
        <p:nvPicPr>
          <p:cNvPr id="7" name="Рисунок 6">
            <a:hlinkClick r:id="rId5"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4444" b="89778" l="4444" r="89778"/>
                    </a14:imgEffect>
                  </a14:imgLayer>
                </a14:imgProps>
              </a:ext>
              <a:ext uri="{28A0092B-C50C-407E-A947-70E740481C1C}">
                <a14:useLocalDpi xmlns:a14="http://schemas.microsoft.com/office/drawing/2010/main" val="0"/>
              </a:ext>
            </a:extLst>
          </a:blip>
          <a:stretch>
            <a:fillRect/>
          </a:stretch>
        </p:blipFill>
        <p:spPr>
          <a:xfrm>
            <a:off x="1201148" y="2643566"/>
            <a:ext cx="1535293" cy="1535293"/>
          </a:xfrm>
          <a:prstGeom prst="rect">
            <a:avLst/>
          </a:prstGeom>
        </p:spPr>
      </p:pic>
      <p:sp>
        <p:nvSpPr>
          <p:cNvPr id="8" name="Прямоугольник 7"/>
          <p:cNvSpPr/>
          <p:nvPr/>
        </p:nvSpPr>
        <p:spPr>
          <a:xfrm>
            <a:off x="2731553" y="3411214"/>
            <a:ext cx="2154757" cy="646331"/>
          </a:xfrm>
          <a:prstGeom prst="rect">
            <a:avLst/>
          </a:prstGeom>
          <a:noFill/>
        </p:spPr>
        <p:txBody>
          <a:bodyPr wrap="none" lIns="91440" tIns="45720" rIns="91440" bIns="45720">
            <a:spAutoFit/>
          </a:bodyPr>
          <a:lstStyle/>
          <a:p>
            <a:pPr algn="ctr"/>
            <a:r>
              <a:rPr lang="ru-RU" sz="3600" dirty="0">
                <a:ln w="0"/>
                <a:effectLst>
                  <a:outerShdw blurRad="38100" dist="19050" dir="2700000" algn="tl" rotWithShape="0">
                    <a:schemeClr val="dk1">
                      <a:alpha val="40000"/>
                    </a:schemeClr>
                  </a:outerShdw>
                </a:effectLst>
                <a:latin typeface="Segoe Print" panose="02000600000000000000" pitchFamily="2" charset="0"/>
              </a:rPr>
              <a:t>Паглядзі</a:t>
            </a:r>
            <a:endParaRPr lang="ru-RU" sz="3600" b="0" cap="none" spc="0" dirty="0">
              <a:ln w="0"/>
              <a:solidFill>
                <a:schemeClr val="tx1"/>
              </a:solidFill>
              <a:effectLst>
                <a:outerShdw blurRad="38100" dist="19050" dir="2700000" algn="tl" rotWithShape="0">
                  <a:schemeClr val="dk1">
                    <a:alpha val="40000"/>
                  </a:schemeClr>
                </a:outerShdw>
              </a:effectLst>
              <a:latin typeface="Segoe Print" panose="02000600000000000000" pitchFamily="2" charset="0"/>
            </a:endParaRPr>
          </a:p>
        </p:txBody>
      </p:sp>
      <p:sp>
        <p:nvSpPr>
          <p:cNvPr id="9" name="Прямоугольник 8"/>
          <p:cNvSpPr/>
          <p:nvPr/>
        </p:nvSpPr>
        <p:spPr>
          <a:xfrm>
            <a:off x="8180113" y="3406098"/>
            <a:ext cx="2393604" cy="646331"/>
          </a:xfrm>
          <a:prstGeom prst="rect">
            <a:avLst/>
          </a:prstGeom>
          <a:noFill/>
        </p:spPr>
        <p:txBody>
          <a:bodyPr wrap="none" lIns="91440" tIns="45720" rIns="91440" bIns="45720">
            <a:spAutoFit/>
          </a:bodyPr>
          <a:lstStyle/>
          <a:p>
            <a:pPr algn="ctr"/>
            <a:r>
              <a:rPr lang="ru-RU" sz="3600" b="0" cap="none" spc="0" dirty="0">
                <a:ln w="0"/>
                <a:solidFill>
                  <a:schemeClr val="tx1"/>
                </a:solidFill>
                <a:effectLst>
                  <a:outerShdw blurRad="38100" dist="19050" dir="2700000" algn="tl" rotWithShape="0">
                    <a:schemeClr val="dk1">
                      <a:alpha val="40000"/>
                    </a:schemeClr>
                  </a:outerShdw>
                </a:effectLst>
                <a:latin typeface="Segoe Print" panose="02000600000000000000" pitchFamily="2" charset="0"/>
              </a:rPr>
              <a:t>Паслухай</a:t>
            </a:r>
          </a:p>
        </p:txBody>
      </p:sp>
      <p:pic>
        <p:nvPicPr>
          <p:cNvPr id="10" name="Рисунок 9">
            <a:hlinkClick r:id="rId6"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4444" b="89778" l="4444" r="89778"/>
                    </a14:imgEffect>
                  </a14:imgLayer>
                </a14:imgProps>
              </a:ext>
              <a:ext uri="{28A0092B-C50C-407E-A947-70E740481C1C}">
                <a14:useLocalDpi xmlns:a14="http://schemas.microsoft.com/office/drawing/2010/main" val="0"/>
              </a:ext>
            </a:extLst>
          </a:blip>
          <a:stretch>
            <a:fillRect/>
          </a:stretch>
        </p:blipFill>
        <p:spPr>
          <a:xfrm>
            <a:off x="6644820" y="2643566"/>
            <a:ext cx="1535293" cy="1535293"/>
          </a:xfrm>
          <a:prstGeom prst="rect">
            <a:avLst/>
          </a:prstGeom>
        </p:spPr>
      </p:pic>
      <p:pic>
        <p:nvPicPr>
          <p:cNvPr id="11" name="Рисунок 10">
            <a:hlinkClick r:id="rId7"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4444" b="89778" l="4444" r="89778"/>
                    </a14:imgEffect>
                  </a14:imgLayer>
                </a14:imgProps>
              </a:ext>
              <a:ext uri="{28A0092B-C50C-407E-A947-70E740481C1C}">
                <a14:useLocalDpi xmlns:a14="http://schemas.microsoft.com/office/drawing/2010/main" val="0"/>
              </a:ext>
            </a:extLst>
          </a:blip>
          <a:stretch>
            <a:fillRect/>
          </a:stretch>
        </p:blipFill>
        <p:spPr>
          <a:xfrm>
            <a:off x="4997918" y="4052429"/>
            <a:ext cx="1535293" cy="1535293"/>
          </a:xfrm>
          <a:prstGeom prst="rect">
            <a:avLst/>
          </a:prstGeom>
        </p:spPr>
      </p:pic>
      <p:sp>
        <p:nvSpPr>
          <p:cNvPr id="12" name="Прямоугольник 11"/>
          <p:cNvSpPr/>
          <p:nvPr/>
        </p:nvSpPr>
        <p:spPr>
          <a:xfrm>
            <a:off x="6292608" y="4749176"/>
            <a:ext cx="2239716" cy="646331"/>
          </a:xfrm>
          <a:prstGeom prst="rect">
            <a:avLst/>
          </a:prstGeom>
          <a:noFill/>
        </p:spPr>
        <p:txBody>
          <a:bodyPr wrap="none" lIns="91440" tIns="45720" rIns="91440" bIns="45720">
            <a:spAutoFit/>
          </a:bodyPr>
          <a:lstStyle/>
          <a:p>
            <a:pPr algn="ctr"/>
            <a:r>
              <a:rPr lang="ru-RU" sz="3600" dirty="0">
                <a:ln w="0"/>
                <a:effectLst>
                  <a:outerShdw blurRad="38100" dist="19050" dir="2700000" algn="tl" rotWithShape="0">
                    <a:schemeClr val="dk1">
                      <a:alpha val="40000"/>
                    </a:schemeClr>
                  </a:outerShdw>
                </a:effectLst>
                <a:latin typeface="Segoe Print" panose="02000600000000000000" pitchFamily="2" charset="0"/>
              </a:rPr>
              <a:t>Выканай</a:t>
            </a:r>
            <a:endParaRPr lang="ru-RU" sz="3600" b="0" cap="none" spc="0" dirty="0">
              <a:ln w="0"/>
              <a:solidFill>
                <a:schemeClr val="tx1"/>
              </a:solidFill>
              <a:effectLst>
                <a:outerShdw blurRad="38100" dist="19050" dir="2700000" algn="tl" rotWithShape="0">
                  <a:schemeClr val="dk1">
                    <a:alpha val="40000"/>
                  </a:schemeClr>
                </a:outerShdw>
              </a:effectLst>
              <a:latin typeface="Segoe Print" panose="02000600000000000000" pitchFamily="2" charset="0"/>
            </a:endParaRPr>
          </a:p>
        </p:txBody>
      </p:sp>
      <p:sp>
        <p:nvSpPr>
          <p:cNvPr id="6" name="Управляющая кнопка: домой 5">
            <a:hlinkClick r:id="rId8" action="ppaction://hlinksldjump" highlightClick="1"/>
          </p:cNvPr>
          <p:cNvSpPr/>
          <p:nvPr/>
        </p:nvSpPr>
        <p:spPr>
          <a:xfrm>
            <a:off x="169182" y="5722047"/>
            <a:ext cx="927463" cy="940526"/>
          </a:xfrm>
          <a:prstGeom prst="actionButtonHom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74644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Прямоугольник 3"/>
          <p:cNvSpPr/>
          <p:nvPr/>
        </p:nvSpPr>
        <p:spPr>
          <a:xfrm>
            <a:off x="3992625" y="289216"/>
            <a:ext cx="4442243" cy="646331"/>
          </a:xfrm>
          <a:prstGeom prst="rect">
            <a:avLst/>
          </a:prstGeom>
          <a:noFill/>
        </p:spPr>
        <p:txBody>
          <a:bodyPr wrap="none" lIns="91440" tIns="45720" rIns="91440" bIns="45720">
            <a:spAutoFit/>
          </a:bodyPr>
          <a:lstStyle/>
          <a:p>
            <a:pPr algn="ctr"/>
            <a:r>
              <a:rPr lang="ru-RU" sz="3600" b="0" cap="none" spc="0" dirty="0">
                <a:ln w="0"/>
                <a:solidFill>
                  <a:schemeClr val="tx1"/>
                </a:solidFill>
                <a:effectLst>
                  <a:outerShdw blurRad="38100" dist="19050" dir="2700000" algn="tl" rotWithShape="0">
                    <a:schemeClr val="dk1">
                      <a:alpha val="40000"/>
                    </a:schemeClr>
                  </a:outerShdw>
                </a:effectLst>
                <a:latin typeface="Segoe Print" panose="02000600000000000000" pitchFamily="2" charset="0"/>
              </a:rPr>
              <a:t>Патрэбна ведаць!</a:t>
            </a:r>
          </a:p>
        </p:txBody>
      </p:sp>
      <p:sp>
        <p:nvSpPr>
          <p:cNvPr id="6" name="Прямоугольник 5"/>
          <p:cNvSpPr/>
          <p:nvPr/>
        </p:nvSpPr>
        <p:spPr>
          <a:xfrm>
            <a:off x="446367" y="904443"/>
            <a:ext cx="11534758" cy="4893647"/>
          </a:xfrm>
          <a:prstGeom prst="rect">
            <a:avLst/>
          </a:prstGeom>
          <a:noFill/>
        </p:spPr>
        <p:txBody>
          <a:bodyPr wrap="square" lIns="91440" tIns="45720" rIns="91440" bIns="45720">
            <a:spAutoFit/>
          </a:bodyPr>
          <a:lstStyle/>
          <a:p>
            <a:pPr algn="just"/>
            <a:r>
              <a:rPr lang="ru-RU" sz="2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be-BY" sz="24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Летам  1944  года  войскі  Чырвонай   Арміі   пачалі   канчатковае   выгнанне   ворага  з  Беларусі. Імкліва рушылі савецкія войскі да Мінска. Тут знаходзіліся вялікія сілы ворага. Яны былі акружаныя і знішчаныя або ўзятыя ў палон. 3 ліпеня 1944 года  савецкія  войскі  вызвалілі  беларускую сталіцу ад ворага. Пасля вайны пад Мінскам  быў  пабудаваны  </a:t>
            </a:r>
            <a:r>
              <a:rPr lang="be-BY" sz="2400"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hlinkClick r:id="rId3" action="ppaction://hlinksldjump"/>
              </a:rPr>
              <a:t>Курган  Славы</a:t>
            </a:r>
            <a:r>
              <a:rPr lang="be-BY" sz="24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Ён  сімвалізуе подзвіг і мужнасць савецкіх воінаў. Мы святкуем 3 ліпеня як дзяржаўнае свята — Дзень    Незалежнасці    Рэспублікі    Беларусь. </a:t>
            </a:r>
          </a:p>
          <a:p>
            <a:pPr algn="just"/>
            <a:r>
              <a:rPr lang="be-BY" sz="24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Пасля заканчэння той страшэннай вайны Беларусь яшчэ доўгія гады аднаўлялася ад разбурэнняў і страт. І да нашых дзён краіна  свята шануе памяць пра ахвяр фашызму, подзвіг герояў і мужнасць людзей, якія жылі ў цяжкі час і аддавалі ўсё, каб наблізіць доўгачаканы  Дзень Перамогі 9 мая 1945 года.</a:t>
            </a:r>
          </a:p>
          <a:p>
            <a:pPr algn="just"/>
            <a:r>
              <a:rPr lang="be-BY" sz="24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Галоўным сховішчам рарытэтаў з’яўляецца заснаваны ў Мінску першы ў свеце </a:t>
            </a:r>
            <a:r>
              <a:rPr lang="be-BY" sz="2400"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hlinkClick r:id="rId4" action="ppaction://hlinksldjump"/>
              </a:rPr>
              <a:t>музей гісторыі Вялікай Айчыннай вайны</a:t>
            </a:r>
            <a:r>
              <a:rPr lang="be-BY" sz="24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be-BY" sz="2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5" name="Выгнутая вниз стрелка 14">
            <a:hlinkClick r:id="rId5" action="ppaction://hlinksldjump"/>
          </p:cNvPr>
          <p:cNvSpPr/>
          <p:nvPr/>
        </p:nvSpPr>
        <p:spPr>
          <a:xfrm>
            <a:off x="328621" y="6035040"/>
            <a:ext cx="755596" cy="522514"/>
          </a:xfrm>
          <a:prstGeom prst="curved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000685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7963"/>
            <a:ext cx="12192000" cy="6858000"/>
          </a:xfrm>
          <a:prstGeom prst="rect">
            <a:avLst/>
          </a:prstGeom>
        </p:spPr>
      </p:pic>
      <p:sp>
        <p:nvSpPr>
          <p:cNvPr id="4" name="Прямоугольник 3"/>
          <p:cNvSpPr/>
          <p:nvPr/>
        </p:nvSpPr>
        <p:spPr>
          <a:xfrm>
            <a:off x="1590631" y="268070"/>
            <a:ext cx="3597460" cy="646331"/>
          </a:xfrm>
          <a:prstGeom prst="rect">
            <a:avLst/>
          </a:prstGeom>
          <a:noFill/>
        </p:spPr>
        <p:txBody>
          <a:bodyPr wrap="none" lIns="91440" tIns="45720" rIns="91440" bIns="45720">
            <a:spAutoFit/>
          </a:bodyPr>
          <a:lstStyle/>
          <a:p>
            <a:pPr algn="ctr"/>
            <a:r>
              <a:rPr lang="ru-RU" sz="3600" b="0" cap="none" spc="0" dirty="0">
                <a:ln w="0"/>
                <a:solidFill>
                  <a:schemeClr val="tx1"/>
                </a:solidFill>
                <a:effectLst>
                  <a:outerShdw blurRad="38100" dist="19050" dir="2700000" algn="tl" rotWithShape="0">
                    <a:schemeClr val="dk1">
                      <a:alpha val="40000"/>
                    </a:schemeClr>
                  </a:outerShdw>
                </a:effectLst>
                <a:latin typeface="Segoe Print" panose="02000600000000000000" pitchFamily="2" charset="0"/>
              </a:rPr>
              <a:t>Курган Славы</a:t>
            </a:r>
          </a:p>
        </p:txBody>
      </p:sp>
      <p:sp>
        <p:nvSpPr>
          <p:cNvPr id="15" name="Выгнутая вниз стрелка 14">
            <a:hlinkClick r:id="rId3" action="ppaction://hlinksldjump"/>
          </p:cNvPr>
          <p:cNvSpPr/>
          <p:nvPr/>
        </p:nvSpPr>
        <p:spPr>
          <a:xfrm>
            <a:off x="5475796" y="5892976"/>
            <a:ext cx="755596" cy="522514"/>
          </a:xfrm>
          <a:prstGeom prst="curved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pic>
        <p:nvPicPr>
          <p:cNvPr id="3" name="Рисунок 2"/>
          <p:cNvPicPr>
            <a:picLocks noChangeAspect="1"/>
          </p:cNvPicPr>
          <p:nvPr/>
        </p:nvPicPr>
        <p:blipFill rotWithShape="1">
          <a:blip r:embed="rId4">
            <a:extLst>
              <a:ext uri="{28A0092B-C50C-407E-A947-70E740481C1C}">
                <a14:useLocalDpi xmlns:a14="http://schemas.microsoft.com/office/drawing/2010/main" val="0"/>
              </a:ext>
            </a:extLst>
          </a:blip>
          <a:srcRect l="29677" r="17763"/>
          <a:stretch/>
        </p:blipFill>
        <p:spPr>
          <a:xfrm>
            <a:off x="85972" y="1280160"/>
            <a:ext cx="4842495" cy="5454015"/>
          </a:xfrm>
          <a:prstGeom prst="rect">
            <a:avLst/>
          </a:prstGeom>
        </p:spPr>
      </p:pic>
      <p:pic>
        <p:nvPicPr>
          <p:cNvPr id="2" name="Рисунок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7219" y="1110334"/>
            <a:ext cx="4095903" cy="2713536"/>
          </a:xfrm>
          <a:prstGeom prst="rect">
            <a:avLst/>
          </a:prstGeom>
        </p:spPr>
      </p:pic>
      <p:sp>
        <p:nvSpPr>
          <p:cNvPr id="7" name="Прямоугольник 6"/>
          <p:cNvSpPr/>
          <p:nvPr/>
        </p:nvSpPr>
        <p:spPr>
          <a:xfrm>
            <a:off x="6778722" y="427666"/>
            <a:ext cx="5312658" cy="6247864"/>
          </a:xfrm>
          <a:prstGeom prst="rect">
            <a:avLst/>
          </a:prstGeom>
        </p:spPr>
        <p:txBody>
          <a:bodyPr wrap="square">
            <a:spAutoFit/>
          </a:bodyPr>
          <a:lstStyle/>
          <a:p>
            <a:pPr algn="just"/>
            <a:r>
              <a:rPr lang="ru-RU" sz="2000" dirty="0">
                <a:latin typeface="Times New Roman" panose="02020603050405020304" pitchFamily="18" charset="0"/>
                <a:cs typeface="Times New Roman" panose="02020603050405020304" pitchFamily="18" charset="0"/>
              </a:rPr>
              <a:t>     </a:t>
            </a:r>
            <a:r>
              <a:rPr lang="be-BY" sz="2000" dirty="0">
                <a:latin typeface="Times New Roman" panose="02020603050405020304" pitchFamily="18" charset="0"/>
                <a:cs typeface="Times New Roman" panose="02020603050405020304" pitchFamily="18" charset="0"/>
              </a:rPr>
              <a:t>У памяць аб гераізме савецкіх салдат і афіцэраў, а таксама ў гонар перамогі ў нямецка-савецкай вайне кіраўніцтва </a:t>
            </a:r>
            <a:r>
              <a:rPr lang="be-BY" sz="2000" dirty="0" err="1">
                <a:latin typeface="Times New Roman" panose="02020603050405020304" pitchFamily="18" charset="0"/>
                <a:cs typeface="Times New Roman" panose="02020603050405020304" pitchFamily="18" charset="0"/>
              </a:rPr>
              <a:t>БССР</a:t>
            </a:r>
            <a:r>
              <a:rPr lang="be-BY" sz="2000" dirty="0">
                <a:latin typeface="Times New Roman" panose="02020603050405020304" pitchFamily="18" charset="0"/>
                <a:cs typeface="Times New Roman" panose="02020603050405020304" pitchFamily="18" charset="0"/>
              </a:rPr>
              <a:t> 18 жніўня 1966 году прыняло пастанову аб будаванні манументальна-скульптурнай кампазіцыі «Курган Славы». 30 верасня таго ж году на месцы, дзе цяпер узвышаецца мемарыял, была закладзеная памятная пліта і праведзены мітынг, у якім прынялі ўдзел не толькі мінчане, але і прадстаўнікі гарадоў-герояў. Удзельнікі мітынгу далі наказ наступным пакаленням шанаваць памяць мінулай вайны і быць патрыётамі сваёй Айчыны. Тэкст наказу быў замураваны ў спецыяльнай капсуле ў падмурку кургана.</a:t>
            </a:r>
          </a:p>
          <a:p>
            <a:pPr algn="just"/>
            <a:r>
              <a:rPr lang="be-BY" sz="2000" dirty="0">
                <a:latin typeface="Times New Roman" panose="02020603050405020304" pitchFamily="18" charset="0"/>
                <a:cs typeface="Times New Roman" panose="02020603050405020304" pitchFamily="18" charset="0"/>
              </a:rPr>
              <a:t>    Будаванне Кургана Славы пачалося ў лістападзе 1967 году. Тысячы людзей зрабілі ў яго свой уклад і прынеслі сюды жмені зямлі. Адкрыццё Кургана Славы адбылося 5 ліпеня 1969 году.</a:t>
            </a:r>
          </a:p>
        </p:txBody>
      </p:sp>
    </p:spTree>
    <p:extLst>
      <p:ext uri="{BB962C8B-B14F-4D97-AF65-F5344CB8AC3E}">
        <p14:creationId xmlns:p14="http://schemas.microsoft.com/office/powerpoint/2010/main" val="24965990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Прямоугольник 3"/>
          <p:cNvSpPr/>
          <p:nvPr/>
        </p:nvSpPr>
        <p:spPr>
          <a:xfrm>
            <a:off x="0" y="47272"/>
            <a:ext cx="12192000" cy="1200329"/>
          </a:xfrm>
          <a:prstGeom prst="rect">
            <a:avLst/>
          </a:prstGeom>
          <a:noFill/>
        </p:spPr>
        <p:txBody>
          <a:bodyPr wrap="square" lIns="91440" tIns="45720" rIns="91440" bIns="45720">
            <a:spAutoFit/>
          </a:bodyPr>
          <a:lstStyle/>
          <a:p>
            <a:pPr algn="ctr"/>
            <a:r>
              <a:rPr lang="be-BY" sz="3600" b="0" cap="none" spc="0" dirty="0">
                <a:ln w="0"/>
                <a:solidFill>
                  <a:schemeClr val="tx1"/>
                </a:solidFill>
                <a:effectLst>
                  <a:outerShdw blurRad="38100" dist="19050" dir="2700000" algn="tl" rotWithShape="0">
                    <a:schemeClr val="dk1">
                      <a:alpha val="40000"/>
                    </a:schemeClr>
                  </a:outerShdw>
                </a:effectLst>
                <a:latin typeface="Segoe Print" panose="02000600000000000000" pitchFamily="2" charset="0"/>
              </a:rPr>
              <a:t>Беларускі дзяржаўны музей </a:t>
            </a:r>
          </a:p>
          <a:p>
            <a:pPr algn="ctr"/>
            <a:r>
              <a:rPr lang="be-BY" sz="3600" b="0" cap="none" spc="0" dirty="0">
                <a:ln w="0"/>
                <a:solidFill>
                  <a:schemeClr val="tx1"/>
                </a:solidFill>
                <a:effectLst>
                  <a:outerShdw blurRad="38100" dist="19050" dir="2700000" algn="tl" rotWithShape="0">
                    <a:schemeClr val="dk1">
                      <a:alpha val="40000"/>
                    </a:schemeClr>
                  </a:outerShdw>
                </a:effectLst>
                <a:latin typeface="Segoe Print" panose="02000600000000000000" pitchFamily="2" charset="0"/>
              </a:rPr>
              <a:t>гісторыі Вялікай Айчыннай вайны </a:t>
            </a:r>
          </a:p>
        </p:txBody>
      </p:sp>
      <p:sp>
        <p:nvSpPr>
          <p:cNvPr id="15" name="Выгнутая вниз стрелка 14">
            <a:hlinkClick r:id="rId3" action="ppaction://hlinksldjump"/>
          </p:cNvPr>
          <p:cNvSpPr/>
          <p:nvPr/>
        </p:nvSpPr>
        <p:spPr>
          <a:xfrm>
            <a:off x="420471" y="6179867"/>
            <a:ext cx="755596" cy="522514"/>
          </a:xfrm>
          <a:prstGeom prst="curved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7" name="Прямоугольник 6"/>
          <p:cNvSpPr/>
          <p:nvPr/>
        </p:nvSpPr>
        <p:spPr>
          <a:xfrm>
            <a:off x="0" y="1163109"/>
            <a:ext cx="11821212" cy="5016758"/>
          </a:xfrm>
          <a:prstGeom prst="rect">
            <a:avLst/>
          </a:prstGeom>
        </p:spPr>
        <p:txBody>
          <a:bodyPr wrap="square">
            <a:spAutoFit/>
          </a:bodyPr>
          <a:lstStyle/>
          <a:p>
            <a:pPr algn="just"/>
            <a:r>
              <a:rPr lang="ru-RU" sz="2000" dirty="0">
                <a:latin typeface="Times New Roman" panose="02020603050405020304" pitchFamily="18" charset="0"/>
                <a:cs typeface="Times New Roman" panose="02020603050405020304" pitchFamily="18" charset="0"/>
              </a:rPr>
              <a:t>     </a:t>
            </a:r>
            <a:r>
              <a:rPr lang="be-BY" sz="2000" dirty="0">
                <a:latin typeface="Times New Roman" panose="02020603050405020304" pitchFamily="18" charset="0"/>
                <a:cs typeface="Times New Roman" panose="02020603050405020304" pitchFamily="18" charset="0"/>
              </a:rPr>
              <a:t>Найбуйнейшае нацыянальнае сховішча матэрыяльных і духоўных помнікаў ваеннай гісторыі.</a:t>
            </a:r>
          </a:p>
          <a:p>
            <a:pPr algn="just"/>
            <a:r>
              <a:rPr lang="be-BY" sz="2000" dirty="0">
                <a:latin typeface="Times New Roman" panose="02020603050405020304" pitchFamily="18" charset="0"/>
                <a:cs typeface="Times New Roman" panose="02020603050405020304" pitchFamily="18" charset="0"/>
              </a:rPr>
              <a:t>     Народжаны сярод руін і попелу ў толькі што вызваленым Мінску ў кастрычніку 1944 г., на працягу ўсёй сваёй гісторыі музей выконвае высокую місію па захаванні і ўвекавечанні памяці Вялікай Перамогі над фашызмам.</a:t>
            </a:r>
          </a:p>
          <a:p>
            <a:pPr algn="just"/>
            <a:r>
              <a:rPr lang="be-BY" sz="2000" dirty="0">
                <a:latin typeface="Times New Roman" panose="02020603050405020304" pitchFamily="18" charset="0"/>
                <a:cs typeface="Times New Roman" panose="02020603050405020304" pitchFamily="18" charset="0"/>
              </a:rPr>
              <a:t>      Велічны будынак узведзены ў знакавым месцы беларускай сталіцы — побач са стэлай «Мінск — горад-герой» і ўваходзіць у склад </a:t>
            </a:r>
            <a:r>
              <a:rPr lang="be-BY" sz="2000" dirty="0" err="1">
                <a:latin typeface="Times New Roman" panose="02020603050405020304" pitchFamily="18" charset="0"/>
                <a:cs typeface="Times New Roman" panose="02020603050405020304" pitchFamily="18" charset="0"/>
              </a:rPr>
              <a:t>музейна</a:t>
            </a:r>
            <a:r>
              <a:rPr lang="be-BY" sz="2000" dirty="0">
                <a:latin typeface="Times New Roman" panose="02020603050405020304" pitchFamily="18" charset="0"/>
                <a:cs typeface="Times New Roman" panose="02020603050405020304" pitchFamily="18" charset="0"/>
              </a:rPr>
              <a:t>-паркавага комплексу «Перамога».</a:t>
            </a:r>
          </a:p>
          <a:p>
            <a:pPr algn="just"/>
            <a:r>
              <a:rPr lang="be-BY" sz="2000" dirty="0">
                <a:latin typeface="Times New Roman" panose="02020603050405020304" pitchFamily="18" charset="0"/>
                <a:cs typeface="Times New Roman" panose="02020603050405020304" pitchFamily="18" charset="0"/>
              </a:rPr>
              <a:t>      Архітэктура будынка ўражвае маштабам і сімвалізмам, у ім гарманічна </a:t>
            </a:r>
            <a:r>
              <a:rPr lang="be-BY" sz="2000" dirty="0" err="1">
                <a:latin typeface="Times New Roman" panose="02020603050405020304" pitchFamily="18" charset="0"/>
                <a:cs typeface="Times New Roman" panose="02020603050405020304" pitchFamily="18" charset="0"/>
              </a:rPr>
              <a:t>спалучыліся</a:t>
            </a:r>
            <a:r>
              <a:rPr lang="be-BY" sz="2000" dirty="0">
                <a:latin typeface="Times New Roman" panose="02020603050405020304" pitchFamily="18" charset="0"/>
                <a:cs typeface="Times New Roman" panose="02020603050405020304" pitchFamily="18" charset="0"/>
              </a:rPr>
              <a:t> манументальнасць і сучасныя тэхналогіі. Нестандартныя прасторава-архітэктурныя прыёмы і мастацкія рашэнні выклікаюць у наведвальніка адчуванне найвялікшай трагедыі і адначасова — </a:t>
            </a:r>
          </a:p>
          <a:p>
            <a:pPr algn="just"/>
            <a:r>
              <a:rPr lang="be-BY" sz="2000" dirty="0">
                <a:latin typeface="Times New Roman" panose="02020603050405020304" pitchFamily="18" charset="0"/>
                <a:cs typeface="Times New Roman" panose="02020603050405020304" pitchFamily="18" charset="0"/>
              </a:rPr>
              <a:t>мужнасці і подзвігу.</a:t>
            </a:r>
          </a:p>
          <a:p>
            <a:pPr algn="just"/>
            <a:r>
              <a:rPr lang="be-BY" sz="2000" dirty="0">
                <a:latin typeface="Times New Roman" panose="02020603050405020304" pitchFamily="18" charset="0"/>
                <a:cs typeface="Times New Roman" panose="02020603050405020304" pitchFamily="18" charset="0"/>
              </a:rPr>
              <a:t>      Плошча 10 экспазіцыйных залаў складае 4200 </a:t>
            </a:r>
            <a:r>
              <a:rPr lang="be-BY" sz="2000" dirty="0" err="1">
                <a:latin typeface="Times New Roman" panose="02020603050405020304" pitchFamily="18" charset="0"/>
                <a:cs typeface="Times New Roman" panose="02020603050405020304" pitchFamily="18" charset="0"/>
              </a:rPr>
              <a:t>кв</a:t>
            </a:r>
            <a:r>
              <a:rPr lang="be-BY" sz="2000" dirty="0">
                <a:latin typeface="Times New Roman" panose="02020603050405020304" pitchFamily="18" charset="0"/>
                <a:cs typeface="Times New Roman" panose="02020603050405020304" pitchFamily="18" charset="0"/>
              </a:rPr>
              <a:t>. м,</a:t>
            </a:r>
          </a:p>
          <a:p>
            <a:pPr algn="just"/>
            <a:r>
              <a:rPr lang="be-BY" sz="2000" dirty="0">
                <a:latin typeface="Times New Roman" panose="02020603050405020304" pitchFamily="18" charset="0"/>
                <a:cs typeface="Times New Roman" panose="02020603050405020304" pitchFamily="18" charset="0"/>
              </a:rPr>
              <a:t>дзе прадстаўлена звыш 8 </a:t>
            </a:r>
            <a:r>
              <a:rPr lang="be-BY" sz="2000" dirty="0" err="1">
                <a:latin typeface="Times New Roman" panose="02020603050405020304" pitchFamily="18" charset="0"/>
                <a:cs typeface="Times New Roman" panose="02020603050405020304" pitchFamily="18" charset="0"/>
              </a:rPr>
              <a:t>тыс</a:t>
            </a:r>
            <a:r>
              <a:rPr lang="be-BY" sz="2000" dirty="0">
                <a:latin typeface="Times New Roman" panose="02020603050405020304" pitchFamily="18" charset="0"/>
                <a:cs typeface="Times New Roman" panose="02020603050405020304" pitchFamily="18" charset="0"/>
              </a:rPr>
              <a:t>. экспазіцыйных матэрыялаў. </a:t>
            </a:r>
          </a:p>
          <a:p>
            <a:pPr algn="just"/>
            <a:r>
              <a:rPr lang="be-BY" sz="2000" dirty="0">
                <a:latin typeface="Times New Roman" panose="02020603050405020304" pitchFamily="18" charset="0"/>
                <a:cs typeface="Times New Roman" panose="02020603050405020304" pitchFamily="18" charset="0"/>
              </a:rPr>
              <a:t>Фонды музея складаюцца з 30 калекцый і налічваюць звыш </a:t>
            </a:r>
          </a:p>
          <a:p>
            <a:pPr algn="just"/>
            <a:r>
              <a:rPr lang="be-BY" sz="2000" dirty="0">
                <a:latin typeface="Times New Roman" panose="02020603050405020304" pitchFamily="18" charset="0"/>
                <a:cs typeface="Times New Roman" panose="02020603050405020304" pitchFamily="18" charset="0"/>
              </a:rPr>
              <a:t>155 </a:t>
            </a:r>
            <a:r>
              <a:rPr lang="be-BY" sz="2000" dirty="0" err="1">
                <a:latin typeface="Times New Roman" panose="02020603050405020304" pitchFamily="18" charset="0"/>
                <a:cs typeface="Times New Roman" panose="02020603050405020304" pitchFamily="18" charset="0"/>
              </a:rPr>
              <a:t>тыс</a:t>
            </a:r>
            <a:r>
              <a:rPr lang="be-BY" sz="2000" dirty="0">
                <a:latin typeface="Times New Roman" panose="02020603050405020304" pitchFamily="18" charset="0"/>
                <a:cs typeface="Times New Roman" panose="02020603050405020304" pitchFamily="18" charset="0"/>
              </a:rPr>
              <a:t>. адзінак захоўвання: фатаграфіі, дакументы, лісты </a:t>
            </a:r>
          </a:p>
          <a:p>
            <a:pPr algn="just"/>
            <a:r>
              <a:rPr lang="be-BY" sz="2000" dirty="0">
                <a:latin typeface="Times New Roman" panose="02020603050405020304" pitchFamily="18" charset="0"/>
                <a:cs typeface="Times New Roman" panose="02020603050405020304" pitchFamily="18" charset="0"/>
              </a:rPr>
              <a:t>і асабістыя рэчы ўдзельнікаў Вялікай Айчыннай вайны.</a:t>
            </a:r>
          </a:p>
          <a:p>
            <a:pPr algn="just"/>
            <a:r>
              <a:rPr lang="be-BY" sz="2000" dirty="0">
                <a:latin typeface="Times New Roman" panose="02020603050405020304" pitchFamily="18" charset="0"/>
                <a:cs typeface="Times New Roman" panose="02020603050405020304" pitchFamily="18" charset="0"/>
              </a:rPr>
              <a:t>Музей быў і застаецца месцам жывой народнай памяці.</a:t>
            </a:r>
          </a:p>
        </p:txBody>
      </p:sp>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2720" y="3695530"/>
            <a:ext cx="4518492" cy="3006851"/>
          </a:xfrm>
          <a:prstGeom prst="rect">
            <a:avLst/>
          </a:prstGeom>
        </p:spPr>
      </p:pic>
    </p:spTree>
    <p:extLst>
      <p:ext uri="{BB962C8B-B14F-4D97-AF65-F5344CB8AC3E}">
        <p14:creationId xmlns:p14="http://schemas.microsoft.com/office/powerpoint/2010/main" val="4717063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Рисунок 8"/>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Прямоугольник 6"/>
          <p:cNvSpPr/>
          <p:nvPr/>
        </p:nvSpPr>
        <p:spPr>
          <a:xfrm>
            <a:off x="4808107" y="121886"/>
            <a:ext cx="2808782" cy="830997"/>
          </a:xfrm>
          <a:prstGeom prst="rect">
            <a:avLst/>
          </a:prstGeom>
          <a:noFill/>
        </p:spPr>
        <p:txBody>
          <a:bodyPr wrap="none" lIns="91440" tIns="45720" rIns="91440" bIns="45720">
            <a:spAutoFit/>
          </a:bodyPr>
          <a:lstStyle/>
          <a:p>
            <a:pPr algn="ctr"/>
            <a:r>
              <a:rPr lang="ru-RU" sz="4800" dirty="0">
                <a:ln w="0"/>
                <a:effectLst>
                  <a:outerShdw blurRad="38100" dist="19050" dir="2700000" algn="tl" rotWithShape="0">
                    <a:schemeClr val="dk1">
                      <a:alpha val="40000"/>
                    </a:schemeClr>
                  </a:outerShdw>
                </a:effectLst>
                <a:latin typeface="Segoe Print" panose="02000600000000000000" pitchFamily="2" charset="0"/>
              </a:rPr>
              <a:t>Паглядзі</a:t>
            </a:r>
            <a:endParaRPr lang="ru-RU" sz="4800" b="0" cap="none" spc="0" dirty="0">
              <a:ln w="0"/>
              <a:solidFill>
                <a:schemeClr val="tx1"/>
              </a:solidFill>
              <a:effectLst>
                <a:outerShdw blurRad="38100" dist="19050" dir="2700000" algn="tl" rotWithShape="0">
                  <a:schemeClr val="dk1">
                    <a:alpha val="40000"/>
                  </a:schemeClr>
                </a:outerShdw>
              </a:effectLst>
              <a:latin typeface="Segoe Print" panose="02000600000000000000" pitchFamily="2" charset="0"/>
            </a:endParaRPr>
          </a:p>
        </p:txBody>
      </p:sp>
      <p:sp>
        <p:nvSpPr>
          <p:cNvPr id="4" name="Прямоугольник 3"/>
          <p:cNvSpPr/>
          <p:nvPr/>
        </p:nvSpPr>
        <p:spPr>
          <a:xfrm>
            <a:off x="2270335" y="5668078"/>
            <a:ext cx="9678933" cy="1231106"/>
          </a:xfrm>
          <a:prstGeom prst="rect">
            <a:avLst/>
          </a:prstGeom>
        </p:spPr>
        <p:txBody>
          <a:bodyPr wrap="square">
            <a:spAutoFit/>
          </a:bodyPr>
          <a:lstStyle/>
          <a:p>
            <a:r>
              <a:rPr lang="en-US" sz="2800" dirty="0" smtClean="0">
                <a:latin typeface="Times New Roman" panose="02020603050405020304" pitchFamily="18" charset="0"/>
                <a:cs typeface="Times New Roman" panose="02020603050405020304" pitchFamily="18" charset="0"/>
                <a:hlinkClick r:id="rId5"/>
              </a:rPr>
              <a:t>https://www.youtube.com/watch?v=G7lcgROmrkY&amp;list=PLuGCnujoOtreEn7oyfvJ0jkx1jO7Jw-XS&amp;index=9</a:t>
            </a:r>
            <a:endParaRPr lang="ru-RU" sz="2800" dirty="0" smtClean="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319219" y="5083303"/>
            <a:ext cx="12028678" cy="584775"/>
          </a:xfrm>
          <a:prstGeom prst="rect">
            <a:avLst/>
          </a:prstGeom>
          <a:noFill/>
        </p:spPr>
        <p:txBody>
          <a:bodyPr wrap="none" lIns="91440" tIns="45720" rIns="91440" bIns="45720">
            <a:spAutoFit/>
          </a:bodyPr>
          <a:lstStyle/>
          <a:p>
            <a:r>
              <a:rPr lang="be-BY" sz="3200" b="1" dirty="0" smtClean="0">
                <a:latin typeface="Times New Roman" panose="02020603050405020304" pitchFamily="18" charset="0"/>
                <a:cs typeface="Times New Roman" panose="02020603050405020304" pitchFamily="18" charset="0"/>
              </a:rPr>
              <a:t>«</a:t>
            </a:r>
            <a:r>
              <a:rPr lang="ru-RU" sz="3200" b="1" dirty="0" smtClean="0">
                <a:latin typeface="Times New Roman" panose="02020603050405020304" pitchFamily="18" charset="0"/>
                <a:cs typeface="Times New Roman" panose="02020603050405020304" pitchFamily="18" charset="0"/>
              </a:rPr>
              <a:t>Первый День Мира: как Беларусь встречала 9 мая 1945 года»</a:t>
            </a:r>
            <a:endParaRPr lang="ru-RU" sz="3200" b="1" dirty="0">
              <a:latin typeface="Times New Roman" panose="02020603050405020304" pitchFamily="18" charset="0"/>
              <a:cs typeface="Times New Roman" panose="02020603050405020304" pitchFamily="18" charset="0"/>
            </a:endParaRPr>
          </a:p>
        </p:txBody>
      </p:sp>
      <p:sp>
        <p:nvSpPr>
          <p:cNvPr id="10" name="Выгнутая вниз стрелка 9">
            <a:hlinkClick r:id="rId6" action="ppaction://hlinksldjump"/>
          </p:cNvPr>
          <p:cNvSpPr/>
          <p:nvPr/>
        </p:nvSpPr>
        <p:spPr>
          <a:xfrm>
            <a:off x="184929" y="6139638"/>
            <a:ext cx="755596" cy="522514"/>
          </a:xfrm>
          <a:prstGeom prst="curved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2" name="Штриховая стрелка вправо 1"/>
          <p:cNvSpPr/>
          <p:nvPr/>
        </p:nvSpPr>
        <p:spPr>
          <a:xfrm>
            <a:off x="1125454" y="5893439"/>
            <a:ext cx="995639" cy="507456"/>
          </a:xfrm>
          <a:prstGeom prst="stripedRightArrow">
            <a:avLst/>
          </a:prstGeom>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6" name="Рисунок 5"/>
          <p:cNvPicPr>
            <a:picLocks noChangeAspect="1"/>
          </p:cNvPicPr>
          <p:nvPr/>
        </p:nvPicPr>
        <p:blipFill>
          <a:blip r:embed="rId7"/>
          <a:stretch>
            <a:fillRect/>
          </a:stretch>
        </p:blipFill>
        <p:spPr>
          <a:xfrm>
            <a:off x="10901445" y="4103609"/>
            <a:ext cx="1016267" cy="1016267"/>
          </a:xfrm>
          <a:prstGeom prst="rect">
            <a:avLst/>
          </a:prstGeom>
        </p:spPr>
      </p:pic>
    </p:spTree>
    <p:extLst>
      <p:ext uri="{BB962C8B-B14F-4D97-AF65-F5344CB8AC3E}">
        <p14:creationId xmlns:p14="http://schemas.microsoft.com/office/powerpoint/2010/main" val="1981098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0" y="0"/>
            <a:ext cx="12192000" cy="6858000"/>
          </a:xfrm>
          <a:prstGeom prst="rect">
            <a:avLst/>
          </a:prstGeom>
        </p:spPr>
      </p:pic>
      <p:sp>
        <p:nvSpPr>
          <p:cNvPr id="7" name="Прямоугольник 6"/>
          <p:cNvSpPr/>
          <p:nvPr/>
        </p:nvSpPr>
        <p:spPr>
          <a:xfrm>
            <a:off x="1710292" y="5465300"/>
            <a:ext cx="3127780" cy="830997"/>
          </a:xfrm>
          <a:prstGeom prst="rect">
            <a:avLst/>
          </a:prstGeom>
          <a:noFill/>
        </p:spPr>
        <p:txBody>
          <a:bodyPr wrap="none" lIns="91440" tIns="45720" rIns="91440" bIns="45720">
            <a:spAutoFit/>
          </a:bodyPr>
          <a:lstStyle/>
          <a:p>
            <a:pPr algn="ctr"/>
            <a:r>
              <a:rPr lang="ru-RU" sz="4800" dirty="0">
                <a:ln w="0"/>
                <a:effectLst>
                  <a:outerShdw blurRad="38100" dist="19050" dir="2700000" algn="tl" rotWithShape="0">
                    <a:schemeClr val="dk1">
                      <a:alpha val="40000"/>
                    </a:schemeClr>
                  </a:outerShdw>
                </a:effectLst>
                <a:latin typeface="Segoe Print" panose="02000600000000000000" pitchFamily="2" charset="0"/>
              </a:rPr>
              <a:t>Паслухай</a:t>
            </a:r>
            <a:endParaRPr lang="ru-RU" sz="4800" b="0" cap="none" spc="0" dirty="0">
              <a:ln w="0"/>
              <a:solidFill>
                <a:schemeClr val="tx1"/>
              </a:solidFill>
              <a:effectLst>
                <a:outerShdw blurRad="38100" dist="19050" dir="2700000" algn="tl" rotWithShape="0">
                  <a:schemeClr val="dk1">
                    <a:alpha val="40000"/>
                  </a:schemeClr>
                </a:outerShdw>
              </a:effectLst>
              <a:latin typeface="Segoe Print" panose="02000600000000000000" pitchFamily="2" charset="0"/>
            </a:endParaRPr>
          </a:p>
        </p:txBody>
      </p:sp>
      <p:sp>
        <p:nvSpPr>
          <p:cNvPr id="11" name="Выгнутая вниз стрелка 10">
            <a:hlinkClick r:id="rId5" action="ppaction://hlinksldjump"/>
          </p:cNvPr>
          <p:cNvSpPr/>
          <p:nvPr/>
        </p:nvSpPr>
        <p:spPr>
          <a:xfrm>
            <a:off x="328621" y="6035040"/>
            <a:ext cx="755596" cy="522514"/>
          </a:xfrm>
          <a:prstGeom prst="curved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pic>
        <p:nvPicPr>
          <p:cNvPr id="8" name="Рисунок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42654" y="3056927"/>
            <a:ext cx="5649346" cy="3801073"/>
          </a:xfrm>
          <a:prstGeom prst="rect">
            <a:avLst/>
          </a:prstGeom>
        </p:spPr>
      </p:pic>
      <p:pic>
        <p:nvPicPr>
          <p:cNvPr id="9" name="Рисунок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7295824" cy="4820194"/>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35323" y="432721"/>
            <a:ext cx="4817177" cy="2191485"/>
          </a:xfrm>
          <a:prstGeom prst="rect">
            <a:avLst/>
          </a:prstGeom>
        </p:spPr>
      </p:pic>
      <p:pic>
        <p:nvPicPr>
          <p:cNvPr id="13" name="Лев Лещенко - День победы">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159347" y="5534297"/>
            <a:ext cx="609600" cy="609600"/>
          </a:xfrm>
          <a:prstGeom prst="rect">
            <a:avLst/>
          </a:prstGeom>
        </p:spPr>
      </p:pic>
    </p:spTree>
    <p:extLst>
      <p:ext uri="{BB962C8B-B14F-4D97-AF65-F5344CB8AC3E}">
        <p14:creationId xmlns:p14="http://schemas.microsoft.com/office/powerpoint/2010/main" val="1731846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609" fill="hold"/>
                                        <p:tgtEl>
                                          <p:spTgt spid="13"/>
                                        </p:tgtEl>
                                      </p:cBhvr>
                                    </p:cmd>
                                  </p:childTnLst>
                                </p:cTn>
                              </p:par>
                            </p:childTnLst>
                          </p:cTn>
                        </p:par>
                      </p:childTnLst>
                    </p:cTn>
                  </p:par>
                </p:childTnLst>
              </p:cTn>
              <p:nextCondLst>
                <p:cond evt="onClick" delay="0">
                  <p:tgtEl>
                    <p:spTgt spid="13"/>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Прямоугольник 6"/>
          <p:cNvSpPr/>
          <p:nvPr/>
        </p:nvSpPr>
        <p:spPr>
          <a:xfrm>
            <a:off x="4436891" y="276128"/>
            <a:ext cx="2924198" cy="830997"/>
          </a:xfrm>
          <a:prstGeom prst="rect">
            <a:avLst/>
          </a:prstGeom>
          <a:noFill/>
        </p:spPr>
        <p:txBody>
          <a:bodyPr wrap="none" lIns="91440" tIns="45720" rIns="91440" bIns="45720">
            <a:spAutoFit/>
          </a:bodyPr>
          <a:lstStyle/>
          <a:p>
            <a:pPr algn="ctr"/>
            <a:r>
              <a:rPr lang="ru-RU" sz="4800" dirty="0">
                <a:ln w="0"/>
                <a:effectLst>
                  <a:outerShdw blurRad="38100" dist="19050" dir="2700000" algn="tl" rotWithShape="0">
                    <a:schemeClr val="dk1">
                      <a:alpha val="40000"/>
                    </a:schemeClr>
                  </a:outerShdw>
                </a:effectLst>
                <a:latin typeface="Segoe Print" panose="02000600000000000000" pitchFamily="2" charset="0"/>
              </a:rPr>
              <a:t>Выканай</a:t>
            </a:r>
            <a:endParaRPr lang="ru-RU" sz="4800" b="0" cap="none" spc="0" dirty="0">
              <a:ln w="0"/>
              <a:solidFill>
                <a:schemeClr val="tx1"/>
              </a:solidFill>
              <a:effectLst>
                <a:outerShdw blurRad="38100" dist="19050" dir="2700000" algn="tl" rotWithShape="0">
                  <a:schemeClr val="dk1">
                    <a:alpha val="40000"/>
                  </a:schemeClr>
                </a:outerShdw>
              </a:effectLst>
              <a:latin typeface="Segoe Print" panose="02000600000000000000" pitchFamily="2" charset="0"/>
            </a:endParaRPr>
          </a:p>
        </p:txBody>
      </p:sp>
      <p:sp>
        <p:nvSpPr>
          <p:cNvPr id="10" name="Выгнутая вниз стрелка 9">
            <a:hlinkClick r:id="rId3" action="ppaction://hlinksldjump"/>
          </p:cNvPr>
          <p:cNvSpPr/>
          <p:nvPr/>
        </p:nvSpPr>
        <p:spPr>
          <a:xfrm>
            <a:off x="197992" y="6021272"/>
            <a:ext cx="755596" cy="522514"/>
          </a:xfrm>
          <a:prstGeom prst="curved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2664" y="3005691"/>
            <a:ext cx="2229827" cy="2229827"/>
          </a:xfrm>
          <a:prstGeom prst="rect">
            <a:avLst/>
          </a:prstGeom>
        </p:spPr>
      </p:pic>
      <p:sp>
        <p:nvSpPr>
          <p:cNvPr id="6" name="Прямоугольник 5"/>
          <p:cNvSpPr/>
          <p:nvPr/>
        </p:nvSpPr>
        <p:spPr>
          <a:xfrm>
            <a:off x="869988" y="1137363"/>
            <a:ext cx="3624518" cy="646331"/>
          </a:xfrm>
          <a:prstGeom prst="rect">
            <a:avLst/>
          </a:prstGeom>
          <a:noFill/>
        </p:spPr>
        <p:txBody>
          <a:bodyPr wrap="none" lIns="91440" tIns="45720" rIns="91440" bIns="45720">
            <a:spAutoFit/>
          </a:bodyPr>
          <a:lstStyle/>
          <a:p>
            <a:pPr algn="ctr"/>
            <a:r>
              <a:rPr lang="ru-RU" sz="3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 </a:t>
            </a:r>
            <a:r>
              <a:rPr lang="ru-RU" sz="36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ru-RU" sz="36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Знайдзі</a:t>
            </a:r>
            <a:r>
              <a:rPr lang="ru-RU" sz="36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пару»</a:t>
            </a:r>
            <a:endParaRPr lang="ru-RU" sz="3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1" name="Прямоугольник 10"/>
          <p:cNvSpPr/>
          <p:nvPr/>
        </p:nvSpPr>
        <p:spPr>
          <a:xfrm>
            <a:off x="5794768" y="1107125"/>
            <a:ext cx="5598649" cy="2185214"/>
          </a:xfrm>
          <a:prstGeom prst="rect">
            <a:avLst/>
          </a:prstGeom>
          <a:noFill/>
        </p:spPr>
        <p:txBody>
          <a:bodyPr wrap="none" lIns="91440" tIns="45720" rIns="91440" bIns="45720">
            <a:spAutoFit/>
          </a:bodyPr>
          <a:lstStyle/>
          <a:p>
            <a:pPr algn="ctr"/>
            <a:r>
              <a:rPr lang="ru-RU" sz="36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a:t>
            </a:r>
            <a:r>
              <a:rPr lang="ru-RU" sz="3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ru-RU" sz="36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Помнікі</a:t>
            </a:r>
            <a:r>
              <a:rPr lang="ru-RU" sz="36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Вялікай </a:t>
            </a:r>
          </a:p>
          <a:p>
            <a:pPr algn="ctr"/>
            <a:r>
              <a:rPr lang="ru-RU" sz="36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Айчыннай вайны. Беларусь</a:t>
            </a:r>
          </a:p>
          <a:p>
            <a:pPr algn="ct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hlinkClick r:id="rId5"/>
              </a:rPr>
              <a:t>https://learningapps.org/26364461</a:t>
            </a:r>
            <a:endParaRPr lang="be-BY"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ru-RU" sz="3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1300262" y="1660519"/>
            <a:ext cx="3086175" cy="954107"/>
          </a:xfrm>
          <a:prstGeom prst="rect">
            <a:avLst/>
          </a:prstGeom>
        </p:spPr>
        <p:txBody>
          <a:bodyPr wrap="square">
            <a:spAutoFit/>
          </a:bodyPr>
          <a:lstStyle/>
          <a:p>
            <a:pPr algn="ctr"/>
            <a:r>
              <a:rPr lang="en-US" sz="2800" u="sng" dirty="0">
                <a:ln w="0"/>
                <a:solidFill>
                  <a:schemeClr val="accent5"/>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https://learningapps.org/view4886967</a:t>
            </a:r>
          </a:p>
        </p:txBody>
      </p:sp>
      <p:pic>
        <p:nvPicPr>
          <p:cNvPr id="2050" name="Picture 2" descr="http://qrcoder.ru/code/?https%3A%2F%2Flearningapps.org%2F26364461&amp;4&amp;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37856" y="3005692"/>
            <a:ext cx="2235288" cy="2235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82987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Прямоугольник 5"/>
          <p:cNvSpPr/>
          <p:nvPr/>
        </p:nvSpPr>
        <p:spPr>
          <a:xfrm>
            <a:off x="493879" y="2291693"/>
            <a:ext cx="9129423" cy="1754326"/>
          </a:xfrm>
          <a:prstGeom prst="rect">
            <a:avLst/>
          </a:prstGeom>
          <a:noFill/>
        </p:spPr>
        <p:txBody>
          <a:bodyPr wrap="none" lIns="91440" tIns="45720" rIns="91440" bIns="45720">
            <a:spAutoFit/>
          </a:bodyPr>
          <a:lstStyle/>
          <a:p>
            <a:pPr algn="ctr"/>
            <a:r>
              <a:rPr lang="ru-RU" sz="5400" b="0" cap="none" spc="0" dirty="0">
                <a:ln w="0"/>
                <a:solidFill>
                  <a:schemeClr val="tx1"/>
                </a:solidFill>
                <a:effectLst>
                  <a:outerShdw blurRad="38100" dist="19050" dir="2700000" algn="tl" rotWithShape="0">
                    <a:schemeClr val="dk1">
                      <a:alpha val="40000"/>
                    </a:schemeClr>
                  </a:outerShdw>
                </a:effectLst>
                <a:latin typeface="Segoe Print" panose="02000600000000000000" pitchFamily="2" charset="0"/>
              </a:rPr>
              <a:t>Беларусь у гады </a:t>
            </a:r>
          </a:p>
          <a:p>
            <a:pPr algn="ctr"/>
            <a:r>
              <a:rPr lang="ru-RU" sz="5400" b="0" cap="none" spc="0" dirty="0">
                <a:ln w="0"/>
                <a:solidFill>
                  <a:schemeClr val="tx1"/>
                </a:solidFill>
                <a:effectLst>
                  <a:outerShdw blurRad="38100" dist="19050" dir="2700000" algn="tl" rotWithShape="0">
                    <a:schemeClr val="dk1">
                      <a:alpha val="40000"/>
                    </a:schemeClr>
                  </a:outerShdw>
                </a:effectLst>
                <a:latin typeface="Segoe Print" panose="02000600000000000000" pitchFamily="2" charset="0"/>
              </a:rPr>
              <a:t>Вялікай Айчыннай вайны</a:t>
            </a:r>
          </a:p>
        </p:txBody>
      </p:sp>
      <p:pic>
        <p:nvPicPr>
          <p:cNvPr id="2" name="Рисунок 1">
            <a:hlinkClick r:id="" action="ppaction://hlinkshowjump?jump=nextslide"/>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98778" l="0" r="99778"/>
                    </a14:imgEffect>
                  </a14:imgLayer>
                </a14:imgProps>
              </a:ext>
              <a:ext uri="{28A0092B-C50C-407E-A947-70E740481C1C}">
                <a14:useLocalDpi xmlns:a14="http://schemas.microsoft.com/office/drawing/2010/main" val="0"/>
              </a:ext>
            </a:extLst>
          </a:blip>
          <a:stretch>
            <a:fillRect/>
          </a:stretch>
        </p:blipFill>
        <p:spPr>
          <a:xfrm>
            <a:off x="640080" y="274321"/>
            <a:ext cx="1217022" cy="1217022"/>
          </a:xfrm>
          <a:prstGeom prst="rect">
            <a:avLst/>
          </a:prstGeom>
        </p:spPr>
      </p:pic>
      <p:pic>
        <p:nvPicPr>
          <p:cNvPr id="7" name="Рисунок 6">
            <a:hlinkClick r:id="rId5"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98778" l="0" r="99778"/>
                    </a14:imgEffect>
                  </a14:imgLayer>
                </a14:imgProps>
              </a:ext>
              <a:ext uri="{28A0092B-C50C-407E-A947-70E740481C1C}">
                <a14:useLocalDpi xmlns:a14="http://schemas.microsoft.com/office/drawing/2010/main" val="0"/>
              </a:ext>
            </a:extLst>
          </a:blip>
          <a:stretch>
            <a:fillRect/>
          </a:stretch>
        </p:blipFill>
        <p:spPr>
          <a:xfrm>
            <a:off x="4450080" y="274321"/>
            <a:ext cx="1217022" cy="1217022"/>
          </a:xfrm>
          <a:prstGeom prst="rect">
            <a:avLst/>
          </a:prstGeom>
        </p:spPr>
      </p:pic>
      <p:sp>
        <p:nvSpPr>
          <p:cNvPr id="3" name="Прямоугольник 2"/>
          <p:cNvSpPr/>
          <p:nvPr/>
        </p:nvSpPr>
        <p:spPr>
          <a:xfrm>
            <a:off x="1573932" y="968254"/>
            <a:ext cx="1846499" cy="954107"/>
          </a:xfrm>
          <a:prstGeom prst="rect">
            <a:avLst/>
          </a:prstGeom>
          <a:noFill/>
        </p:spPr>
        <p:txBody>
          <a:bodyPr wrap="square" lIns="91440" tIns="45720" rIns="91440" bIns="45720">
            <a:spAutoFit/>
          </a:bodyPr>
          <a:lstStyle/>
          <a:p>
            <a:pPr algn="ctr"/>
            <a:r>
              <a:rPr lang="ru-RU" sz="2800" b="0" cap="none" spc="0" dirty="0">
                <a:ln w="0"/>
                <a:solidFill>
                  <a:schemeClr val="tx1"/>
                </a:solidFill>
                <a:effectLst>
                  <a:outerShdw blurRad="38100" dist="19050" dir="2700000" algn="tl" rotWithShape="0">
                    <a:schemeClr val="dk1">
                      <a:alpha val="40000"/>
                    </a:schemeClr>
                  </a:outerShdw>
                </a:effectLst>
                <a:latin typeface="Segoe Print" panose="02000600000000000000" pitchFamily="2" charset="0"/>
              </a:rPr>
              <a:t>Пачатак вайны</a:t>
            </a:r>
          </a:p>
        </p:txBody>
      </p:sp>
      <p:sp>
        <p:nvSpPr>
          <p:cNvPr id="9" name="Прямоугольник 8"/>
          <p:cNvSpPr/>
          <p:nvPr/>
        </p:nvSpPr>
        <p:spPr>
          <a:xfrm>
            <a:off x="5374064" y="950037"/>
            <a:ext cx="2058702" cy="954107"/>
          </a:xfrm>
          <a:prstGeom prst="rect">
            <a:avLst/>
          </a:prstGeom>
          <a:noFill/>
        </p:spPr>
        <p:txBody>
          <a:bodyPr wrap="square" lIns="91440" tIns="45720" rIns="91440" bIns="45720">
            <a:spAutoFit/>
          </a:bodyPr>
          <a:lstStyle/>
          <a:p>
            <a:pPr algn="ctr"/>
            <a:r>
              <a:rPr lang="ru-RU" sz="2800" b="0" cap="none" spc="0" dirty="0">
                <a:ln w="0"/>
                <a:solidFill>
                  <a:schemeClr val="tx1"/>
                </a:solidFill>
                <a:effectLst>
                  <a:outerShdw blurRad="38100" dist="19050" dir="2700000" algn="tl" rotWithShape="0">
                    <a:schemeClr val="dk1">
                      <a:alpha val="40000"/>
                    </a:schemeClr>
                  </a:outerShdw>
                </a:effectLst>
                <a:latin typeface="Segoe Print" panose="02000600000000000000" pitchFamily="2" charset="0"/>
              </a:rPr>
              <a:t>Абаронцы Радз</a:t>
            </a:r>
            <a:r>
              <a:rPr lang="be-BY" sz="2800" b="0" cap="none" spc="0" dirty="0">
                <a:ln w="0"/>
                <a:solidFill>
                  <a:schemeClr val="tx1"/>
                </a:solidFill>
                <a:effectLst>
                  <a:outerShdw blurRad="38100" dist="19050" dir="2700000" algn="tl" rotWithShape="0">
                    <a:schemeClr val="dk1">
                      <a:alpha val="40000"/>
                    </a:schemeClr>
                  </a:outerShdw>
                </a:effectLst>
                <a:latin typeface="Segoe Print" panose="02000600000000000000" pitchFamily="2" charset="0"/>
              </a:rPr>
              <a:t>і</a:t>
            </a:r>
            <a:r>
              <a:rPr lang="ru-RU" sz="2800" b="0" cap="none" spc="0" dirty="0">
                <a:ln w="0"/>
                <a:solidFill>
                  <a:schemeClr val="tx1"/>
                </a:solidFill>
                <a:effectLst>
                  <a:outerShdw blurRad="38100" dist="19050" dir="2700000" algn="tl" rotWithShape="0">
                    <a:schemeClr val="dk1">
                      <a:alpha val="40000"/>
                    </a:schemeClr>
                  </a:outerShdw>
                </a:effectLst>
                <a:latin typeface="Segoe Print" panose="02000600000000000000" pitchFamily="2" charset="0"/>
              </a:rPr>
              <a:t>мы</a:t>
            </a:r>
          </a:p>
        </p:txBody>
      </p:sp>
      <p:sp>
        <p:nvSpPr>
          <p:cNvPr id="10" name="Прямоугольник 9"/>
          <p:cNvSpPr/>
          <p:nvPr/>
        </p:nvSpPr>
        <p:spPr>
          <a:xfrm>
            <a:off x="9386399" y="950036"/>
            <a:ext cx="2605304" cy="523220"/>
          </a:xfrm>
          <a:prstGeom prst="rect">
            <a:avLst/>
          </a:prstGeom>
          <a:noFill/>
        </p:spPr>
        <p:txBody>
          <a:bodyPr wrap="square" lIns="91440" tIns="45720" rIns="91440" bIns="45720">
            <a:spAutoFit/>
          </a:bodyPr>
          <a:lstStyle/>
          <a:p>
            <a:pPr algn="ctr"/>
            <a:r>
              <a:rPr lang="ru-RU" sz="2800" b="0" cap="none" spc="0" dirty="0">
                <a:ln w="0"/>
                <a:solidFill>
                  <a:schemeClr val="tx1"/>
                </a:solidFill>
                <a:effectLst>
                  <a:outerShdw blurRad="38100" dist="19050" dir="2700000" algn="tl" rotWithShape="0">
                    <a:schemeClr val="dk1">
                      <a:alpha val="40000"/>
                    </a:schemeClr>
                  </a:outerShdw>
                </a:effectLst>
                <a:latin typeface="Segoe Print" panose="02000600000000000000" pitchFamily="2" charset="0"/>
              </a:rPr>
              <a:t>Вызваленне</a:t>
            </a:r>
          </a:p>
        </p:txBody>
      </p:sp>
      <p:pic>
        <p:nvPicPr>
          <p:cNvPr id="11" name="Рисунок 10">
            <a:hlinkClick r:id="rId8"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98778" l="0" r="99778"/>
                    </a14:imgEffect>
                  </a14:imgLayer>
                </a14:imgProps>
              </a:ext>
              <a:ext uri="{28A0092B-C50C-407E-A947-70E740481C1C}">
                <a14:useLocalDpi xmlns:a14="http://schemas.microsoft.com/office/drawing/2010/main" val="0"/>
              </a:ext>
            </a:extLst>
          </a:blip>
          <a:stretch>
            <a:fillRect/>
          </a:stretch>
        </p:blipFill>
        <p:spPr>
          <a:xfrm>
            <a:off x="651366" y="4046019"/>
            <a:ext cx="1217022" cy="1217022"/>
          </a:xfrm>
          <a:prstGeom prst="rect">
            <a:avLst/>
          </a:prstGeom>
        </p:spPr>
      </p:pic>
      <p:pic>
        <p:nvPicPr>
          <p:cNvPr id="12" name="Рисунок 11">
            <a:hlinkClick r:id="rId9"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98778" l="0" r="99778"/>
                    </a14:imgEffect>
                  </a14:imgLayer>
                </a14:imgProps>
              </a:ext>
              <a:ext uri="{28A0092B-C50C-407E-A947-70E740481C1C}">
                <a14:useLocalDpi xmlns:a14="http://schemas.microsoft.com/office/drawing/2010/main" val="0"/>
              </a:ext>
            </a:extLst>
          </a:blip>
          <a:stretch>
            <a:fillRect/>
          </a:stretch>
        </p:blipFill>
        <p:spPr>
          <a:xfrm>
            <a:off x="4336243" y="4046019"/>
            <a:ext cx="1217022" cy="1217022"/>
          </a:xfrm>
          <a:prstGeom prst="rect">
            <a:avLst/>
          </a:prstGeom>
        </p:spPr>
      </p:pic>
      <p:sp>
        <p:nvSpPr>
          <p:cNvPr id="13" name="Прямоугольник 12"/>
          <p:cNvSpPr/>
          <p:nvPr/>
        </p:nvSpPr>
        <p:spPr>
          <a:xfrm>
            <a:off x="1573932" y="4759512"/>
            <a:ext cx="2474607" cy="1384995"/>
          </a:xfrm>
          <a:prstGeom prst="rect">
            <a:avLst/>
          </a:prstGeom>
          <a:noFill/>
        </p:spPr>
        <p:txBody>
          <a:bodyPr wrap="square" lIns="91440" tIns="45720" rIns="91440" bIns="45720">
            <a:spAutoFit/>
          </a:bodyPr>
          <a:lstStyle/>
          <a:p>
            <a:pPr algn="ctr"/>
            <a:r>
              <a:rPr lang="ru-RU" sz="2800" b="0" cap="none" spc="0" dirty="0">
                <a:ln w="0"/>
                <a:solidFill>
                  <a:schemeClr val="tx1"/>
                </a:solidFill>
                <a:effectLst>
                  <a:outerShdw blurRad="38100" dist="19050" dir="2700000" algn="tl" rotWithShape="0">
                    <a:schemeClr val="dk1">
                      <a:alpha val="40000"/>
                    </a:schemeClr>
                  </a:outerShdw>
                </a:effectLst>
                <a:latin typeface="Segoe Print" panose="02000600000000000000" pitchFamily="2" charset="0"/>
              </a:rPr>
              <a:t>Генацыд беларускага народа</a:t>
            </a:r>
          </a:p>
        </p:txBody>
      </p:sp>
      <p:sp>
        <p:nvSpPr>
          <p:cNvPr id="14" name="Прямоугольник 13"/>
          <p:cNvSpPr/>
          <p:nvPr/>
        </p:nvSpPr>
        <p:spPr>
          <a:xfrm>
            <a:off x="5291284" y="4759512"/>
            <a:ext cx="2450219" cy="954107"/>
          </a:xfrm>
          <a:prstGeom prst="rect">
            <a:avLst/>
          </a:prstGeom>
          <a:noFill/>
        </p:spPr>
        <p:txBody>
          <a:bodyPr wrap="square" lIns="91440" tIns="45720" rIns="91440" bIns="45720">
            <a:spAutoFit/>
          </a:bodyPr>
          <a:lstStyle/>
          <a:p>
            <a:pPr algn="ctr"/>
            <a:r>
              <a:rPr lang="ru-RU" sz="2800" b="0" cap="none" spc="0" dirty="0">
                <a:ln w="0"/>
                <a:solidFill>
                  <a:schemeClr val="tx1"/>
                </a:solidFill>
                <a:effectLst>
                  <a:outerShdw blurRad="38100" dist="19050" dir="2700000" algn="tl" rotWithShape="0">
                    <a:schemeClr val="dk1">
                      <a:alpha val="40000"/>
                    </a:schemeClr>
                  </a:outerShdw>
                </a:effectLst>
                <a:latin typeface="Segoe Print" panose="02000600000000000000" pitchFamily="2" charset="0"/>
              </a:rPr>
              <a:t>Трывожныя званы</a:t>
            </a:r>
          </a:p>
        </p:txBody>
      </p:sp>
      <p:pic>
        <p:nvPicPr>
          <p:cNvPr id="15" name="Рисунок 14">
            <a:hlinkClick r:id="rId10"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98778" l="0" r="99778"/>
                    </a14:imgEffect>
                  </a14:imgLayer>
                </a14:imgProps>
              </a:ext>
              <a:ext uri="{28A0092B-C50C-407E-A947-70E740481C1C}">
                <a14:useLocalDpi xmlns:a14="http://schemas.microsoft.com/office/drawing/2010/main" val="0"/>
              </a:ext>
            </a:extLst>
          </a:blip>
          <a:stretch>
            <a:fillRect/>
          </a:stretch>
        </p:blipFill>
        <p:spPr>
          <a:xfrm>
            <a:off x="10299140" y="2148971"/>
            <a:ext cx="1217022" cy="1217022"/>
          </a:xfrm>
          <a:prstGeom prst="rect">
            <a:avLst/>
          </a:prstGeom>
        </p:spPr>
      </p:pic>
      <p:sp>
        <p:nvSpPr>
          <p:cNvPr id="16" name="Прямоугольник 15"/>
          <p:cNvSpPr/>
          <p:nvPr/>
        </p:nvSpPr>
        <p:spPr>
          <a:xfrm>
            <a:off x="9604999" y="3371043"/>
            <a:ext cx="2605304" cy="523220"/>
          </a:xfrm>
          <a:prstGeom prst="rect">
            <a:avLst/>
          </a:prstGeom>
          <a:noFill/>
        </p:spPr>
        <p:txBody>
          <a:bodyPr wrap="square" lIns="91440" tIns="45720" rIns="91440" bIns="45720">
            <a:spAutoFit/>
          </a:bodyPr>
          <a:lstStyle/>
          <a:p>
            <a:pPr algn="ctr"/>
            <a:r>
              <a:rPr lang="ru-RU" sz="2800" dirty="0">
                <a:ln w="0"/>
                <a:effectLst>
                  <a:outerShdw blurRad="38100" dist="19050" dir="2700000" algn="tl" rotWithShape="0">
                    <a:schemeClr val="dk1">
                      <a:alpha val="40000"/>
                    </a:schemeClr>
                  </a:outerShdw>
                </a:effectLst>
                <a:latin typeface="Segoe Print" panose="02000600000000000000" pitchFamily="2" charset="0"/>
              </a:rPr>
              <a:t>Фільмы</a:t>
            </a:r>
            <a:endParaRPr lang="ru-RU" sz="2800" b="0" cap="none" spc="0" dirty="0">
              <a:ln w="0"/>
              <a:solidFill>
                <a:schemeClr val="tx1"/>
              </a:solidFill>
              <a:effectLst>
                <a:outerShdw blurRad="38100" dist="19050" dir="2700000" algn="tl" rotWithShape="0">
                  <a:schemeClr val="dk1">
                    <a:alpha val="40000"/>
                  </a:schemeClr>
                </a:outerShdw>
              </a:effectLst>
              <a:latin typeface="Segoe Print" panose="02000600000000000000" pitchFamily="2" charset="0"/>
            </a:endParaRPr>
          </a:p>
        </p:txBody>
      </p:sp>
      <p:pic>
        <p:nvPicPr>
          <p:cNvPr id="17" name="Рисунок 16">
            <a:hlinkClick r:id="rId11"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98778" l="0" r="99778"/>
                    </a14:imgEffect>
                  </a14:imgLayer>
                </a14:imgProps>
              </a:ext>
              <a:ext uri="{28A0092B-C50C-407E-A947-70E740481C1C}">
                <a14:useLocalDpi xmlns:a14="http://schemas.microsoft.com/office/drawing/2010/main" val="0"/>
              </a:ext>
            </a:extLst>
          </a:blip>
          <a:stretch>
            <a:fillRect/>
          </a:stretch>
        </p:blipFill>
        <p:spPr>
          <a:xfrm>
            <a:off x="8577591" y="236543"/>
            <a:ext cx="1217022" cy="1217022"/>
          </a:xfrm>
          <a:prstGeom prst="rect">
            <a:avLst/>
          </a:prstGeom>
        </p:spPr>
      </p:pic>
    </p:spTree>
    <p:extLst>
      <p:ext uri="{BB962C8B-B14F-4D97-AF65-F5344CB8AC3E}">
        <p14:creationId xmlns:p14="http://schemas.microsoft.com/office/powerpoint/2010/main" val="3674449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rotWithShape="1">
          <a:blip r:embed="rId2">
            <a:extLst>
              <a:ext uri="{28A0092B-C50C-407E-A947-70E740481C1C}">
                <a14:useLocalDpi xmlns:a14="http://schemas.microsoft.com/office/drawing/2010/main" val="0"/>
              </a:ext>
            </a:extLst>
          </a:blip>
          <a:srcRect t="6476"/>
          <a:stretch/>
        </p:blipFill>
        <p:spPr>
          <a:xfrm>
            <a:off x="4" y="0"/>
            <a:ext cx="12192000" cy="6858000"/>
          </a:xfrm>
          <a:prstGeom prst="rect">
            <a:avLst/>
          </a:prstGeom>
        </p:spPr>
      </p:pic>
      <p:sp>
        <p:nvSpPr>
          <p:cNvPr id="2" name="Прямоугольник 1"/>
          <p:cNvSpPr/>
          <p:nvPr/>
        </p:nvSpPr>
        <p:spPr>
          <a:xfrm>
            <a:off x="858844" y="184947"/>
            <a:ext cx="10474341" cy="3046988"/>
          </a:xfrm>
          <a:prstGeom prst="rect">
            <a:avLst/>
          </a:prstGeom>
          <a:noFill/>
        </p:spPr>
        <p:txBody>
          <a:bodyPr wrap="none" lIns="91440" tIns="45720" rIns="91440" bIns="45720">
            <a:spAutoFit/>
          </a:bodyPr>
          <a:lstStyle/>
          <a:p>
            <a:pPr algn="ctr"/>
            <a:r>
              <a:rPr lang="ru-RU" sz="4800" b="0" cap="none" spc="0" dirty="0" err="1">
                <a:ln w="0"/>
                <a:solidFill>
                  <a:schemeClr val="tx1"/>
                </a:solidFill>
                <a:effectLst>
                  <a:outerShdw blurRad="38100" dist="19050" dir="2700000" algn="tl" rotWithShape="0">
                    <a:schemeClr val="dk1">
                      <a:alpha val="40000"/>
                    </a:schemeClr>
                  </a:outerShdw>
                </a:effectLst>
                <a:latin typeface="Segoe Print" panose="02000600000000000000" pitchFamily="2" charset="0"/>
              </a:rPr>
              <a:t>Вучэбны</a:t>
            </a:r>
            <a:r>
              <a:rPr lang="ru-RU" sz="4800" b="0" cap="none" spc="0" dirty="0">
                <a:ln w="0"/>
                <a:solidFill>
                  <a:schemeClr val="tx1"/>
                </a:solidFill>
                <a:effectLst>
                  <a:outerShdw blurRad="38100" dist="19050" dir="2700000" algn="tl" rotWithShape="0">
                    <a:schemeClr val="dk1">
                      <a:alpha val="40000"/>
                    </a:schemeClr>
                  </a:outerShdw>
                </a:effectLst>
                <a:latin typeface="Segoe Print" panose="02000600000000000000" pitchFamily="2" charset="0"/>
              </a:rPr>
              <a:t> </a:t>
            </a:r>
            <a:r>
              <a:rPr lang="ru-RU" sz="4800" b="0" cap="none" spc="0" dirty="0" err="1">
                <a:ln w="0"/>
                <a:solidFill>
                  <a:schemeClr val="tx1"/>
                </a:solidFill>
                <a:effectLst>
                  <a:outerShdw blurRad="38100" dist="19050" dir="2700000" algn="tl" rotWithShape="0">
                    <a:schemeClr val="dk1">
                      <a:alpha val="40000"/>
                    </a:schemeClr>
                  </a:outerShdw>
                </a:effectLst>
                <a:latin typeface="Segoe Print" panose="02000600000000000000" pitchFamily="2" charset="0"/>
              </a:rPr>
              <a:t>дапаможнік</a:t>
            </a:r>
            <a:endParaRPr lang="ru-RU" sz="4800" b="0" cap="none" spc="0" dirty="0">
              <a:ln w="0"/>
              <a:solidFill>
                <a:schemeClr val="tx1"/>
              </a:solidFill>
              <a:effectLst>
                <a:outerShdw blurRad="38100" dist="19050" dir="2700000" algn="tl" rotWithShape="0">
                  <a:schemeClr val="dk1">
                    <a:alpha val="40000"/>
                  </a:schemeClr>
                </a:outerShdw>
              </a:effectLst>
              <a:latin typeface="Segoe Print" panose="02000600000000000000" pitchFamily="2" charset="0"/>
            </a:endParaRPr>
          </a:p>
          <a:p>
            <a:pPr algn="ctr"/>
            <a:r>
              <a:rPr lang="ru-RU" sz="4800" dirty="0">
                <a:ln w="0"/>
                <a:effectLst>
                  <a:outerShdw blurRad="38100" dist="19050" dir="2700000" algn="tl" rotWithShape="0">
                    <a:schemeClr val="dk1">
                      <a:alpha val="40000"/>
                    </a:schemeClr>
                  </a:outerShdw>
                </a:effectLst>
                <a:latin typeface="Segoe Print" panose="02000600000000000000" pitchFamily="2" charset="0"/>
              </a:rPr>
              <a:t>«</a:t>
            </a:r>
            <a:r>
              <a:rPr lang="ru-RU" sz="4800" b="0" cap="none" spc="0" dirty="0">
                <a:ln w="0"/>
                <a:solidFill>
                  <a:schemeClr val="tx1"/>
                </a:solidFill>
                <a:effectLst>
                  <a:outerShdw blurRad="38100" dist="19050" dir="2700000" algn="tl" rotWithShape="0">
                    <a:schemeClr val="dk1">
                      <a:alpha val="40000"/>
                    </a:schemeClr>
                  </a:outerShdw>
                </a:effectLst>
                <a:latin typeface="Segoe Print" panose="02000600000000000000" pitchFamily="2" charset="0"/>
              </a:rPr>
              <a:t>Геноцид белорусского народа </a:t>
            </a:r>
          </a:p>
          <a:p>
            <a:pPr algn="ctr"/>
            <a:r>
              <a:rPr lang="ru-RU" sz="4800" b="0" cap="none" spc="0" dirty="0">
                <a:ln w="0"/>
                <a:solidFill>
                  <a:schemeClr val="tx1"/>
                </a:solidFill>
                <a:effectLst>
                  <a:outerShdw blurRad="38100" dist="19050" dir="2700000" algn="tl" rotWithShape="0">
                    <a:schemeClr val="dk1">
                      <a:alpha val="40000"/>
                    </a:schemeClr>
                  </a:outerShdw>
                </a:effectLst>
                <a:latin typeface="Segoe Print" panose="02000600000000000000" pitchFamily="2" charset="0"/>
              </a:rPr>
              <a:t>в годы Великой Отечественной</a:t>
            </a:r>
          </a:p>
          <a:p>
            <a:pPr algn="ctr"/>
            <a:r>
              <a:rPr lang="ru-RU" sz="4800" dirty="0">
                <a:ln w="0"/>
                <a:effectLst>
                  <a:outerShdw blurRad="38100" dist="19050" dir="2700000" algn="tl" rotWithShape="0">
                    <a:schemeClr val="dk1">
                      <a:alpha val="40000"/>
                    </a:schemeClr>
                  </a:outerShdw>
                </a:effectLst>
                <a:latin typeface="Segoe Print" panose="02000600000000000000" pitchFamily="2" charset="0"/>
              </a:rPr>
              <a:t>войны</a:t>
            </a:r>
            <a:r>
              <a:rPr lang="ru-RU" sz="4800" b="0" cap="none" spc="0" dirty="0">
                <a:ln w="0"/>
                <a:solidFill>
                  <a:schemeClr val="tx1"/>
                </a:solidFill>
                <a:effectLst>
                  <a:outerShdw blurRad="38100" dist="19050" dir="2700000" algn="tl" rotWithShape="0">
                    <a:schemeClr val="dk1">
                      <a:alpha val="40000"/>
                    </a:schemeClr>
                  </a:outerShdw>
                </a:effectLst>
                <a:latin typeface="Segoe Print" panose="02000600000000000000" pitchFamily="2" charset="0"/>
              </a:rPr>
              <a:t>»</a:t>
            </a:r>
          </a:p>
        </p:txBody>
      </p:sp>
      <p:sp>
        <p:nvSpPr>
          <p:cNvPr id="6" name="Управляющая кнопка: домой 5">
            <a:hlinkClick r:id="rId3" action="ppaction://hlinksldjump" highlightClick="1"/>
          </p:cNvPr>
          <p:cNvSpPr/>
          <p:nvPr/>
        </p:nvSpPr>
        <p:spPr>
          <a:xfrm>
            <a:off x="169182" y="5722047"/>
            <a:ext cx="927463" cy="940526"/>
          </a:xfrm>
          <a:prstGeom prst="actionButtonHom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5" name="Стрелка вниз 14"/>
          <p:cNvSpPr/>
          <p:nvPr/>
        </p:nvSpPr>
        <p:spPr>
          <a:xfrm>
            <a:off x="5709308" y="3120105"/>
            <a:ext cx="478975" cy="992778"/>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 name="Прямоугольник 3"/>
          <p:cNvSpPr/>
          <p:nvPr/>
        </p:nvSpPr>
        <p:spPr>
          <a:xfrm>
            <a:off x="1109745" y="4112883"/>
            <a:ext cx="6767517" cy="1077218"/>
          </a:xfrm>
          <a:prstGeom prst="rect">
            <a:avLst/>
          </a:prstGeom>
        </p:spPr>
        <p:txBody>
          <a:bodyPr wrap="square">
            <a:spAutoFit/>
          </a:bodyPr>
          <a:lstStyle/>
          <a:p>
            <a:r>
              <a:rPr lang="en-US" sz="3200" dirty="0">
                <a:solidFill>
                  <a:schemeClr val="accent5"/>
                </a:solidFill>
              </a:rPr>
              <a:t>https://www.adu.by/images/2023/10/Genozid-bel-naroda-1-4-klass.pdf</a:t>
            </a:r>
          </a:p>
        </p:txBody>
      </p:sp>
      <p:pic>
        <p:nvPicPr>
          <p:cNvPr id="1050" name="Picture 26" descr="http://qrcoder.ru/code/?https%3A%2F%2Fwww.adu.by%2Fimages%2F2023%2F10%2FGenozid-bel-naroda-1-4-klass.pdf&amp;4&amp;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7389" y="2941803"/>
            <a:ext cx="2780244" cy="2780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4233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rotWithShape="1">
          <a:blip r:embed="rId2">
            <a:extLst>
              <a:ext uri="{28A0092B-C50C-407E-A947-70E740481C1C}">
                <a14:useLocalDpi xmlns:a14="http://schemas.microsoft.com/office/drawing/2010/main" val="0"/>
              </a:ext>
            </a:extLst>
          </a:blip>
          <a:srcRect t="6476"/>
          <a:stretch/>
        </p:blipFill>
        <p:spPr>
          <a:xfrm>
            <a:off x="4" y="0"/>
            <a:ext cx="12192000" cy="6858000"/>
          </a:xfrm>
          <a:prstGeom prst="rect">
            <a:avLst/>
          </a:prstGeom>
        </p:spPr>
      </p:pic>
      <p:sp>
        <p:nvSpPr>
          <p:cNvPr id="2" name="Прямоугольник 1"/>
          <p:cNvSpPr/>
          <p:nvPr/>
        </p:nvSpPr>
        <p:spPr>
          <a:xfrm>
            <a:off x="3178381" y="184947"/>
            <a:ext cx="5835252" cy="830997"/>
          </a:xfrm>
          <a:prstGeom prst="rect">
            <a:avLst/>
          </a:prstGeom>
          <a:noFill/>
        </p:spPr>
        <p:txBody>
          <a:bodyPr wrap="none" lIns="91440" tIns="45720" rIns="91440" bIns="45720">
            <a:spAutoFit/>
          </a:bodyPr>
          <a:lstStyle/>
          <a:p>
            <a:pPr algn="ctr"/>
            <a:r>
              <a:rPr lang="ru-RU" sz="4800" b="0" cap="none" spc="0" dirty="0">
                <a:ln w="0"/>
                <a:solidFill>
                  <a:schemeClr val="tx1"/>
                </a:solidFill>
                <a:effectLst>
                  <a:outerShdw blurRad="38100" dist="19050" dir="2700000" algn="tl" rotWithShape="0">
                    <a:schemeClr val="dk1">
                      <a:alpha val="40000"/>
                    </a:schemeClr>
                  </a:outerShdw>
                </a:effectLst>
                <a:latin typeface="Segoe Print" panose="02000600000000000000" pitchFamily="2" charset="0"/>
              </a:rPr>
              <a:t>Трывожныя званы</a:t>
            </a:r>
          </a:p>
        </p:txBody>
      </p:sp>
      <p:sp>
        <p:nvSpPr>
          <p:cNvPr id="6" name="Управляющая кнопка: домой 5">
            <a:hlinkClick r:id="rId3" action="ppaction://hlinksldjump" highlightClick="1"/>
          </p:cNvPr>
          <p:cNvSpPr/>
          <p:nvPr/>
        </p:nvSpPr>
        <p:spPr>
          <a:xfrm>
            <a:off x="169182" y="5722047"/>
            <a:ext cx="927463" cy="940526"/>
          </a:xfrm>
          <a:prstGeom prst="actionButtonHom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3" name="Прямоугольник 2"/>
          <p:cNvSpPr/>
          <p:nvPr/>
        </p:nvSpPr>
        <p:spPr>
          <a:xfrm>
            <a:off x="370114" y="1106698"/>
            <a:ext cx="11158867" cy="4154984"/>
          </a:xfrm>
          <a:prstGeom prst="rect">
            <a:avLst/>
          </a:prstGeom>
        </p:spPr>
        <p:txBody>
          <a:bodyPr wrap="square">
            <a:spAutoFit/>
          </a:bodyPr>
          <a:lstStyle/>
          <a:p>
            <a:pPr algn="just"/>
            <a:r>
              <a:rPr lang="ru-RU" sz="2400" dirty="0">
                <a:latin typeface="Times New Roman" panose="02020603050405020304" pitchFamily="18" charset="0"/>
                <a:cs typeface="Times New Roman" panose="02020603050405020304" pitchFamily="18" charset="0"/>
              </a:rPr>
              <a:t>      </a:t>
            </a:r>
            <a:r>
              <a:rPr lang="be-BY" sz="2400" dirty="0">
                <a:latin typeface="Times New Roman" panose="02020603050405020304" pitchFamily="18" charset="0"/>
                <a:cs typeface="Times New Roman" panose="02020603050405020304" pitchFamily="18" charset="0"/>
              </a:rPr>
              <a:t>На  карце  Беларусі  вы  не  знойдзеце  сёння  назваў  многіх  даваенных  вёсак. У час вайны яны былі спаленыя захопнікамі. Так здарылася і з вёскай </a:t>
            </a:r>
            <a:r>
              <a:rPr lang="be-BY" sz="2400" u="sng" dirty="0">
                <a:solidFill>
                  <a:srgbClr val="0070C0"/>
                </a:solidFill>
                <a:latin typeface="Times New Roman" panose="02020603050405020304" pitchFamily="18" charset="0"/>
                <a:cs typeface="Times New Roman" panose="02020603050405020304" pitchFamily="18" charset="0"/>
              </a:rPr>
              <a:t>Хатынь</a:t>
            </a:r>
            <a:r>
              <a:rPr lang="be-BY" sz="2400" dirty="0">
                <a:latin typeface="Times New Roman" panose="02020603050405020304" pitchFamily="18" charset="0"/>
                <a:cs typeface="Times New Roman" panose="02020603050405020304" pitchFamily="18" charset="0"/>
              </a:rPr>
              <a:t> у Лагойскім раёне. </a:t>
            </a:r>
          </a:p>
          <a:p>
            <a:pPr algn="just"/>
            <a:r>
              <a:rPr lang="be-BY" sz="2400" dirty="0">
                <a:latin typeface="Times New Roman" panose="02020603050405020304" pitchFamily="18" charset="0"/>
                <a:cs typeface="Times New Roman" panose="02020603050405020304" pitchFamily="18" charset="0"/>
              </a:rPr>
              <a:t>      Уражальны мемарыял </a:t>
            </a:r>
            <a:r>
              <a:rPr lang="be-BY" sz="2400" u="sng" dirty="0">
                <a:solidFill>
                  <a:srgbClr val="0070C0"/>
                </a:solidFill>
                <a:latin typeface="Times New Roman" panose="02020603050405020304" pitchFamily="18" charset="0"/>
                <a:cs typeface="Times New Roman" panose="02020603050405020304" pitchFamily="18" charset="0"/>
              </a:rPr>
              <a:t>Ала</a:t>
            </a:r>
            <a:r>
              <a:rPr lang="be-BY" sz="2400" dirty="0">
                <a:latin typeface="Times New Roman" panose="02020603050405020304" pitchFamily="18" charset="0"/>
                <a:cs typeface="Times New Roman" panose="02020603050405020304" pitchFamily="18" charset="0"/>
              </a:rPr>
              <a:t> створаны на месцы аднайменнай вёскі, спаленай нацыстамі. </a:t>
            </a:r>
          </a:p>
          <a:p>
            <a:pPr algn="just"/>
            <a:r>
              <a:rPr lang="be-BY" sz="2400" dirty="0">
                <a:latin typeface="Times New Roman" panose="02020603050405020304" pitchFamily="18" charset="0"/>
                <a:cs typeface="Times New Roman" panose="02020603050405020304" pitchFamily="18" charset="0"/>
              </a:rPr>
              <a:t>      Ахвярамі вайны станавіліся і дзеці. Іх трагічнаму лёсу прысвечаны мемарыяльны комплекс у пасёлку </a:t>
            </a:r>
            <a:r>
              <a:rPr lang="be-BY" sz="2400" u="sng" dirty="0">
                <a:solidFill>
                  <a:srgbClr val="0070C0"/>
                </a:solidFill>
                <a:latin typeface="Times New Roman" panose="02020603050405020304" pitchFamily="18" charset="0"/>
                <a:cs typeface="Times New Roman" panose="02020603050405020304" pitchFamily="18" charset="0"/>
              </a:rPr>
              <a:t>Чырвоны Бераг</a:t>
            </a:r>
            <a:r>
              <a:rPr lang="be-BY" sz="2400" dirty="0">
                <a:latin typeface="Times New Roman" panose="02020603050405020304" pitchFamily="18" charset="0"/>
                <a:cs typeface="Times New Roman" panose="02020603050405020304" pitchFamily="18" charset="0"/>
              </a:rPr>
              <a:t>, што на Гомельшчыне.</a:t>
            </a:r>
          </a:p>
          <a:p>
            <a:pPr algn="just"/>
            <a:r>
              <a:rPr lang="be-BY" sz="2400" dirty="0">
                <a:latin typeface="Times New Roman" panose="02020603050405020304" pitchFamily="18" charset="0"/>
                <a:cs typeface="Times New Roman" panose="02020603050405020304" pitchFamily="18" charset="0"/>
              </a:rPr>
              <a:t>      Страшнае злачынства адбылося ў лесе каля вёскі </a:t>
            </a:r>
            <a:r>
              <a:rPr lang="be-BY" sz="2400" u="sng" dirty="0" err="1">
                <a:solidFill>
                  <a:srgbClr val="0070C0"/>
                </a:solidFill>
                <a:latin typeface="Times New Roman" panose="02020603050405020304" pitchFamily="18" charset="0"/>
                <a:cs typeface="Times New Roman" panose="02020603050405020304" pitchFamily="18" charset="0"/>
              </a:rPr>
              <a:t>Дамачова</a:t>
            </a:r>
            <a:r>
              <a:rPr lang="be-BY" sz="2400" dirty="0">
                <a:latin typeface="Times New Roman" panose="02020603050405020304" pitchFamily="18" charset="0"/>
                <a:cs typeface="Times New Roman" panose="02020603050405020304" pitchFamily="18" charset="0"/>
              </a:rPr>
              <a:t>. Расстрэл вучняў прытулку — адна з шматлікіх трагедый, якія адбыліся падчас Вялікай Айчыннай вайны.</a:t>
            </a:r>
          </a:p>
          <a:p>
            <a:pPr algn="just"/>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23453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Прямоугольник 1"/>
          <p:cNvSpPr/>
          <p:nvPr/>
        </p:nvSpPr>
        <p:spPr>
          <a:xfrm>
            <a:off x="4810231" y="48297"/>
            <a:ext cx="2571538" cy="769441"/>
          </a:xfrm>
          <a:prstGeom prst="rect">
            <a:avLst/>
          </a:prstGeom>
          <a:noFill/>
        </p:spPr>
        <p:txBody>
          <a:bodyPr wrap="none" lIns="91440" tIns="45720" rIns="91440" bIns="45720">
            <a:spAutoFit/>
          </a:bodyPr>
          <a:lstStyle/>
          <a:p>
            <a:pPr algn="ctr"/>
            <a:r>
              <a:rPr lang="ru-RU" sz="4400" b="0" cap="none" spc="0" dirty="0">
                <a:ln w="0"/>
                <a:solidFill>
                  <a:schemeClr val="tx1"/>
                </a:solidFill>
                <a:effectLst>
                  <a:outerShdw blurRad="38100" dist="19050" dir="2700000" algn="tl" rotWithShape="0">
                    <a:schemeClr val="dk1">
                      <a:alpha val="40000"/>
                    </a:schemeClr>
                  </a:outerShdw>
                </a:effectLst>
                <a:latin typeface="Segoe Print" panose="02000600000000000000" pitchFamily="2" charset="0"/>
              </a:rPr>
              <a:t>Хатынь</a:t>
            </a:r>
          </a:p>
        </p:txBody>
      </p:sp>
      <p:sp>
        <p:nvSpPr>
          <p:cNvPr id="5" name="Выгнутая вниз стрелка 4">
            <a:hlinkClick r:id="rId3" action="ppaction://hlinksldjump"/>
          </p:cNvPr>
          <p:cNvSpPr/>
          <p:nvPr/>
        </p:nvSpPr>
        <p:spPr>
          <a:xfrm>
            <a:off x="289432" y="5969020"/>
            <a:ext cx="755596" cy="522514"/>
          </a:xfrm>
          <a:prstGeom prst="curved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7" name="Прямоугольник 6"/>
          <p:cNvSpPr/>
          <p:nvPr/>
        </p:nvSpPr>
        <p:spPr>
          <a:xfrm>
            <a:off x="380085" y="574739"/>
            <a:ext cx="11431830" cy="3170099"/>
          </a:xfrm>
          <a:prstGeom prst="rect">
            <a:avLst/>
          </a:prstGeom>
        </p:spPr>
        <p:txBody>
          <a:bodyPr wrap="square">
            <a:spAutoFit/>
          </a:bodyPr>
          <a:lstStyle/>
          <a:p>
            <a:pPr algn="just"/>
            <a:r>
              <a:rPr lang="ru-RU" sz="2000" dirty="0">
                <a:latin typeface="Times New Roman" panose="02020603050405020304" pitchFamily="18" charset="0"/>
                <a:cs typeface="Times New Roman" panose="02020603050405020304" pitchFamily="18" charset="0"/>
              </a:rPr>
              <a:t>     </a:t>
            </a:r>
            <a:r>
              <a:rPr lang="be-BY" sz="2000" dirty="0">
                <a:latin typeface="Times New Roman" panose="02020603050405020304" pitchFamily="18" charset="0"/>
                <a:cs typeface="Times New Roman" panose="02020603050405020304" pitchFamily="18" charset="0"/>
              </a:rPr>
              <a:t>Да 1943 года Хатынь была звычайнай мірнай беларускай вёскай, якая налічвала 26 двароў. Раніцай 22 сакавіка 1943 за 6 кіламетраў ад яе партызаны абстралялі нямецкую аўтакалону. </a:t>
            </a:r>
          </a:p>
          <a:p>
            <a:pPr algn="just"/>
            <a:r>
              <a:rPr lang="be-BY" sz="2000" dirty="0">
                <a:latin typeface="Times New Roman" panose="02020603050405020304" pitchFamily="18" charset="0"/>
                <a:cs typeface="Times New Roman" panose="02020603050405020304" pitchFamily="18" charset="0"/>
              </a:rPr>
              <a:t>     У перастрэлцы загінуў нямецкі афіцэр. Хатынь акружылі карнікі. Яны сагналі ў свіран старых, жанчын, дзяцей, зачынілі і падпалілі. У агні загінулі 149 чалавек, у тым ліку 75 дзяцей.</a:t>
            </a:r>
          </a:p>
          <a:p>
            <a:pPr algn="just"/>
            <a:r>
              <a:rPr lang="be-BY" sz="2000" dirty="0">
                <a:latin typeface="Times New Roman" panose="02020603050405020304" pitchFamily="18" charset="0"/>
                <a:cs typeface="Times New Roman" panose="02020603050405020304" pitchFamily="18" charset="0"/>
              </a:rPr>
              <a:t>     З ахопленага полымем будынка жывым удалося вырвацца толькі аднаму даросламу — 56-гадоваму кавалю </a:t>
            </a:r>
            <a:r>
              <a:rPr lang="be-BY" sz="2000" dirty="0" err="1">
                <a:latin typeface="Times New Roman" panose="02020603050405020304" pitchFamily="18" charset="0"/>
                <a:cs typeface="Times New Roman" panose="02020603050405020304" pitchFamily="18" charset="0"/>
              </a:rPr>
              <a:t>Іосіфу</a:t>
            </a:r>
            <a:r>
              <a:rPr lang="be-BY" sz="2000" dirty="0">
                <a:latin typeface="Times New Roman" panose="02020603050405020304" pitchFamily="18" charset="0"/>
                <a:cs typeface="Times New Roman" panose="02020603050405020304" pitchFamily="18" charset="0"/>
              </a:rPr>
              <a:t> </a:t>
            </a:r>
            <a:r>
              <a:rPr lang="be-BY" sz="2000" dirty="0" err="1">
                <a:latin typeface="Times New Roman" panose="02020603050405020304" pitchFamily="18" charset="0"/>
                <a:cs typeface="Times New Roman" panose="02020603050405020304" pitchFamily="18" charset="0"/>
              </a:rPr>
              <a:t>Камінскаму</a:t>
            </a:r>
            <a:r>
              <a:rPr lang="be-BY" sz="2000" dirty="0">
                <a:latin typeface="Times New Roman" panose="02020603050405020304" pitchFamily="18" charset="0"/>
                <a:cs typeface="Times New Roman" panose="02020603050405020304" pitchFamily="18" charset="0"/>
              </a:rPr>
              <a:t>. Ён вынес і свайго параненага сына, але не змог яго выратаваць… Цудам у гэты страшны дзень змаглі ўцалець двое юных жыхароў Хатыні. </a:t>
            </a:r>
          </a:p>
          <a:p>
            <a:pPr algn="just"/>
            <a:r>
              <a:rPr lang="be-BY" sz="2000" dirty="0">
                <a:latin typeface="Times New Roman" panose="02020603050405020304" pitchFamily="18" charset="0"/>
                <a:cs typeface="Times New Roman" panose="02020603050405020304" pitchFamily="18" charset="0"/>
              </a:rPr>
              <a:t>     У 1969 годзе ў памяць аб усіх загінуўшых беларусах на месцы спаленай вёскі быў адкрыты мемарыяльны комплекс «Хатынь». Ён стаў сусветным сімвалам незлічоных ахвяр, пакут і мужнасці беларускага народа ў Вялікай Айчыннай вайне. Гэта адна з найбольш </a:t>
            </a:r>
            <a:r>
              <a:rPr lang="be-BY" sz="2000" dirty="0" err="1">
                <a:latin typeface="Times New Roman" panose="02020603050405020304" pitchFamily="18" charset="0"/>
                <a:cs typeface="Times New Roman" panose="02020603050405020304" pitchFamily="18" charset="0"/>
              </a:rPr>
              <a:t>шануемых</a:t>
            </a:r>
            <a:r>
              <a:rPr lang="be-BY" sz="2000" dirty="0">
                <a:latin typeface="Times New Roman" panose="02020603050405020304" pitchFamily="18" charset="0"/>
                <a:cs typeface="Times New Roman" panose="02020603050405020304" pitchFamily="18" charset="0"/>
              </a:rPr>
              <a:t> мясцін у Беларусі.</a:t>
            </a:r>
          </a:p>
        </p:txBody>
      </p:sp>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4153" y="4052614"/>
            <a:ext cx="9092293" cy="2640884"/>
          </a:xfrm>
          <a:prstGeom prst="rect">
            <a:avLst/>
          </a:prstGeom>
        </p:spPr>
      </p:pic>
    </p:spTree>
    <p:extLst>
      <p:ext uri="{BB962C8B-B14F-4D97-AF65-F5344CB8AC3E}">
        <p14:creationId xmlns:p14="http://schemas.microsoft.com/office/powerpoint/2010/main" val="31126832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776"/>
            <a:ext cx="12192000" cy="6858000"/>
          </a:xfrm>
          <a:prstGeom prst="rect">
            <a:avLst/>
          </a:prstGeom>
        </p:spPr>
      </p:pic>
      <p:sp>
        <p:nvSpPr>
          <p:cNvPr id="2" name="Прямоугольник 1"/>
          <p:cNvSpPr/>
          <p:nvPr/>
        </p:nvSpPr>
        <p:spPr>
          <a:xfrm>
            <a:off x="5466225" y="0"/>
            <a:ext cx="1335622" cy="769441"/>
          </a:xfrm>
          <a:prstGeom prst="rect">
            <a:avLst/>
          </a:prstGeom>
          <a:noFill/>
        </p:spPr>
        <p:txBody>
          <a:bodyPr wrap="none" lIns="91440" tIns="45720" rIns="91440" bIns="45720">
            <a:spAutoFit/>
          </a:bodyPr>
          <a:lstStyle/>
          <a:p>
            <a:pPr algn="ctr"/>
            <a:r>
              <a:rPr lang="ru-RU" sz="4400" b="0" cap="none" spc="0" dirty="0">
                <a:ln w="0"/>
                <a:solidFill>
                  <a:schemeClr val="tx1"/>
                </a:solidFill>
                <a:effectLst>
                  <a:outerShdw blurRad="38100" dist="19050" dir="2700000" algn="tl" rotWithShape="0">
                    <a:schemeClr val="dk1">
                      <a:alpha val="40000"/>
                    </a:schemeClr>
                  </a:outerShdw>
                </a:effectLst>
                <a:latin typeface="Segoe Print" panose="02000600000000000000" pitchFamily="2" charset="0"/>
              </a:rPr>
              <a:t>Ала</a:t>
            </a:r>
          </a:p>
        </p:txBody>
      </p:sp>
      <p:sp>
        <p:nvSpPr>
          <p:cNvPr id="5" name="Выгнутая вниз стрелка 4">
            <a:hlinkClick r:id="rId3" action="ppaction://hlinksldjump"/>
          </p:cNvPr>
          <p:cNvSpPr/>
          <p:nvPr/>
        </p:nvSpPr>
        <p:spPr>
          <a:xfrm>
            <a:off x="289432" y="5969020"/>
            <a:ext cx="755596" cy="522514"/>
          </a:xfrm>
          <a:prstGeom prst="curved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3" name="Прямоугольник 2"/>
          <p:cNvSpPr/>
          <p:nvPr/>
        </p:nvSpPr>
        <p:spPr>
          <a:xfrm>
            <a:off x="289432" y="568056"/>
            <a:ext cx="11689208" cy="2862322"/>
          </a:xfrm>
          <a:prstGeom prst="rect">
            <a:avLst/>
          </a:prstGeom>
        </p:spPr>
        <p:txBody>
          <a:bodyPr wrap="square">
            <a:spAutoFit/>
          </a:bodyPr>
          <a:lstStyle/>
          <a:p>
            <a:pPr algn="just"/>
            <a:r>
              <a:rPr lang="ru-RU" sz="2000" dirty="0">
                <a:latin typeface="Times New Roman" panose="02020603050405020304" pitchFamily="18" charset="0"/>
                <a:cs typeface="Times New Roman" panose="02020603050405020304" pitchFamily="18" charset="0"/>
              </a:rPr>
              <a:t>    </a:t>
            </a:r>
            <a:r>
              <a:rPr lang="be-BY" sz="2000" dirty="0">
                <a:latin typeface="Times New Roman" panose="02020603050405020304" pitchFamily="18" charset="0"/>
                <a:cs typeface="Times New Roman" panose="02020603050405020304" pitchFamily="18" charset="0"/>
              </a:rPr>
              <a:t>Вёска Ала была акупаваная ў канцы ліпеня 1941 года. Раніцай 14 студзеня 1944 года нямецкі карны атрад разам з вайсковай часткай, якая налічвала каля 1 </a:t>
            </a:r>
            <a:r>
              <a:rPr lang="be-BY" sz="2000" dirty="0" err="1">
                <a:latin typeface="Times New Roman" panose="02020603050405020304" pitchFamily="18" charset="0"/>
                <a:cs typeface="Times New Roman" panose="02020603050405020304" pitchFamily="18" charset="0"/>
              </a:rPr>
              <a:t>тыс</a:t>
            </a:r>
            <a:r>
              <a:rPr lang="be-BY" sz="2000" dirty="0">
                <a:latin typeface="Times New Roman" panose="02020603050405020304" pitchFamily="18" charset="0"/>
                <a:cs typeface="Times New Roman" panose="02020603050405020304" pitchFamily="18" charset="0"/>
              </a:rPr>
              <a:t>. салдат, акружылі вёску. Людзей заганялі ў дамы, якія затым падпальвалі. Тых, хто спрабаваў уцячы, расстрэльвалі з кулямётаў і аўтаматаў, кідалі ў агонь жывымі. Такім чынам былі расстраляныя і спаленыя 1758 мірных жыхароў, уключаючы 950 дзяцей.</a:t>
            </a:r>
          </a:p>
          <a:p>
            <a:pPr algn="just"/>
            <a:r>
              <a:rPr lang="be-BY" sz="2000" dirty="0">
                <a:latin typeface="Times New Roman" panose="02020603050405020304" pitchFamily="18" charset="0"/>
                <a:cs typeface="Times New Roman" panose="02020603050405020304" pitchFamily="18" charset="0"/>
              </a:rPr>
              <a:t>    Пасля вайны вёска Ала не адрадзілася.</a:t>
            </a:r>
          </a:p>
          <a:p>
            <a:pPr algn="just"/>
            <a:r>
              <a:rPr lang="be-BY" sz="2000" dirty="0">
                <a:latin typeface="Times New Roman" panose="02020603050405020304" pitchFamily="18" charset="0"/>
                <a:cs typeface="Times New Roman" panose="02020603050405020304" pitchFamily="18" charset="0"/>
              </a:rPr>
              <a:t>    У 1958 годзе на брацкай магіле, у якой пахаваныя мірныя жыхары і савецкія воіны (усяго 2253 чалавекі), быў устаноўлены помнік — скульптура салдата з вянком.</a:t>
            </a:r>
          </a:p>
          <a:p>
            <a:pPr algn="just"/>
            <a:r>
              <a:rPr lang="be-BY" sz="2000" dirty="0">
                <a:latin typeface="Times New Roman" panose="02020603050405020304" pitchFamily="18" charset="0"/>
                <a:cs typeface="Times New Roman" panose="02020603050405020304" pitchFamily="18" charset="0"/>
              </a:rPr>
              <a:t>    У маі 2020 года ўрачыста адкрыты мемарыяльны комплекс на месцы вёскі.</a:t>
            </a:r>
          </a:p>
        </p:txBody>
      </p:sp>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15577" y="3556034"/>
            <a:ext cx="4563063" cy="3047984"/>
          </a:xfrm>
          <a:prstGeom prst="rect">
            <a:avLst/>
          </a:prstGeom>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9432" y="3572287"/>
            <a:ext cx="3096432" cy="2068320"/>
          </a:xfrm>
          <a:prstGeom prst="rect">
            <a:avLst/>
          </a:prstGeom>
        </p:spPr>
      </p:pic>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10252" y="3708301"/>
            <a:ext cx="4580937" cy="3059923"/>
          </a:xfrm>
          <a:prstGeom prst="rect">
            <a:avLst/>
          </a:prstGeom>
        </p:spPr>
      </p:pic>
    </p:spTree>
    <p:extLst>
      <p:ext uri="{BB962C8B-B14F-4D97-AF65-F5344CB8AC3E}">
        <p14:creationId xmlns:p14="http://schemas.microsoft.com/office/powerpoint/2010/main" val="3229726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Прямоугольник 1"/>
          <p:cNvSpPr/>
          <p:nvPr/>
        </p:nvSpPr>
        <p:spPr>
          <a:xfrm>
            <a:off x="3756267" y="184947"/>
            <a:ext cx="4679486" cy="769441"/>
          </a:xfrm>
          <a:prstGeom prst="rect">
            <a:avLst/>
          </a:prstGeom>
          <a:noFill/>
        </p:spPr>
        <p:txBody>
          <a:bodyPr wrap="none" lIns="91440" tIns="45720" rIns="91440" bIns="45720">
            <a:spAutoFit/>
          </a:bodyPr>
          <a:lstStyle/>
          <a:p>
            <a:pPr algn="ctr"/>
            <a:r>
              <a:rPr lang="ru-RU" sz="4400" b="0" cap="none" spc="0" dirty="0">
                <a:ln w="0"/>
                <a:solidFill>
                  <a:schemeClr val="tx1"/>
                </a:solidFill>
                <a:effectLst>
                  <a:outerShdw blurRad="38100" dist="19050" dir="2700000" algn="tl" rotWithShape="0">
                    <a:schemeClr val="dk1">
                      <a:alpha val="40000"/>
                    </a:schemeClr>
                  </a:outerShdw>
                </a:effectLst>
                <a:latin typeface="Segoe Print" panose="02000600000000000000" pitchFamily="2" charset="0"/>
              </a:rPr>
              <a:t>Чырвоны Бераг</a:t>
            </a:r>
          </a:p>
        </p:txBody>
      </p:sp>
      <p:sp>
        <p:nvSpPr>
          <p:cNvPr id="5" name="Выгнутая вниз стрелка 4">
            <a:hlinkClick r:id="rId3" action="ppaction://hlinksldjump"/>
          </p:cNvPr>
          <p:cNvSpPr/>
          <p:nvPr/>
        </p:nvSpPr>
        <p:spPr>
          <a:xfrm>
            <a:off x="289432" y="5969020"/>
            <a:ext cx="755596" cy="522514"/>
          </a:xfrm>
          <a:prstGeom prst="curved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3" name="Прямоугольник 2"/>
          <p:cNvSpPr/>
          <p:nvPr/>
        </p:nvSpPr>
        <p:spPr>
          <a:xfrm>
            <a:off x="113211" y="797634"/>
            <a:ext cx="11965577" cy="2308324"/>
          </a:xfrm>
          <a:prstGeom prst="rect">
            <a:avLst/>
          </a:prstGeom>
        </p:spPr>
        <p:txBody>
          <a:bodyPr wrap="square">
            <a:spAutoFit/>
          </a:bodyPr>
          <a:lstStyle/>
          <a:p>
            <a:pPr algn="just"/>
            <a:r>
              <a:rPr lang="ru-RU" sz="2000" dirty="0">
                <a:latin typeface="Times New Roman" panose="02020603050405020304" pitchFamily="18" charset="0"/>
                <a:cs typeface="Times New Roman" panose="02020603050405020304" pitchFamily="18" charset="0"/>
              </a:rPr>
              <a:t>        </a:t>
            </a:r>
            <a:r>
              <a:rPr lang="be-BY" sz="2400" dirty="0">
                <a:latin typeface="Times New Roman" panose="02020603050405020304" pitchFamily="18" charset="0"/>
                <a:cs typeface="Times New Roman" panose="02020603050405020304" pitchFamily="18" charset="0"/>
              </a:rPr>
              <a:t>Мемарыял прысвечаны дзецям, якія загінулі ў гады Вялікай Айчыннай вайны. На месцы мемарыяла ў час вайны знаходзіўся адзін з найбуйнейшых дзіцячых донарскіх канцлагераў, дзе фашысты адбіралі дзяцей ад мацярэй у Добрушскім, Жлобінскім, Рагачоўскім і іншых раёнах Гомельскай вобласці. Затым дзяцей адпраўлялі ў зборны пункт, праводзілі збор крыві для параненых нямецкіх афіцэраў, а пасля гэтага высылалі на </a:t>
            </a:r>
            <a:r>
              <a:rPr lang="be-BY" sz="2400" dirty="0" err="1">
                <a:latin typeface="Times New Roman" panose="02020603050405020304" pitchFamily="18" charset="0"/>
                <a:cs typeface="Times New Roman" panose="02020603050405020304" pitchFamily="18" charset="0"/>
              </a:rPr>
              <a:t>цяжкiя</a:t>
            </a:r>
            <a:r>
              <a:rPr lang="be-BY" sz="2400" dirty="0">
                <a:latin typeface="Times New Roman" panose="02020603050405020304" pitchFamily="18" charset="0"/>
                <a:cs typeface="Times New Roman" panose="02020603050405020304" pitchFamily="18" charset="0"/>
              </a:rPr>
              <a:t> работы ў правінцыі Германіі.</a:t>
            </a:r>
          </a:p>
        </p:txBody>
      </p:sp>
      <p:pic>
        <p:nvPicPr>
          <p:cNvPr id="4" name="Рисунок 3"/>
          <p:cNvPicPr>
            <a:picLocks noChangeAspect="1"/>
          </p:cNvPicPr>
          <p:nvPr/>
        </p:nvPicPr>
        <p:blipFill rotWithShape="1">
          <a:blip r:embed="rId4">
            <a:extLst>
              <a:ext uri="{28A0092B-C50C-407E-A947-70E740481C1C}">
                <a14:useLocalDpi xmlns:a14="http://schemas.microsoft.com/office/drawing/2010/main" val="0"/>
              </a:ext>
            </a:extLst>
          </a:blip>
          <a:srcRect b="7813"/>
          <a:stretch/>
        </p:blipFill>
        <p:spPr>
          <a:xfrm>
            <a:off x="4930956" y="3112349"/>
            <a:ext cx="7261044" cy="3739259"/>
          </a:xfrm>
          <a:prstGeom prst="rect">
            <a:avLst/>
          </a:prstGeom>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7230" y="3161559"/>
            <a:ext cx="4082831" cy="2721887"/>
          </a:xfrm>
          <a:prstGeom prst="rect">
            <a:avLst/>
          </a:prstGeom>
        </p:spPr>
      </p:pic>
    </p:spTree>
    <p:extLst>
      <p:ext uri="{BB962C8B-B14F-4D97-AF65-F5344CB8AC3E}">
        <p14:creationId xmlns:p14="http://schemas.microsoft.com/office/powerpoint/2010/main" val="8273589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Прямоугольник 1"/>
          <p:cNvSpPr/>
          <p:nvPr/>
        </p:nvSpPr>
        <p:spPr>
          <a:xfrm>
            <a:off x="4403881" y="184947"/>
            <a:ext cx="3384261" cy="830997"/>
          </a:xfrm>
          <a:prstGeom prst="rect">
            <a:avLst/>
          </a:prstGeom>
          <a:noFill/>
        </p:spPr>
        <p:txBody>
          <a:bodyPr wrap="none" lIns="91440" tIns="45720" rIns="91440" bIns="45720">
            <a:spAutoFit/>
          </a:bodyPr>
          <a:lstStyle/>
          <a:p>
            <a:pPr algn="ctr"/>
            <a:r>
              <a:rPr lang="ru-RU" sz="4800" b="0" cap="none" spc="0" dirty="0">
                <a:ln w="0"/>
                <a:solidFill>
                  <a:schemeClr val="tx1"/>
                </a:solidFill>
                <a:effectLst>
                  <a:outerShdw blurRad="38100" dist="19050" dir="2700000" algn="tl" rotWithShape="0">
                    <a:schemeClr val="dk1">
                      <a:alpha val="40000"/>
                    </a:schemeClr>
                  </a:outerShdw>
                </a:effectLst>
                <a:latin typeface="Segoe Print" panose="02000600000000000000" pitchFamily="2" charset="0"/>
              </a:rPr>
              <a:t>Дамачова</a:t>
            </a:r>
          </a:p>
        </p:txBody>
      </p:sp>
      <p:sp>
        <p:nvSpPr>
          <p:cNvPr id="3" name="Прямоугольник 2"/>
          <p:cNvSpPr/>
          <p:nvPr/>
        </p:nvSpPr>
        <p:spPr>
          <a:xfrm>
            <a:off x="289432" y="1234984"/>
            <a:ext cx="5021985" cy="4154984"/>
          </a:xfrm>
          <a:prstGeom prst="rect">
            <a:avLst/>
          </a:prstGeom>
        </p:spPr>
        <p:txBody>
          <a:bodyPr wrap="square">
            <a:spAutoFit/>
          </a:bodyPr>
          <a:lstStyle/>
          <a:p>
            <a:pPr algn="just"/>
            <a:r>
              <a:rPr lang="ru-RU" sz="2400" dirty="0">
                <a:latin typeface="Times New Roman" panose="02020603050405020304" pitchFamily="18" charset="0"/>
                <a:cs typeface="Times New Roman" panose="02020603050405020304" pitchFamily="18" charset="0"/>
              </a:rPr>
              <a:t>    </a:t>
            </a:r>
            <a:r>
              <a:rPr lang="be-BY" sz="2400" dirty="0">
                <a:latin typeface="Times New Roman" panose="02020603050405020304" pitchFamily="18" charset="0"/>
                <a:cs typeface="Times New Roman" panose="02020603050405020304" pitchFamily="18" charset="0"/>
              </a:rPr>
              <a:t>23 верасня 1942 г. 53 вучні </a:t>
            </a:r>
            <a:r>
              <a:rPr lang="be-BY" sz="2400" dirty="0" err="1">
                <a:latin typeface="Times New Roman" panose="02020603050405020304" pitchFamily="18" charset="0"/>
                <a:cs typeface="Times New Roman" panose="02020603050405020304" pitchFamily="18" charset="0"/>
              </a:rPr>
              <a:t>Дамачоўскага</a:t>
            </a:r>
            <a:r>
              <a:rPr lang="be-BY" sz="2400" dirty="0">
                <a:latin typeface="Times New Roman" panose="02020603050405020304" pitchFamily="18" charset="0"/>
                <a:cs typeface="Times New Roman" panose="02020603050405020304" pitchFamily="18" charset="0"/>
              </a:rPr>
              <a:t> прытулку і настаўніца Паліна </a:t>
            </a:r>
            <a:r>
              <a:rPr lang="be-BY" sz="2400" dirty="0" err="1">
                <a:latin typeface="Times New Roman" panose="02020603050405020304" pitchFamily="18" charset="0"/>
                <a:cs typeface="Times New Roman" panose="02020603050405020304" pitchFamily="18" charset="0"/>
              </a:rPr>
              <a:t>Аляксандраўна</a:t>
            </a:r>
            <a:r>
              <a:rPr lang="be-BY" sz="2400" dirty="0">
                <a:latin typeface="Times New Roman" panose="02020603050405020304" pitchFamily="18" charset="0"/>
                <a:cs typeface="Times New Roman" panose="02020603050405020304" pitchFamily="18" charset="0"/>
              </a:rPr>
              <a:t> </a:t>
            </a:r>
            <a:r>
              <a:rPr lang="be-BY" sz="2400" dirty="0" err="1">
                <a:latin typeface="Times New Roman" panose="02020603050405020304" pitchFamily="18" charset="0"/>
                <a:cs typeface="Times New Roman" panose="02020603050405020304" pitchFamily="18" charset="0"/>
              </a:rPr>
              <a:t>Грахольская</a:t>
            </a:r>
            <a:r>
              <a:rPr lang="be-BY" sz="2400" dirty="0">
                <a:latin typeface="Times New Roman" panose="02020603050405020304" pitchFamily="18" charset="0"/>
                <a:cs typeface="Times New Roman" panose="02020603050405020304" pitchFamily="18" charset="0"/>
              </a:rPr>
              <a:t> сталі нявіннымі ахвярамі фашызму. </a:t>
            </a:r>
          </a:p>
          <a:p>
            <a:pPr algn="just"/>
            <a:r>
              <a:rPr lang="be-BY" sz="2400" dirty="0">
                <a:latin typeface="Times New Roman" panose="02020603050405020304" pitchFamily="18" charset="0"/>
                <a:cs typeface="Times New Roman" panose="02020603050405020304" pitchFamily="18" charset="0"/>
              </a:rPr>
              <a:t>На лясной паляне, на месцы расстрэлу вучняў, быў размешчаны мемарыяльны знак, на гранітнай пліце якога выбітыя імёны загінуўшых дзяцей і настаўніцы Паліны </a:t>
            </a:r>
            <a:r>
              <a:rPr lang="be-BY" sz="2400" dirty="0" err="1">
                <a:latin typeface="Times New Roman" panose="02020603050405020304" pitchFamily="18" charset="0"/>
                <a:cs typeface="Times New Roman" panose="02020603050405020304" pitchFamily="18" charset="0"/>
              </a:rPr>
              <a:t>Грахольскай</a:t>
            </a:r>
            <a:r>
              <a:rPr lang="be-BY" sz="2400" dirty="0">
                <a:latin typeface="Times New Roman" panose="02020603050405020304" pitchFamily="18" charset="0"/>
                <a:cs typeface="Times New Roman" panose="02020603050405020304" pitchFamily="18" charset="0"/>
              </a:rPr>
              <a:t>, якая была побач з вучнямі ў цяжкія часы.</a:t>
            </a:r>
          </a:p>
        </p:txBody>
      </p:sp>
      <p:pic>
        <p:nvPicPr>
          <p:cNvPr id="8" name="Рисунок 7"/>
          <p:cNvPicPr/>
          <p:nvPr/>
        </p:nvPicPr>
        <p:blipFill>
          <a:blip r:embed="rId3">
            <a:extLst>
              <a:ext uri="{28A0092B-C50C-407E-A947-70E740481C1C}">
                <a14:useLocalDpi xmlns:a14="http://schemas.microsoft.com/office/drawing/2010/main" val="0"/>
              </a:ext>
            </a:extLst>
          </a:blip>
          <a:stretch>
            <a:fillRect/>
          </a:stretch>
        </p:blipFill>
        <p:spPr>
          <a:xfrm>
            <a:off x="5561084" y="1660155"/>
            <a:ext cx="6381249" cy="3729813"/>
          </a:xfrm>
          <a:prstGeom prst="rect">
            <a:avLst/>
          </a:prstGeom>
        </p:spPr>
      </p:pic>
      <p:sp>
        <p:nvSpPr>
          <p:cNvPr id="6" name="Выгнутая вниз стрелка 5">
            <a:hlinkClick r:id="rId4" action="ppaction://hlinksldjump"/>
          </p:cNvPr>
          <p:cNvSpPr/>
          <p:nvPr/>
        </p:nvSpPr>
        <p:spPr>
          <a:xfrm>
            <a:off x="289432" y="5969020"/>
            <a:ext cx="755596" cy="522514"/>
          </a:xfrm>
          <a:prstGeom prst="curved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71172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rotWithShape="1">
          <a:blip r:embed="rId2">
            <a:extLst>
              <a:ext uri="{28A0092B-C50C-407E-A947-70E740481C1C}">
                <a14:useLocalDpi xmlns:a14="http://schemas.microsoft.com/office/drawing/2010/main" val="0"/>
              </a:ext>
            </a:extLst>
          </a:blip>
          <a:srcRect t="6476"/>
          <a:stretch/>
        </p:blipFill>
        <p:spPr>
          <a:xfrm>
            <a:off x="4" y="0"/>
            <a:ext cx="12192000" cy="6858000"/>
          </a:xfrm>
          <a:prstGeom prst="rect">
            <a:avLst/>
          </a:prstGeom>
        </p:spPr>
      </p:pic>
      <p:sp>
        <p:nvSpPr>
          <p:cNvPr id="2" name="Прямоугольник 1"/>
          <p:cNvSpPr/>
          <p:nvPr/>
        </p:nvSpPr>
        <p:spPr>
          <a:xfrm>
            <a:off x="1406335" y="328639"/>
            <a:ext cx="9562234" cy="830997"/>
          </a:xfrm>
          <a:prstGeom prst="rect">
            <a:avLst/>
          </a:prstGeom>
          <a:noFill/>
        </p:spPr>
        <p:txBody>
          <a:bodyPr wrap="none" lIns="91440" tIns="45720" rIns="91440" bIns="45720">
            <a:spAutoFit/>
          </a:bodyPr>
          <a:lstStyle/>
          <a:p>
            <a:pPr algn="ctr"/>
            <a:r>
              <a:rPr lang="ru-RU" sz="4800" b="0" cap="none" spc="0" dirty="0">
                <a:ln w="0"/>
                <a:solidFill>
                  <a:schemeClr val="tx1"/>
                </a:solidFill>
                <a:effectLst>
                  <a:outerShdw blurRad="38100" dist="19050" dir="2700000" algn="tl" rotWithShape="0">
                    <a:schemeClr val="dk1">
                      <a:alpha val="40000"/>
                    </a:schemeClr>
                  </a:outerShdw>
                </a:effectLst>
                <a:latin typeface="Segoe Print" panose="02000600000000000000" pitchFamily="2" charset="0"/>
              </a:rPr>
              <a:t>Фільмы пра вайну для дзяцей</a:t>
            </a:r>
          </a:p>
        </p:txBody>
      </p:sp>
      <p:sp>
        <p:nvSpPr>
          <p:cNvPr id="6" name="Управляющая кнопка: домой 5">
            <a:hlinkClick r:id="rId3" action="ppaction://hlinksldjump" highlightClick="1"/>
          </p:cNvPr>
          <p:cNvSpPr/>
          <p:nvPr/>
        </p:nvSpPr>
        <p:spPr>
          <a:xfrm>
            <a:off x="169182" y="5722047"/>
            <a:ext cx="927463" cy="940526"/>
          </a:xfrm>
          <a:prstGeom prst="actionButtonHom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3" name="Прямоугольник 2"/>
          <p:cNvSpPr/>
          <p:nvPr/>
        </p:nvSpPr>
        <p:spPr>
          <a:xfrm>
            <a:off x="1227562" y="1948405"/>
            <a:ext cx="6096000" cy="923330"/>
          </a:xfrm>
          <a:prstGeom prst="rect">
            <a:avLst/>
          </a:prstGeom>
        </p:spPr>
        <p:txBody>
          <a:bodyPr>
            <a:spAutoFit/>
          </a:bodyPr>
          <a:lstStyle/>
          <a:p>
            <a:r>
              <a:rPr lang="en-US" dirty="0">
                <a:hlinkClick r:id="rId4"/>
              </a:rPr>
              <a:t>https://www.youtube.com/watch?v=NfwmziwqVwM&amp;list=PLWOFf0wdXU2-Yj0M5qBE6BsmWmYMceusw&amp;index=1</a:t>
            </a:r>
            <a:endParaRPr lang="ru-RU" dirty="0"/>
          </a:p>
          <a:p>
            <a:endParaRPr lang="en-US" dirty="0"/>
          </a:p>
        </p:txBody>
      </p:sp>
      <p:sp>
        <p:nvSpPr>
          <p:cNvPr id="4" name="Прямоугольник 3"/>
          <p:cNvSpPr/>
          <p:nvPr/>
        </p:nvSpPr>
        <p:spPr>
          <a:xfrm>
            <a:off x="583832" y="1295289"/>
            <a:ext cx="6739730" cy="707886"/>
          </a:xfrm>
          <a:prstGeom prst="rect">
            <a:avLst/>
          </a:prstGeom>
          <a:noFill/>
        </p:spPr>
        <p:txBody>
          <a:bodyPr wrap="none" lIns="91440" tIns="45720" rIns="91440" bIns="45720">
            <a:spAutoFit/>
          </a:bodyPr>
          <a:lstStyle/>
          <a:p>
            <a:pPr marL="571500" indent="-571500" algn="ctr">
              <a:buFont typeface="Arial" panose="020B0604020202020204" pitchFamily="34" charset="0"/>
              <a:buChar char="•"/>
            </a:pPr>
            <a:r>
              <a:rPr lang="ru-RU" sz="4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Ваенная</a:t>
            </a:r>
            <a:r>
              <a:rPr lang="ru-RU" sz="4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драма «Солдатик»</a:t>
            </a:r>
          </a:p>
        </p:txBody>
      </p:sp>
      <p:sp>
        <p:nvSpPr>
          <p:cNvPr id="9" name="Прямоугольник 8"/>
          <p:cNvSpPr/>
          <p:nvPr/>
        </p:nvSpPr>
        <p:spPr>
          <a:xfrm>
            <a:off x="583832" y="2701146"/>
            <a:ext cx="6942413" cy="707886"/>
          </a:xfrm>
          <a:prstGeom prst="rect">
            <a:avLst/>
          </a:prstGeom>
          <a:noFill/>
        </p:spPr>
        <p:txBody>
          <a:bodyPr wrap="none" lIns="91440" tIns="45720" rIns="91440" bIns="45720">
            <a:spAutoFit/>
          </a:bodyPr>
          <a:lstStyle/>
          <a:p>
            <a:pPr marL="571500" indent="-571500" algn="ctr">
              <a:buFont typeface="Arial" panose="020B0604020202020204" pitchFamily="34" charset="0"/>
              <a:buChar char="•"/>
            </a:pPr>
            <a:r>
              <a:rPr lang="ru-RU" sz="4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Ваенная</a:t>
            </a:r>
            <a:r>
              <a:rPr lang="ru-RU" sz="4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драма «Сестрёнка»</a:t>
            </a:r>
          </a:p>
        </p:txBody>
      </p:sp>
      <p:sp>
        <p:nvSpPr>
          <p:cNvPr id="7" name="Прямоугольник 6"/>
          <p:cNvSpPr/>
          <p:nvPr/>
        </p:nvSpPr>
        <p:spPr>
          <a:xfrm>
            <a:off x="1227562" y="3376290"/>
            <a:ext cx="6096000" cy="923330"/>
          </a:xfrm>
          <a:prstGeom prst="rect">
            <a:avLst/>
          </a:prstGeom>
        </p:spPr>
        <p:txBody>
          <a:bodyPr>
            <a:spAutoFit/>
          </a:bodyPr>
          <a:lstStyle/>
          <a:p>
            <a:r>
              <a:rPr lang="en-US" dirty="0">
                <a:hlinkClick r:id="rId5"/>
              </a:rPr>
              <a:t>https://www.youtube.com/watch?v=WYT6sqZSli0&amp;list=PLWOFf0wdXU2-Yj0M5qBE6BsmWmYMceusw&amp;index=2</a:t>
            </a:r>
            <a:endParaRPr lang="ru-RU" dirty="0"/>
          </a:p>
          <a:p>
            <a:endParaRPr lang="en-US" dirty="0"/>
          </a:p>
        </p:txBody>
      </p:sp>
      <p:sp>
        <p:nvSpPr>
          <p:cNvPr id="11" name="Прямоугольник 10"/>
          <p:cNvSpPr/>
          <p:nvPr/>
        </p:nvSpPr>
        <p:spPr>
          <a:xfrm>
            <a:off x="583832" y="4071687"/>
            <a:ext cx="9678419" cy="707886"/>
          </a:xfrm>
          <a:prstGeom prst="rect">
            <a:avLst/>
          </a:prstGeom>
          <a:noFill/>
        </p:spPr>
        <p:txBody>
          <a:bodyPr wrap="none" lIns="91440" tIns="45720" rIns="91440" bIns="45720">
            <a:spAutoFit/>
          </a:bodyPr>
          <a:lstStyle/>
          <a:p>
            <a:pPr marL="571500" indent="-571500" algn="ctr">
              <a:buFont typeface="Arial" panose="020B0604020202020204" pitchFamily="34" charset="0"/>
              <a:buChar char="•"/>
            </a:pPr>
            <a:r>
              <a:rPr lang="ru-RU" sz="4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Фільм</a:t>
            </a:r>
            <a:r>
              <a:rPr lang="ru-RU" sz="4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«Сокровища партизанского леса»</a:t>
            </a:r>
          </a:p>
        </p:txBody>
      </p:sp>
      <p:sp>
        <p:nvSpPr>
          <p:cNvPr id="8" name="Прямоугольник 7"/>
          <p:cNvSpPr/>
          <p:nvPr/>
        </p:nvSpPr>
        <p:spPr>
          <a:xfrm>
            <a:off x="1227562" y="4772032"/>
            <a:ext cx="5133393" cy="646331"/>
          </a:xfrm>
          <a:prstGeom prst="rect">
            <a:avLst/>
          </a:prstGeom>
        </p:spPr>
        <p:txBody>
          <a:bodyPr wrap="none">
            <a:spAutoFit/>
          </a:bodyPr>
          <a:lstStyle/>
          <a:p>
            <a:r>
              <a:rPr lang="en-US" dirty="0">
                <a:hlinkClick r:id="rId6"/>
              </a:rPr>
              <a:t>https://www.youtube.com/watch?v=mQPYARUVCNY</a:t>
            </a:r>
            <a:endParaRPr lang="ru-RU" dirty="0"/>
          </a:p>
          <a:p>
            <a:endParaRPr lang="en-US" dirty="0"/>
          </a:p>
        </p:txBody>
      </p:sp>
      <p:pic>
        <p:nvPicPr>
          <p:cNvPr id="3074" name="Picture 2" descr="http://qrcoder.ru/code/?https%3A%2F%2Fwww.youtube.com%2Fwatch%3Fv%3DNfwmziwqVwM%26list%3DPLWOFf0wdXU2-Yj0M5qBE6BsmWmYMceusw%26index%3D1&amp;4&amp;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66914" y="1358751"/>
            <a:ext cx="1329913" cy="132991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qrcoder.ru/code/?https%3A%2F%2Fwww.youtube.com%2Fwatch%3Fv%3DWYT6sqZSli0%26list%3DPLWOFf0wdXU2-Yj0M5qBE6BsmWmYMceusw%26index%3D2&amp;4&amp;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05411" y="2783291"/>
            <a:ext cx="1291416" cy="129141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qrcoder.ru/code/?https%3A%2F%2Fwww.youtube.com%2Fwatch%3Fv%3DmQPYARUVCNY&amp;4&amp;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05411" y="4744466"/>
            <a:ext cx="1291416" cy="1291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3293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rotWithShape="1">
          <a:blip r:embed="rId2">
            <a:extLst>
              <a:ext uri="{28A0092B-C50C-407E-A947-70E740481C1C}">
                <a14:useLocalDpi xmlns:a14="http://schemas.microsoft.com/office/drawing/2010/main" val="0"/>
              </a:ext>
            </a:extLst>
          </a:blip>
          <a:srcRect t="6476"/>
          <a:stretch/>
        </p:blipFill>
        <p:spPr>
          <a:xfrm>
            <a:off x="0" y="0"/>
            <a:ext cx="12192000" cy="6858000"/>
          </a:xfrm>
          <a:prstGeom prst="rect">
            <a:avLst/>
          </a:prstGeom>
        </p:spPr>
      </p:pic>
      <p:sp>
        <p:nvSpPr>
          <p:cNvPr id="2" name="Прямоугольник 1"/>
          <p:cNvSpPr/>
          <p:nvPr/>
        </p:nvSpPr>
        <p:spPr>
          <a:xfrm>
            <a:off x="3195206" y="184947"/>
            <a:ext cx="5801588" cy="923330"/>
          </a:xfrm>
          <a:prstGeom prst="rect">
            <a:avLst/>
          </a:prstGeom>
          <a:noFill/>
        </p:spPr>
        <p:txBody>
          <a:bodyPr wrap="none" lIns="91440" tIns="45720" rIns="91440" bIns="45720">
            <a:spAutoFit/>
          </a:bodyPr>
          <a:lstStyle/>
          <a:p>
            <a:pPr algn="ctr"/>
            <a:r>
              <a:rPr lang="ru-RU" sz="5400" b="0" cap="none" spc="0" dirty="0">
                <a:ln w="0"/>
                <a:solidFill>
                  <a:schemeClr val="tx1"/>
                </a:solidFill>
                <a:effectLst>
                  <a:outerShdw blurRad="38100" dist="19050" dir="2700000" algn="tl" rotWithShape="0">
                    <a:schemeClr val="dk1">
                      <a:alpha val="40000"/>
                    </a:schemeClr>
                  </a:outerShdw>
                </a:effectLst>
                <a:latin typeface="Segoe Print" panose="02000600000000000000" pitchFamily="2" charset="0"/>
              </a:rPr>
              <a:t>Пачатак вайны</a:t>
            </a:r>
          </a:p>
        </p:txBody>
      </p:sp>
      <p:pic>
        <p:nvPicPr>
          <p:cNvPr id="3" name="Рисунок 2"/>
          <p:cNvPicPr>
            <a:picLocks noChangeAspect="1"/>
          </p:cNvPicPr>
          <p:nvPr/>
        </p:nvPicPr>
        <p:blipFill>
          <a:blip r:embed="rId3">
            <a:extLst>
              <a:ext uri="{BEBA8EAE-BF5A-486C-A8C5-ECC9F3942E4B}">
                <a14:imgProps xmlns:a14="http://schemas.microsoft.com/office/drawing/2010/main">
                  <a14:imgLayer r:embed="rId4">
                    <a14:imgEffect>
                      <a14:backgroundRemoval t="4444" b="89778" l="4444" r="89778"/>
                    </a14:imgEffect>
                  </a14:imgLayer>
                </a14:imgProps>
              </a:ext>
              <a:ext uri="{28A0092B-C50C-407E-A947-70E740481C1C}">
                <a14:useLocalDpi xmlns:a14="http://schemas.microsoft.com/office/drawing/2010/main" val="0"/>
              </a:ext>
            </a:extLst>
          </a:blip>
          <a:stretch>
            <a:fillRect/>
          </a:stretch>
        </p:blipFill>
        <p:spPr>
          <a:xfrm>
            <a:off x="3073219" y="1062783"/>
            <a:ext cx="1535293" cy="1535293"/>
          </a:xfrm>
          <a:prstGeom prst="rect">
            <a:avLst/>
          </a:prstGeom>
        </p:spPr>
      </p:pic>
      <p:sp>
        <p:nvSpPr>
          <p:cNvPr id="4" name="Прямоугольник 3"/>
          <p:cNvSpPr/>
          <p:nvPr/>
        </p:nvSpPr>
        <p:spPr>
          <a:xfrm>
            <a:off x="4423699" y="1752256"/>
            <a:ext cx="4442243" cy="646331"/>
          </a:xfrm>
          <a:prstGeom prst="rect">
            <a:avLst/>
          </a:prstGeom>
          <a:noFill/>
        </p:spPr>
        <p:txBody>
          <a:bodyPr wrap="none" lIns="91440" tIns="45720" rIns="91440" bIns="45720">
            <a:spAutoFit/>
          </a:bodyPr>
          <a:lstStyle/>
          <a:p>
            <a:pPr algn="ctr"/>
            <a:r>
              <a:rPr lang="ru-RU" sz="3600" b="0" cap="none" spc="0" dirty="0">
                <a:ln w="0"/>
                <a:solidFill>
                  <a:schemeClr val="tx1"/>
                </a:solidFill>
                <a:effectLst>
                  <a:outerShdw blurRad="38100" dist="19050" dir="2700000" algn="tl" rotWithShape="0">
                    <a:schemeClr val="dk1">
                      <a:alpha val="40000"/>
                    </a:schemeClr>
                  </a:outerShdw>
                </a:effectLst>
                <a:latin typeface="Segoe Print" panose="02000600000000000000" pitchFamily="2" charset="0"/>
              </a:rPr>
              <a:t>Патрэбна ведаць!</a:t>
            </a:r>
          </a:p>
        </p:txBody>
      </p:sp>
      <p:pic>
        <p:nvPicPr>
          <p:cNvPr id="7" name="Рисунок 6">
            <a:hlinkClick r:id="rId5"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4444" b="89778" l="4444" r="89778"/>
                    </a14:imgEffect>
                  </a14:imgLayer>
                </a14:imgProps>
              </a:ext>
              <a:ext uri="{28A0092B-C50C-407E-A947-70E740481C1C}">
                <a14:useLocalDpi xmlns:a14="http://schemas.microsoft.com/office/drawing/2010/main" val="0"/>
              </a:ext>
            </a:extLst>
          </a:blip>
          <a:stretch>
            <a:fillRect/>
          </a:stretch>
        </p:blipFill>
        <p:spPr>
          <a:xfrm>
            <a:off x="1201148" y="2643566"/>
            <a:ext cx="1535293" cy="1535293"/>
          </a:xfrm>
          <a:prstGeom prst="rect">
            <a:avLst/>
          </a:prstGeom>
        </p:spPr>
      </p:pic>
      <p:sp>
        <p:nvSpPr>
          <p:cNvPr id="8" name="Прямоугольник 7"/>
          <p:cNvSpPr/>
          <p:nvPr/>
        </p:nvSpPr>
        <p:spPr>
          <a:xfrm>
            <a:off x="2731553" y="3411214"/>
            <a:ext cx="2154757" cy="646331"/>
          </a:xfrm>
          <a:prstGeom prst="rect">
            <a:avLst/>
          </a:prstGeom>
          <a:noFill/>
        </p:spPr>
        <p:txBody>
          <a:bodyPr wrap="none" lIns="91440" tIns="45720" rIns="91440" bIns="45720">
            <a:spAutoFit/>
          </a:bodyPr>
          <a:lstStyle/>
          <a:p>
            <a:pPr algn="ctr"/>
            <a:r>
              <a:rPr lang="ru-RU" sz="3600" dirty="0">
                <a:ln w="0"/>
                <a:effectLst>
                  <a:outerShdw blurRad="38100" dist="19050" dir="2700000" algn="tl" rotWithShape="0">
                    <a:schemeClr val="dk1">
                      <a:alpha val="40000"/>
                    </a:schemeClr>
                  </a:outerShdw>
                </a:effectLst>
                <a:latin typeface="Segoe Print" panose="02000600000000000000" pitchFamily="2" charset="0"/>
              </a:rPr>
              <a:t>Паглядзі</a:t>
            </a:r>
            <a:endParaRPr lang="ru-RU" sz="3600" b="0" cap="none" spc="0" dirty="0">
              <a:ln w="0"/>
              <a:solidFill>
                <a:schemeClr val="tx1"/>
              </a:solidFill>
              <a:effectLst>
                <a:outerShdw blurRad="38100" dist="19050" dir="2700000" algn="tl" rotWithShape="0">
                  <a:schemeClr val="dk1">
                    <a:alpha val="40000"/>
                  </a:schemeClr>
                </a:outerShdw>
              </a:effectLst>
              <a:latin typeface="Segoe Print" panose="02000600000000000000" pitchFamily="2" charset="0"/>
            </a:endParaRPr>
          </a:p>
        </p:txBody>
      </p:sp>
      <p:sp>
        <p:nvSpPr>
          <p:cNvPr id="9" name="Прямоугольник 8"/>
          <p:cNvSpPr/>
          <p:nvPr/>
        </p:nvSpPr>
        <p:spPr>
          <a:xfrm>
            <a:off x="8180113" y="3406098"/>
            <a:ext cx="2393604" cy="646331"/>
          </a:xfrm>
          <a:prstGeom prst="rect">
            <a:avLst/>
          </a:prstGeom>
          <a:noFill/>
        </p:spPr>
        <p:txBody>
          <a:bodyPr wrap="none" lIns="91440" tIns="45720" rIns="91440" bIns="45720">
            <a:spAutoFit/>
          </a:bodyPr>
          <a:lstStyle/>
          <a:p>
            <a:pPr algn="ctr"/>
            <a:r>
              <a:rPr lang="ru-RU" sz="3600" b="0" cap="none" spc="0" dirty="0">
                <a:ln w="0"/>
                <a:solidFill>
                  <a:schemeClr val="tx1"/>
                </a:solidFill>
                <a:effectLst>
                  <a:outerShdw blurRad="38100" dist="19050" dir="2700000" algn="tl" rotWithShape="0">
                    <a:schemeClr val="dk1">
                      <a:alpha val="40000"/>
                    </a:schemeClr>
                  </a:outerShdw>
                </a:effectLst>
                <a:latin typeface="Segoe Print" panose="02000600000000000000" pitchFamily="2" charset="0"/>
              </a:rPr>
              <a:t>Паслухай</a:t>
            </a:r>
          </a:p>
        </p:txBody>
      </p:sp>
      <p:pic>
        <p:nvPicPr>
          <p:cNvPr id="10" name="Рисунок 9">
            <a:hlinkClick r:id="rId6"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4444" b="89778" l="4444" r="89778"/>
                    </a14:imgEffect>
                  </a14:imgLayer>
                </a14:imgProps>
              </a:ext>
              <a:ext uri="{28A0092B-C50C-407E-A947-70E740481C1C}">
                <a14:useLocalDpi xmlns:a14="http://schemas.microsoft.com/office/drawing/2010/main" val="0"/>
              </a:ext>
            </a:extLst>
          </a:blip>
          <a:stretch>
            <a:fillRect/>
          </a:stretch>
        </p:blipFill>
        <p:spPr>
          <a:xfrm>
            <a:off x="6644820" y="2643566"/>
            <a:ext cx="1535293" cy="1535293"/>
          </a:xfrm>
          <a:prstGeom prst="rect">
            <a:avLst/>
          </a:prstGeom>
        </p:spPr>
      </p:pic>
      <p:pic>
        <p:nvPicPr>
          <p:cNvPr id="11" name="Рисунок 10">
            <a:hlinkClick r:id="rId7"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4444" b="89778" l="4444" r="89778"/>
                    </a14:imgEffect>
                  </a14:imgLayer>
                </a14:imgProps>
              </a:ext>
              <a:ext uri="{28A0092B-C50C-407E-A947-70E740481C1C}">
                <a14:useLocalDpi xmlns:a14="http://schemas.microsoft.com/office/drawing/2010/main" val="0"/>
              </a:ext>
            </a:extLst>
          </a:blip>
          <a:stretch>
            <a:fillRect/>
          </a:stretch>
        </p:blipFill>
        <p:spPr>
          <a:xfrm>
            <a:off x="4997918" y="4052429"/>
            <a:ext cx="1535293" cy="1535293"/>
          </a:xfrm>
          <a:prstGeom prst="rect">
            <a:avLst/>
          </a:prstGeom>
        </p:spPr>
      </p:pic>
      <p:sp>
        <p:nvSpPr>
          <p:cNvPr id="12" name="Прямоугольник 11"/>
          <p:cNvSpPr/>
          <p:nvPr/>
        </p:nvSpPr>
        <p:spPr>
          <a:xfrm>
            <a:off x="6292608" y="4749176"/>
            <a:ext cx="2239716" cy="646331"/>
          </a:xfrm>
          <a:prstGeom prst="rect">
            <a:avLst/>
          </a:prstGeom>
          <a:noFill/>
        </p:spPr>
        <p:txBody>
          <a:bodyPr wrap="none" lIns="91440" tIns="45720" rIns="91440" bIns="45720">
            <a:spAutoFit/>
          </a:bodyPr>
          <a:lstStyle/>
          <a:p>
            <a:pPr algn="ctr"/>
            <a:r>
              <a:rPr lang="ru-RU" sz="3600" dirty="0">
                <a:ln w="0"/>
                <a:effectLst>
                  <a:outerShdw blurRad="38100" dist="19050" dir="2700000" algn="tl" rotWithShape="0">
                    <a:schemeClr val="dk1">
                      <a:alpha val="40000"/>
                    </a:schemeClr>
                  </a:outerShdw>
                </a:effectLst>
                <a:latin typeface="Segoe Print" panose="02000600000000000000" pitchFamily="2" charset="0"/>
              </a:rPr>
              <a:t>Выканай</a:t>
            </a:r>
            <a:endParaRPr lang="ru-RU" sz="3600" b="0" cap="none" spc="0" dirty="0">
              <a:ln w="0"/>
              <a:solidFill>
                <a:schemeClr val="tx1"/>
              </a:solidFill>
              <a:effectLst>
                <a:outerShdw blurRad="38100" dist="19050" dir="2700000" algn="tl" rotWithShape="0">
                  <a:schemeClr val="dk1">
                    <a:alpha val="40000"/>
                  </a:schemeClr>
                </a:outerShdw>
              </a:effectLst>
              <a:latin typeface="Segoe Print" panose="02000600000000000000" pitchFamily="2" charset="0"/>
            </a:endParaRPr>
          </a:p>
        </p:txBody>
      </p:sp>
      <p:sp>
        <p:nvSpPr>
          <p:cNvPr id="6" name="Управляющая кнопка: домой 5">
            <a:hlinkClick r:id="rId8" action="ppaction://hlinksldjump" highlightClick="1"/>
          </p:cNvPr>
          <p:cNvSpPr/>
          <p:nvPr/>
        </p:nvSpPr>
        <p:spPr>
          <a:xfrm>
            <a:off x="169182" y="5722047"/>
            <a:ext cx="927463" cy="940526"/>
          </a:xfrm>
          <a:prstGeom prst="actionButtonHom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23858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Прямоугольник 3"/>
          <p:cNvSpPr/>
          <p:nvPr/>
        </p:nvSpPr>
        <p:spPr>
          <a:xfrm>
            <a:off x="3992625" y="289216"/>
            <a:ext cx="4442243" cy="646331"/>
          </a:xfrm>
          <a:prstGeom prst="rect">
            <a:avLst/>
          </a:prstGeom>
          <a:noFill/>
        </p:spPr>
        <p:txBody>
          <a:bodyPr wrap="none" lIns="91440" tIns="45720" rIns="91440" bIns="45720">
            <a:spAutoFit/>
          </a:bodyPr>
          <a:lstStyle/>
          <a:p>
            <a:pPr algn="ctr"/>
            <a:r>
              <a:rPr lang="ru-RU" sz="3600" b="0" cap="none" spc="0" dirty="0">
                <a:ln w="0"/>
                <a:solidFill>
                  <a:schemeClr val="tx1"/>
                </a:solidFill>
                <a:effectLst>
                  <a:outerShdw blurRad="38100" dist="19050" dir="2700000" algn="tl" rotWithShape="0">
                    <a:schemeClr val="dk1">
                      <a:alpha val="40000"/>
                    </a:schemeClr>
                  </a:outerShdw>
                </a:effectLst>
                <a:latin typeface="Segoe Print" panose="02000600000000000000" pitchFamily="2" charset="0"/>
              </a:rPr>
              <a:t>Патрэбна ведаць!</a:t>
            </a:r>
          </a:p>
        </p:txBody>
      </p:sp>
      <p:sp>
        <p:nvSpPr>
          <p:cNvPr id="6" name="Прямоугольник 5"/>
          <p:cNvSpPr/>
          <p:nvPr/>
        </p:nvSpPr>
        <p:spPr>
          <a:xfrm>
            <a:off x="446367" y="904443"/>
            <a:ext cx="11534758" cy="2308324"/>
          </a:xfrm>
          <a:prstGeom prst="rect">
            <a:avLst/>
          </a:prstGeom>
          <a:noFill/>
        </p:spPr>
        <p:txBody>
          <a:bodyPr wrap="square" lIns="91440" tIns="45720" rIns="91440" bIns="45720">
            <a:spAutoFit/>
          </a:bodyPr>
          <a:lstStyle/>
          <a:p>
            <a:pPr algn="just"/>
            <a:r>
              <a:rPr lang="ru-RU" sz="2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Вайна з нямецка-фашысцкімі захопнікамі доўжылася амаль </a:t>
            </a:r>
            <a:r>
              <a:rPr lang="ru-RU" sz="2400"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4 гады </a:t>
            </a:r>
            <a:r>
              <a:rPr lang="ru-RU" sz="2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з </a:t>
            </a:r>
            <a:r>
              <a:rPr lang="ru-RU" sz="2400"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1941</a:t>
            </a:r>
            <a:r>
              <a:rPr lang="ru-RU" sz="2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па </a:t>
            </a:r>
            <a:r>
              <a:rPr lang="ru-RU" sz="2400"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1945</a:t>
            </a:r>
            <a:r>
              <a:rPr lang="ru-RU" sz="2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год. Яна пачалася </a:t>
            </a:r>
            <a:r>
              <a:rPr lang="ru-RU" sz="2400"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22 чэрвеня 1941 года </a:t>
            </a:r>
            <a:r>
              <a:rPr lang="ru-RU" sz="2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раніцай, калі людзі яшчэ спалі. На мірных жыхароў</a:t>
            </a:r>
            <a:r>
              <a:rPr lang="ru-RU" sz="24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ru-RU" sz="2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Беларусі раптоўна абрынуліся тысячы снарадаў і бомбаў.</a:t>
            </a:r>
          </a:p>
          <a:p>
            <a:pPr algn="just"/>
            <a:r>
              <a:rPr lang="ru-RU" sz="24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Першы ўдар ворага прынялі пагранічнікі і воіны </a:t>
            </a:r>
            <a:r>
              <a:rPr lang="ru-RU" sz="2400"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hlinkClick r:id="" action="ppaction://hlinkshowjump?jump=nextslide"/>
              </a:rPr>
              <a:t>Брэсцкай крэпасці</a:t>
            </a:r>
            <a:r>
              <a:rPr lang="ru-RU" sz="24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28 дзён гераічна трымаліся яе абаронцы. Ужо </a:t>
            </a:r>
            <a:r>
              <a:rPr lang="ru-RU" sz="24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быў</a:t>
            </a:r>
            <a:r>
              <a:rPr lang="ru-RU" sz="24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ru-RU" sz="24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захоплены</a:t>
            </a:r>
            <a:r>
              <a:rPr lang="ru-RU" sz="24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ru-RU" sz="24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Мінск</a:t>
            </a:r>
            <a:r>
              <a:rPr lang="ru-RU" sz="24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варожыя танкі дасягнулі Смаленска. А ў глыбокім тыле ворага працягвалі змагацца пагранічнікі.</a:t>
            </a:r>
            <a:endParaRPr lang="ru-RU" sz="2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13" name="Рисунок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2135" y="3728368"/>
            <a:ext cx="4327072" cy="2596243"/>
          </a:xfrm>
          <a:prstGeom prst="rect">
            <a:avLst/>
          </a:prstGeom>
        </p:spPr>
      </p:pic>
      <p:pic>
        <p:nvPicPr>
          <p:cNvPr id="14" name="Рисунок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3118" y="3311989"/>
            <a:ext cx="5143500" cy="3429000"/>
          </a:xfrm>
          <a:prstGeom prst="rect">
            <a:avLst/>
          </a:prstGeom>
        </p:spPr>
      </p:pic>
      <p:sp>
        <p:nvSpPr>
          <p:cNvPr id="15" name="Выгнутая вниз стрелка 14">
            <a:hlinkClick r:id="rId5" action="ppaction://hlinksldjump"/>
          </p:cNvPr>
          <p:cNvSpPr/>
          <p:nvPr/>
        </p:nvSpPr>
        <p:spPr>
          <a:xfrm>
            <a:off x="328621" y="6035040"/>
            <a:ext cx="755596" cy="522514"/>
          </a:xfrm>
          <a:prstGeom prst="curved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121772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Прямоугольник 5"/>
          <p:cNvSpPr/>
          <p:nvPr/>
        </p:nvSpPr>
        <p:spPr>
          <a:xfrm>
            <a:off x="328621" y="170475"/>
            <a:ext cx="11534758" cy="3477875"/>
          </a:xfrm>
          <a:prstGeom prst="rect">
            <a:avLst/>
          </a:prstGeom>
          <a:noFill/>
        </p:spPr>
        <p:txBody>
          <a:bodyPr wrap="square" lIns="91440" tIns="45720" rIns="91440" bIns="45720">
            <a:spAutoFit/>
          </a:bodyPr>
          <a:lstStyle/>
          <a:p>
            <a:pPr algn="just"/>
            <a:r>
              <a:rPr lang="ru-RU" sz="2000" dirty="0">
                <a:latin typeface="Times New Roman" panose="02020603050405020304" pitchFamily="18" charset="0"/>
                <a:cs typeface="Times New Roman" panose="02020603050405020304" pitchFamily="18" charset="0"/>
              </a:rPr>
              <a:t>      </a:t>
            </a:r>
            <a:r>
              <a:rPr lang="be-BY" sz="2000" dirty="0">
                <a:latin typeface="Times New Roman" panose="02020603050405020304" pitchFamily="18" charset="0"/>
                <a:cs typeface="Times New Roman" panose="02020603050405020304" pitchFamily="18" charset="0"/>
              </a:rPr>
              <a:t>Брэсцкая крэпасць была пабудаваная ў 30-я — пачатку 40-х гадоў </a:t>
            </a:r>
            <a:r>
              <a:rPr lang="be-BY" sz="2000" dirty="0" err="1">
                <a:latin typeface="Times New Roman" panose="02020603050405020304" pitchFamily="18" charset="0"/>
                <a:cs typeface="Times New Roman" panose="02020603050405020304" pitchFamily="18" charset="0"/>
              </a:rPr>
              <a:t>XIX</a:t>
            </a:r>
            <a:r>
              <a:rPr lang="be-BY" sz="2000" dirty="0">
                <a:latin typeface="Times New Roman" panose="02020603050405020304" pitchFamily="18" charset="0"/>
                <a:cs typeface="Times New Roman" panose="02020603050405020304" pitchFamily="18" charset="0"/>
              </a:rPr>
              <a:t> стагоддзя каля перакрыжавання рэк Заходні Буг і </a:t>
            </a:r>
            <a:r>
              <a:rPr lang="be-BY" sz="2000" dirty="0" err="1">
                <a:latin typeface="Times New Roman" panose="02020603050405020304" pitchFamily="18" charset="0"/>
                <a:cs typeface="Times New Roman" panose="02020603050405020304" pitchFamily="18" charset="0"/>
              </a:rPr>
              <a:t>Мухавец</a:t>
            </a:r>
            <a:r>
              <a:rPr lang="be-BY" sz="2000" dirty="0">
                <a:latin typeface="Times New Roman" panose="02020603050405020304" pitchFamily="18" charset="0"/>
                <a:cs typeface="Times New Roman" panose="02020603050405020304" pitchFamily="18" charset="0"/>
              </a:rPr>
              <a:t> на месцы старога Брэста. Кампазіцыйны цэнтр ансамбля — манумент «Мужнасць», </a:t>
            </a:r>
            <a:r>
              <a:rPr lang="be-BY" sz="2000" dirty="0" err="1">
                <a:latin typeface="Times New Roman" panose="02020603050405020304" pitchFamily="18" charset="0"/>
                <a:cs typeface="Times New Roman" panose="02020603050405020304" pitchFamily="18" charset="0"/>
              </a:rPr>
              <a:t>пагрудная</a:t>
            </a:r>
            <a:r>
              <a:rPr lang="be-BY" sz="2000" dirty="0">
                <a:latin typeface="Times New Roman" panose="02020603050405020304" pitchFamily="18" charset="0"/>
                <a:cs typeface="Times New Roman" panose="02020603050405020304" pitchFamily="18" charset="0"/>
              </a:rPr>
              <a:t> скульптура воіна вышынёй 33,5 м, на адваротным баку якой размешчаныя рэльефныя кампазіцыі, якія расказваюць пра асобныя эпізоды гераічнай абароны крэпасці. Гэта адна з тых мясцін, якую варта наведаць у Беларусі, і самае славутае турыстычнае месца ў горадзе Брэсце. </a:t>
            </a:r>
          </a:p>
          <a:p>
            <a:pPr algn="just"/>
            <a:r>
              <a:rPr lang="be-BY" sz="2000" dirty="0">
                <a:latin typeface="Times New Roman" panose="02020603050405020304" pitchFamily="18" charset="0"/>
                <a:cs typeface="Times New Roman" panose="02020603050405020304" pitchFamily="18" charset="0"/>
              </a:rPr>
              <a:t>      Пасля вайны крэпасць не была поўнасцю адноўленая. На яе тэрыторыі для ўвекавечання подзвігу абаронцаў у 1969–1971 </a:t>
            </a:r>
            <a:r>
              <a:rPr lang="be-BY" sz="2000" dirty="0" err="1">
                <a:latin typeface="Times New Roman" panose="02020603050405020304" pitchFamily="18" charset="0"/>
                <a:cs typeface="Times New Roman" panose="02020603050405020304" pitchFamily="18" charset="0"/>
              </a:rPr>
              <a:t>гг</a:t>
            </a:r>
            <a:r>
              <a:rPr lang="be-BY" sz="2000" dirty="0">
                <a:latin typeface="Times New Roman" panose="02020603050405020304" pitchFamily="18" charset="0"/>
                <a:cs typeface="Times New Roman" panose="02020603050405020304" pitchFamily="18" charset="0"/>
              </a:rPr>
              <a:t>. створаны мемарыяльны комплекс. </a:t>
            </a:r>
            <a:r>
              <a:rPr lang="be-BY" sz="2000" dirty="0" err="1">
                <a:latin typeface="Times New Roman" panose="02020603050405020304" pitchFamily="18" charset="0"/>
                <a:cs typeface="Times New Roman" panose="02020603050405020304" pitchFamily="18" charset="0"/>
              </a:rPr>
              <a:t>Архітэктурна</a:t>
            </a:r>
            <a:r>
              <a:rPr lang="be-BY" sz="2000" dirty="0">
                <a:latin typeface="Times New Roman" panose="02020603050405020304" pitchFamily="18" charset="0"/>
                <a:cs typeface="Times New Roman" panose="02020603050405020304" pitchFamily="18" charset="0"/>
              </a:rPr>
              <a:t>-скульптурны ансамбль мемарыяла ўключае ў сябе галоўны манумент «Мужнасць», штык-абеліск, скульптурную кампазіцыю «Смага», плошчу Цырыманіялаў, тры рады надмагільных пліт, руіны і ўцалелыя збудаванні крэпасці, музей. </a:t>
            </a:r>
            <a:endParaRPr lang="be-BY"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8679" y="3302961"/>
            <a:ext cx="6469630" cy="3411348"/>
          </a:xfrm>
          <a:prstGeom prst="rect">
            <a:avLst/>
          </a:prstGeom>
        </p:spPr>
      </p:pic>
      <p:sp>
        <p:nvSpPr>
          <p:cNvPr id="3" name="Выгнутая вниз стрелка 2">
            <a:hlinkClick r:id="" action="ppaction://hlinkshowjump?jump=previousslide"/>
          </p:cNvPr>
          <p:cNvSpPr/>
          <p:nvPr/>
        </p:nvSpPr>
        <p:spPr>
          <a:xfrm>
            <a:off x="328621" y="6035040"/>
            <a:ext cx="755596" cy="522514"/>
          </a:xfrm>
          <a:prstGeom prst="curved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7" name="Прамавугольнік 6">
            <a:extLst>
              <a:ext uri="{FF2B5EF4-FFF2-40B4-BE49-F238E27FC236}">
                <a16:creationId xmlns:a16="http://schemas.microsoft.com/office/drawing/2014/main" id="{1EF07A81-FA7C-43FC-9684-5B720D2A74A9}"/>
              </a:ext>
            </a:extLst>
          </p:cNvPr>
          <p:cNvSpPr/>
          <p:nvPr/>
        </p:nvSpPr>
        <p:spPr>
          <a:xfrm>
            <a:off x="328621" y="3545737"/>
            <a:ext cx="5106367" cy="2246769"/>
          </a:xfrm>
          <a:prstGeom prst="rect">
            <a:avLst/>
          </a:prstGeom>
        </p:spPr>
        <p:txBody>
          <a:bodyPr wrap="square">
            <a:spAutoFit/>
          </a:bodyPr>
          <a:lstStyle/>
          <a:p>
            <a:pPr algn="just"/>
            <a:r>
              <a:rPr lang="be-BY" sz="2000" dirty="0">
                <a:latin typeface="Times New Roman" panose="02020603050405020304" pitchFamily="18" charset="0"/>
                <a:cs typeface="Times New Roman" panose="02020603050405020304" pitchFamily="18" charset="0"/>
              </a:rPr>
              <a:t>     Мемарыял пачынаецца з манументальнага галоўнага ўваходу ў выглядзе вялізнай зоркі, прарэзанай у бетонным блоку. Тут гучыць песня А. Аляксандрава «</a:t>
            </a:r>
            <a:r>
              <a:rPr lang="be-BY" sz="2000" dirty="0" err="1">
                <a:latin typeface="Times New Roman" panose="02020603050405020304" pitchFamily="18" charset="0"/>
                <a:cs typeface="Times New Roman" panose="02020603050405020304" pitchFamily="18" charset="0"/>
              </a:rPr>
              <a:t>Священная</a:t>
            </a:r>
            <a:r>
              <a:rPr lang="be-BY" sz="2000" dirty="0">
                <a:latin typeface="Times New Roman" panose="02020603050405020304" pitchFamily="18" charset="0"/>
                <a:cs typeface="Times New Roman" panose="02020603050405020304" pitchFamily="18" charset="0"/>
              </a:rPr>
              <a:t> </a:t>
            </a:r>
            <a:r>
              <a:rPr lang="be-BY" sz="2000" dirty="0" err="1">
                <a:latin typeface="Times New Roman" panose="02020603050405020304" pitchFamily="18" charset="0"/>
                <a:cs typeface="Times New Roman" panose="02020603050405020304" pitchFamily="18" charset="0"/>
              </a:rPr>
              <a:t>война</a:t>
            </a:r>
            <a:r>
              <a:rPr lang="be-BY" sz="2000" dirty="0">
                <a:latin typeface="Times New Roman" panose="02020603050405020304" pitchFamily="18" charset="0"/>
                <a:cs typeface="Times New Roman" panose="02020603050405020304" pitchFamily="18" charset="0"/>
              </a:rPr>
              <a:t>» і ўрадавае паведамленне пра напад на  Савецкі Саюз войскаў нямецка-фашысцкай </a:t>
            </a:r>
          </a:p>
          <a:p>
            <a:pPr algn="just"/>
            <a:r>
              <a:rPr lang="be-BY" sz="2000" dirty="0">
                <a:latin typeface="Times New Roman" panose="02020603050405020304" pitchFamily="18" charset="0"/>
                <a:cs typeface="Times New Roman" panose="02020603050405020304" pitchFamily="18" charset="0"/>
              </a:rPr>
              <a:t>Германіі.</a:t>
            </a:r>
            <a:endParaRPr lang="be-BY"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158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Рисунок 8"/>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Прямоугольник 6"/>
          <p:cNvSpPr/>
          <p:nvPr/>
        </p:nvSpPr>
        <p:spPr>
          <a:xfrm>
            <a:off x="4808107" y="121886"/>
            <a:ext cx="2808782" cy="830997"/>
          </a:xfrm>
          <a:prstGeom prst="rect">
            <a:avLst/>
          </a:prstGeom>
          <a:noFill/>
        </p:spPr>
        <p:txBody>
          <a:bodyPr wrap="none" lIns="91440" tIns="45720" rIns="91440" bIns="45720">
            <a:spAutoFit/>
          </a:bodyPr>
          <a:lstStyle/>
          <a:p>
            <a:pPr algn="ctr"/>
            <a:r>
              <a:rPr lang="ru-RU" sz="4800" dirty="0">
                <a:ln w="0"/>
                <a:effectLst>
                  <a:outerShdw blurRad="38100" dist="19050" dir="2700000" algn="tl" rotWithShape="0">
                    <a:schemeClr val="dk1">
                      <a:alpha val="40000"/>
                    </a:schemeClr>
                  </a:outerShdw>
                </a:effectLst>
                <a:latin typeface="Segoe Print" panose="02000600000000000000" pitchFamily="2" charset="0"/>
              </a:rPr>
              <a:t>Паглядзі</a:t>
            </a:r>
            <a:endParaRPr lang="ru-RU" sz="4800" b="0" cap="none" spc="0" dirty="0">
              <a:ln w="0"/>
              <a:solidFill>
                <a:schemeClr val="tx1"/>
              </a:solidFill>
              <a:effectLst>
                <a:outerShdw blurRad="38100" dist="19050" dir="2700000" algn="tl" rotWithShape="0">
                  <a:schemeClr val="dk1">
                    <a:alpha val="40000"/>
                  </a:schemeClr>
                </a:outerShdw>
              </a:effectLst>
              <a:latin typeface="Segoe Print" panose="02000600000000000000" pitchFamily="2" charset="0"/>
            </a:endParaRPr>
          </a:p>
        </p:txBody>
      </p:sp>
      <p:sp>
        <p:nvSpPr>
          <p:cNvPr id="10" name="Выгнутая вниз стрелка 9">
            <a:hlinkClick r:id="rId5" action="ppaction://hlinksldjump"/>
          </p:cNvPr>
          <p:cNvSpPr/>
          <p:nvPr/>
        </p:nvSpPr>
        <p:spPr>
          <a:xfrm>
            <a:off x="242555" y="6062677"/>
            <a:ext cx="755596" cy="522514"/>
          </a:xfrm>
          <a:prstGeom prst="curved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2" name="Штриховая стрелка вправо 1"/>
          <p:cNvSpPr/>
          <p:nvPr/>
        </p:nvSpPr>
        <p:spPr>
          <a:xfrm>
            <a:off x="1317100" y="6192453"/>
            <a:ext cx="995639" cy="507456"/>
          </a:xfrm>
          <a:prstGeom prst="stripedRightArrow">
            <a:avLst/>
          </a:prstGeom>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Прямоугольник 10"/>
          <p:cNvSpPr/>
          <p:nvPr/>
        </p:nvSpPr>
        <p:spPr>
          <a:xfrm>
            <a:off x="2312739" y="6168807"/>
            <a:ext cx="9678933" cy="523220"/>
          </a:xfrm>
          <a:prstGeom prst="rect">
            <a:avLst/>
          </a:prstGeom>
        </p:spPr>
        <p:txBody>
          <a:bodyPr wrap="square">
            <a:spAutoFit/>
          </a:bodyPr>
          <a:lstStyle/>
          <a:p>
            <a:r>
              <a:rPr lang="en-US" sz="2800" dirty="0">
                <a:solidFill>
                  <a:schemeClr val="accent5"/>
                </a:solidFill>
                <a:latin typeface="Times New Roman" panose="02020603050405020304" pitchFamily="18" charset="0"/>
                <a:cs typeface="Times New Roman" panose="02020603050405020304" pitchFamily="18" charset="0"/>
              </a:rPr>
              <a:t>https://www.youtube.com/watch?v=nfrUq8JvQSo</a:t>
            </a:r>
            <a:endParaRPr lang="en-US" dirty="0">
              <a:solidFill>
                <a:schemeClr val="accent5"/>
              </a:solidFill>
              <a:latin typeface="Times New Roman" panose="02020603050405020304" pitchFamily="18" charset="0"/>
              <a:cs typeface="Times New Roman" panose="02020603050405020304" pitchFamily="18" charset="0"/>
            </a:endParaRPr>
          </a:p>
        </p:txBody>
      </p:sp>
      <p:sp>
        <p:nvSpPr>
          <p:cNvPr id="12" name="Прямоугольник 11"/>
          <p:cNvSpPr/>
          <p:nvPr/>
        </p:nvSpPr>
        <p:spPr>
          <a:xfrm>
            <a:off x="1158637" y="5058073"/>
            <a:ext cx="11834736" cy="1077218"/>
          </a:xfrm>
          <a:prstGeom prst="rect">
            <a:avLst/>
          </a:prstGeom>
          <a:noFill/>
        </p:spPr>
        <p:txBody>
          <a:bodyPr wrap="square" lIns="91440" tIns="45720" rIns="91440" bIns="45720">
            <a:spAutoFit/>
          </a:bodyPr>
          <a:lstStyle/>
          <a:p>
            <a:r>
              <a:rPr lang="be-BY" sz="3200" b="1" dirty="0" smtClean="0">
                <a:latin typeface="Times New Roman" panose="02020603050405020304" pitchFamily="18" charset="0"/>
                <a:cs typeface="Times New Roman" panose="02020603050405020304" pitchFamily="18" charset="0"/>
              </a:rPr>
              <a:t>«</a:t>
            </a:r>
            <a:r>
              <a:rPr lang="ru-RU" sz="3200" b="1" dirty="0" smtClean="0">
                <a:latin typeface="Times New Roman" panose="02020603050405020304" pitchFamily="18" charset="0"/>
                <a:cs typeface="Times New Roman" panose="02020603050405020304" pitchFamily="18" charset="0"/>
              </a:rPr>
              <a:t>Как </a:t>
            </a:r>
            <a:r>
              <a:rPr lang="ru-RU" sz="3200" b="1" dirty="0">
                <a:latin typeface="Times New Roman" panose="02020603050405020304" pitchFamily="18" charset="0"/>
                <a:cs typeface="Times New Roman" panose="02020603050405020304" pitchFamily="18" charset="0"/>
              </a:rPr>
              <a:t>Беларусь хранит память о подвигах </a:t>
            </a:r>
            <a:endParaRPr lang="ru-RU" sz="3200" b="1" dirty="0" smtClean="0">
              <a:latin typeface="Times New Roman" panose="02020603050405020304" pitchFamily="18" charset="0"/>
              <a:cs typeface="Times New Roman" panose="02020603050405020304" pitchFamily="18" charset="0"/>
            </a:endParaRPr>
          </a:p>
          <a:p>
            <a:r>
              <a:rPr lang="ru-RU" sz="3200" b="1" dirty="0" smtClean="0">
                <a:latin typeface="Times New Roman" panose="02020603050405020304" pitchFamily="18" charset="0"/>
                <a:cs typeface="Times New Roman" panose="02020603050405020304" pitchFamily="18" charset="0"/>
              </a:rPr>
              <a:t>Великой Отечественной войны?»</a:t>
            </a:r>
            <a:endParaRPr lang="ru-RU" sz="3200" b="1" dirty="0">
              <a:latin typeface="Times New Roman" panose="02020603050405020304" pitchFamily="18" charset="0"/>
              <a:cs typeface="Times New Roman" panose="02020603050405020304" pitchFamily="18" charset="0"/>
            </a:endParaRPr>
          </a:p>
        </p:txBody>
      </p:sp>
      <p:pic>
        <p:nvPicPr>
          <p:cNvPr id="1026" name="Picture 2" descr="http://qrcoder.ru/code/?https%3A%2F%2Fwww.youtube.com%2Fwatch%3Fv%3DnfrUq8JvQSo&amp;4&amp;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13506" y="5257800"/>
            <a:ext cx="1326725" cy="1326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49728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0" y="0"/>
            <a:ext cx="12192000" cy="6858000"/>
          </a:xfrm>
          <a:prstGeom prst="rect">
            <a:avLst/>
          </a:prstGeom>
        </p:spPr>
      </p:pic>
      <p:sp>
        <p:nvSpPr>
          <p:cNvPr id="7" name="Прямоугольник 6"/>
          <p:cNvSpPr/>
          <p:nvPr/>
        </p:nvSpPr>
        <p:spPr>
          <a:xfrm>
            <a:off x="4335100" y="276128"/>
            <a:ext cx="3127780" cy="830997"/>
          </a:xfrm>
          <a:prstGeom prst="rect">
            <a:avLst/>
          </a:prstGeom>
          <a:noFill/>
        </p:spPr>
        <p:txBody>
          <a:bodyPr wrap="none" lIns="91440" tIns="45720" rIns="91440" bIns="45720">
            <a:spAutoFit/>
          </a:bodyPr>
          <a:lstStyle/>
          <a:p>
            <a:pPr algn="ctr"/>
            <a:r>
              <a:rPr lang="ru-RU" sz="4800" dirty="0">
                <a:ln w="0"/>
                <a:effectLst>
                  <a:outerShdw blurRad="38100" dist="19050" dir="2700000" algn="tl" rotWithShape="0">
                    <a:schemeClr val="dk1">
                      <a:alpha val="40000"/>
                    </a:schemeClr>
                  </a:outerShdw>
                </a:effectLst>
                <a:latin typeface="Segoe Print" panose="02000600000000000000" pitchFamily="2" charset="0"/>
              </a:rPr>
              <a:t>Паслухай</a:t>
            </a:r>
            <a:endParaRPr lang="ru-RU" sz="4800" b="0" cap="none" spc="0" dirty="0">
              <a:ln w="0"/>
              <a:solidFill>
                <a:schemeClr val="tx1"/>
              </a:solidFill>
              <a:effectLst>
                <a:outerShdw blurRad="38100" dist="19050" dir="2700000" algn="tl" rotWithShape="0">
                  <a:schemeClr val="dk1">
                    <a:alpha val="40000"/>
                  </a:schemeClr>
                </a:outerShdw>
              </a:effectLst>
              <a:latin typeface="Segoe Print" panose="02000600000000000000" pitchFamily="2" charset="0"/>
            </a:endParaRPr>
          </a:p>
        </p:txBody>
      </p:sp>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151" y="1107125"/>
            <a:ext cx="5300703" cy="3359321"/>
          </a:xfrm>
          <a:prstGeom prst="rect">
            <a:avLst/>
          </a:prstGeom>
        </p:spPr>
      </p:pic>
      <p:pic>
        <p:nvPicPr>
          <p:cNvPr id="3" name="Рисунок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1606" y="3944982"/>
            <a:ext cx="5118058" cy="2750956"/>
          </a:xfrm>
          <a:prstGeom prst="rect">
            <a:avLst/>
          </a:prstGeom>
        </p:spPr>
      </p:pic>
      <p:pic>
        <p:nvPicPr>
          <p:cNvPr id="2" name="Рисунок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63354" y="1107125"/>
            <a:ext cx="5662253" cy="3359321"/>
          </a:xfrm>
          <a:prstGeom prst="rect">
            <a:avLst/>
          </a:prstGeom>
        </p:spPr>
      </p:pic>
      <p:pic>
        <p:nvPicPr>
          <p:cNvPr id="10" name="Песни Победы - 22 июня, ровно в 4 часа">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750628" y="276128"/>
            <a:ext cx="609600" cy="624840"/>
          </a:xfrm>
          <a:prstGeom prst="rect">
            <a:avLst/>
          </a:prstGeom>
        </p:spPr>
      </p:pic>
      <p:sp>
        <p:nvSpPr>
          <p:cNvPr id="11" name="Выгнутая вниз стрелка 10">
            <a:hlinkClick r:id="rId9" action="ppaction://hlinksldjump"/>
          </p:cNvPr>
          <p:cNvSpPr/>
          <p:nvPr/>
        </p:nvSpPr>
        <p:spPr>
          <a:xfrm>
            <a:off x="328621" y="6035040"/>
            <a:ext cx="755596" cy="522514"/>
          </a:xfrm>
          <a:prstGeom prst="curved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3724823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440"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640"/>
            <a:ext cx="12192000" cy="6858000"/>
          </a:xfrm>
          <a:prstGeom prst="rect">
            <a:avLst/>
          </a:prstGeom>
        </p:spPr>
      </p:pic>
      <p:sp>
        <p:nvSpPr>
          <p:cNvPr id="7" name="Прямоугольник 6"/>
          <p:cNvSpPr/>
          <p:nvPr/>
        </p:nvSpPr>
        <p:spPr>
          <a:xfrm>
            <a:off x="4436891" y="276128"/>
            <a:ext cx="2924198" cy="830997"/>
          </a:xfrm>
          <a:prstGeom prst="rect">
            <a:avLst/>
          </a:prstGeom>
          <a:noFill/>
        </p:spPr>
        <p:txBody>
          <a:bodyPr wrap="none" lIns="91440" tIns="45720" rIns="91440" bIns="45720">
            <a:spAutoFit/>
          </a:bodyPr>
          <a:lstStyle/>
          <a:p>
            <a:pPr algn="ctr"/>
            <a:r>
              <a:rPr lang="ru-RU" sz="4800" dirty="0">
                <a:ln w="0"/>
                <a:effectLst>
                  <a:outerShdw blurRad="38100" dist="19050" dir="2700000" algn="tl" rotWithShape="0">
                    <a:schemeClr val="dk1">
                      <a:alpha val="40000"/>
                    </a:schemeClr>
                  </a:outerShdw>
                </a:effectLst>
                <a:latin typeface="Segoe Print" panose="02000600000000000000" pitchFamily="2" charset="0"/>
              </a:rPr>
              <a:t>Выканай</a:t>
            </a:r>
            <a:endParaRPr lang="ru-RU" sz="4800" b="0" cap="none" spc="0" dirty="0">
              <a:ln w="0"/>
              <a:solidFill>
                <a:schemeClr val="tx1"/>
              </a:solidFill>
              <a:effectLst>
                <a:outerShdw blurRad="38100" dist="19050" dir="2700000" algn="tl" rotWithShape="0">
                  <a:schemeClr val="dk1">
                    <a:alpha val="40000"/>
                  </a:schemeClr>
                </a:outerShdw>
              </a:effectLst>
              <a:latin typeface="Segoe Print" panose="02000600000000000000" pitchFamily="2" charset="0"/>
            </a:endParaRPr>
          </a:p>
        </p:txBody>
      </p:sp>
      <p:sp>
        <p:nvSpPr>
          <p:cNvPr id="10" name="Выгнутая вниз стрелка 9">
            <a:hlinkClick r:id="rId3" action="ppaction://hlinksldjump"/>
          </p:cNvPr>
          <p:cNvSpPr/>
          <p:nvPr/>
        </p:nvSpPr>
        <p:spPr>
          <a:xfrm>
            <a:off x="197992" y="6021272"/>
            <a:ext cx="755596" cy="522514"/>
          </a:xfrm>
          <a:prstGeom prst="curved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3" name="Прямоугольник 2"/>
          <p:cNvSpPr/>
          <p:nvPr/>
        </p:nvSpPr>
        <p:spPr>
          <a:xfrm>
            <a:off x="1981572" y="1734142"/>
            <a:ext cx="8228856" cy="1323439"/>
          </a:xfrm>
          <a:prstGeom prst="rect">
            <a:avLst/>
          </a:prstGeom>
        </p:spPr>
        <p:txBody>
          <a:bodyPr wrap="none">
            <a:spAutoFit/>
          </a:bodyPr>
          <a:lstStyle/>
          <a:p>
            <a:r>
              <a:rPr lang="en-US" sz="4000" dirty="0">
                <a:latin typeface="Times New Roman" panose="02020603050405020304" pitchFamily="18" charset="0"/>
                <a:cs typeface="Times New Roman" panose="02020603050405020304" pitchFamily="18" charset="0"/>
                <a:hlinkClick r:id="rId4"/>
              </a:rPr>
              <a:t>https://learningapps.org/view40448933</a:t>
            </a:r>
            <a:endParaRPr lang="be-BY" sz="4000" dirty="0">
              <a:latin typeface="Times New Roman" panose="02020603050405020304" pitchFamily="18" charset="0"/>
              <a:cs typeface="Times New Roman" panose="02020603050405020304" pitchFamily="18" charset="0"/>
            </a:endParaRPr>
          </a:p>
          <a:p>
            <a:endParaRPr lang="en-US" sz="4000" dirty="0">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1871029" y="1107125"/>
            <a:ext cx="8449941" cy="769441"/>
          </a:xfrm>
          <a:prstGeom prst="rect">
            <a:avLst/>
          </a:prstGeom>
          <a:noFill/>
        </p:spPr>
        <p:txBody>
          <a:bodyPr wrap="none" lIns="91440" tIns="45720" rIns="91440" bIns="45720">
            <a:spAutoFit/>
          </a:bodyPr>
          <a:lstStyle/>
          <a:p>
            <a:pPr algn="ctr"/>
            <a:r>
              <a:rPr lang="ru-RU" sz="4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Пачатак</a:t>
            </a:r>
            <a:r>
              <a:rPr lang="ru-RU" sz="4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Вялікай Айчыннай вайны</a:t>
            </a:r>
          </a:p>
        </p:txBody>
      </p:sp>
      <p:pic>
        <p:nvPicPr>
          <p:cNvPr id="8" name="Рисунок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42926" y="2707563"/>
            <a:ext cx="3587930" cy="3587930"/>
          </a:xfrm>
          <a:prstGeom prst="rect">
            <a:avLst/>
          </a:prstGeom>
        </p:spPr>
      </p:pic>
    </p:spTree>
    <p:extLst>
      <p:ext uri="{BB962C8B-B14F-4D97-AF65-F5344CB8AC3E}">
        <p14:creationId xmlns:p14="http://schemas.microsoft.com/office/powerpoint/2010/main" val="39624749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1961</TotalTime>
  <Words>2676</Words>
  <Application>Microsoft Office PowerPoint</Application>
  <PresentationFormat>Широкоэкранный</PresentationFormat>
  <Paragraphs>162</Paragraphs>
  <Slides>36</Slides>
  <Notes>0</Notes>
  <HiddenSlides>0</HiddenSlides>
  <MMClips>2</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36</vt:i4>
      </vt:variant>
    </vt:vector>
  </HeadingPairs>
  <TitlesOfParts>
    <vt:vector size="42" baseType="lpstr">
      <vt:lpstr>Arial</vt:lpstr>
      <vt:lpstr>Calibri</vt:lpstr>
      <vt:lpstr>Calibri Light</vt:lpstr>
      <vt:lpstr>Segoe Print</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 Windows</dc:creator>
  <cp:lastModifiedBy>Букса Анастасия Игоревна</cp:lastModifiedBy>
  <cp:revision>92</cp:revision>
  <dcterms:created xsi:type="dcterms:W3CDTF">2025-04-21T15:45:51Z</dcterms:created>
  <dcterms:modified xsi:type="dcterms:W3CDTF">2026-04-01T08:00:58Z</dcterms:modified>
</cp:coreProperties>
</file>