
<file path=[Content_Types].xml><?xml version="1.0" encoding="utf-8"?>
<Types xmlns="http://schemas.openxmlformats.org/package/2006/content-types">
  <Default Extension="png" ContentType="image/png"/>
  <Default Extension="wmf" ContentType="image/x-wmf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4">
  <p:sldMasterIdLst>
    <p:sldMasterId id="2147483679" r:id="rId4"/>
  </p:sldMasterIdLst>
  <p:handoutMasterIdLst>
    <p:handoutMasterId r:id="rId18"/>
  </p:handoutMasterIdLst>
  <p:sldIdLst>
    <p:sldId id="436" r:id="rId5"/>
    <p:sldId id="421" r:id="rId6"/>
    <p:sldId id="429" r:id="rId7"/>
    <p:sldId id="434" r:id="rId8"/>
    <p:sldId id="329" r:id="rId9"/>
    <p:sldId id="420" r:id="rId10"/>
    <p:sldId id="433" r:id="rId11"/>
    <p:sldId id="440" r:id="rId12"/>
    <p:sldId id="441" r:id="rId13"/>
    <p:sldId id="446" r:id="rId14"/>
    <p:sldId id="447" r:id="rId15"/>
    <p:sldId id="448" r:id="rId16"/>
    <p:sldId id="262" r:id="rId17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Автор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DF1F6"/>
    <a:srgbClr val="FADFEB"/>
    <a:srgbClr val="DEF3F8"/>
    <a:srgbClr val="C0E9F2"/>
    <a:srgbClr val="F2FCEA"/>
    <a:srgbClr val="77A9D2"/>
    <a:srgbClr val="FF6965"/>
    <a:srgbClr val="52D0D4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C89EF96-8CEA-46FF-86C4-4CE0E7609802}" styleName="Светлый стиль 3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9CF1AB2-1976-4502-BF36-3FF5EA218861}" styleName="Средний стиль 4 —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8A107856-5554-42FB-B03E-39F5DBC370BA}" styleName="Средний стиль 4 —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16D9F66E-5EB9-4882-86FB-DCBF35E3C3E4}" styleName="Средний стиль 4 —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1" d="100"/>
          <a:sy n="81" d="100"/>
        </p:scale>
        <p:origin x="67" y="1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46" d="100"/>
        <a:sy n="46" d="100"/>
      </p:scale>
      <p:origin x="0" y="0"/>
    </p:cViewPr>
  </p:sorterViewPr>
  <p:notesViewPr>
    <p:cSldViewPr snapToGrid="0">
      <p:cViewPr varScale="1">
        <p:scale>
          <a:sx n="89" d="100"/>
          <a:sy n="89" d="100"/>
        </p:scale>
        <p:origin x="3798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21" Type="http://schemas.openxmlformats.org/officeDocument/2006/relationships/viewProps" Target="view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commentAuthors" Target="commentAuthor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2EDF3F9-A383-40CF-841B-6426D82ECB85}" type="datetimeFigureOut">
              <a:rPr lang="ru-RU" smtClean="0"/>
              <a:t>01.04.2026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9BDF9E2-D527-45E4-B727-833247D273A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527582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3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17" Type="http://schemas.openxmlformats.org/officeDocument/2006/relationships/image" Target="../media/image17.png"/><Relationship Id="rId2" Type="http://schemas.openxmlformats.org/officeDocument/2006/relationships/image" Target="../media/image2.wmf"/><Relationship Id="rId16" Type="http://schemas.openxmlformats.org/officeDocument/2006/relationships/image" Target="../media/image1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5" Type="http://schemas.openxmlformats.org/officeDocument/2006/relationships/image" Target="../media/image1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Relationship Id="rId14" Type="http://schemas.openxmlformats.org/officeDocument/2006/relationships/image" Target="../media/image14.png"/></Relationships>
</file>

<file path=ppt/slideLayouts/_rels/slideLayout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3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2" Type="http://schemas.openxmlformats.org/officeDocument/2006/relationships/image" Target="../media/image18.png"/><Relationship Id="rId16" Type="http://schemas.openxmlformats.org/officeDocument/2006/relationships/image" Target="../media/image1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19.png"/><Relationship Id="rId15" Type="http://schemas.openxmlformats.org/officeDocument/2006/relationships/image" Target="../media/image15.png"/><Relationship Id="rId10" Type="http://schemas.openxmlformats.org/officeDocument/2006/relationships/image" Target="../media/image20.png"/><Relationship Id="rId4" Type="http://schemas.openxmlformats.org/officeDocument/2006/relationships/image" Target="../media/image4.png"/><Relationship Id="rId9" Type="http://schemas.openxmlformats.org/officeDocument/2006/relationships/image" Target="../media/image9.png"/><Relationship Id="rId14" Type="http://schemas.openxmlformats.org/officeDocument/2006/relationships/image" Target="../media/image14.png"/></Relationships>
</file>

<file path=ppt/slideLayouts/_rels/slideLayout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6" Type="http://schemas.openxmlformats.org/officeDocument/2006/relationships/image" Target="../media/image2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1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Relationship Id="rId14" Type="http://schemas.openxmlformats.org/officeDocument/2006/relationships/image" Target="../media/image15.png"/></Relationships>
</file>

<file path=ppt/slideLayouts/_rels/slideLayout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6" Type="http://schemas.openxmlformats.org/officeDocument/2006/relationships/image" Target="../media/image2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1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Relationship Id="rId14" Type="http://schemas.openxmlformats.org/officeDocument/2006/relationships/image" Target="../media/image15.png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6" Type="http://schemas.openxmlformats.org/officeDocument/2006/relationships/image" Target="../media/image2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1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Relationship Id="rId14" Type="http://schemas.openxmlformats.org/officeDocument/2006/relationships/image" Target="../media/image15.png"/></Relationships>
</file>

<file path=ppt/slideLayouts/_rels/slideLayout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6" Type="http://schemas.openxmlformats.org/officeDocument/2006/relationships/image" Target="../media/image1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24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Relationship Id="rId14" Type="http://schemas.openxmlformats.org/officeDocument/2006/relationships/image" Target="../media/image15.png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06992" y="1801368"/>
            <a:ext cx="9144000" cy="1271668"/>
          </a:xfrm>
          <a:prstGeom prst="rect">
            <a:avLst/>
          </a:prstGeom>
        </p:spPr>
        <p:txBody>
          <a:bodyPr anchor="b"/>
          <a:lstStyle>
            <a:lvl1pPr algn="ctr">
              <a:defRPr sz="6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15012" y="4566542"/>
            <a:ext cx="5761973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ru-RU" dirty="0"/>
          </a:p>
        </p:txBody>
      </p:sp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38951" y="3112387"/>
            <a:ext cx="682266" cy="707402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7922" y="617943"/>
            <a:ext cx="504825" cy="571500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8511789" y="4694476"/>
            <a:ext cx="930391" cy="1227599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50992" y="144368"/>
            <a:ext cx="542925" cy="523875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22542" y="5334195"/>
            <a:ext cx="619050" cy="785717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66701" y="793708"/>
            <a:ext cx="504439" cy="573226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8035" y="3237635"/>
            <a:ext cx="505836" cy="527829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03545" y="3532354"/>
            <a:ext cx="1837994" cy="1347613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423" y="1849821"/>
            <a:ext cx="608569" cy="692510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78372" y="2012025"/>
            <a:ext cx="714375" cy="752475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0272" y="5066318"/>
            <a:ext cx="1038023" cy="707153"/>
          </a:xfrm>
          <a:prstGeom prst="rect">
            <a:avLst/>
          </a:prstGeom>
        </p:spPr>
      </p:pic>
      <p:pic>
        <p:nvPicPr>
          <p:cNvPr id="27" name="Рисунок 26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438" y="272246"/>
            <a:ext cx="1860164" cy="1311905"/>
          </a:xfrm>
          <a:prstGeom prst="rect">
            <a:avLst/>
          </a:prstGeom>
        </p:spPr>
      </p:pic>
      <p:pic>
        <p:nvPicPr>
          <p:cNvPr id="28" name="Рисунок 27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22542" y="842568"/>
            <a:ext cx="576489" cy="549676"/>
          </a:xfrm>
          <a:prstGeom prst="rect">
            <a:avLst/>
          </a:prstGeom>
        </p:spPr>
      </p:pic>
      <p:pic>
        <p:nvPicPr>
          <p:cNvPr id="29" name="Рисунок 28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0685" y="422756"/>
            <a:ext cx="1363851" cy="480937"/>
          </a:xfrm>
          <a:prstGeom prst="rect">
            <a:avLst/>
          </a:prstGeom>
        </p:spPr>
      </p:pic>
      <p:pic>
        <p:nvPicPr>
          <p:cNvPr id="30" name="Рисунок 1"/>
          <p:cNvPicPr>
            <a:picLocks noChangeAspect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275" y="3034817"/>
            <a:ext cx="3191652" cy="317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665365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656369" y="1535331"/>
            <a:ext cx="7376894" cy="571230"/>
          </a:xfrm>
          <a:prstGeom prst="rect">
            <a:avLst/>
          </a:prstGeom>
          <a:noFill/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>
              <a:defRPr lang="ru-RU" sz="4000" kern="1200" smtClean="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ea typeface="+mj-ea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7934546" y="419976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7934546" y="4861231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7934547" y="552269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pic>
        <p:nvPicPr>
          <p:cNvPr id="4" name="Рисунок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4622" y="3159355"/>
            <a:ext cx="2227716" cy="31752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6529" y="3327682"/>
            <a:ext cx="590083" cy="611823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590062" y="3097525"/>
            <a:ext cx="516972" cy="682115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04107" y="397621"/>
            <a:ext cx="382530" cy="369108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10224" y="816747"/>
            <a:ext cx="470785" cy="597534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0542" y="816747"/>
            <a:ext cx="335160" cy="380864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9977" y="2586264"/>
            <a:ext cx="351849" cy="367147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81066" y="1360529"/>
            <a:ext cx="1481355" cy="1086126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2087" y="2714619"/>
            <a:ext cx="416339" cy="438544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8509" y="287281"/>
            <a:ext cx="555294" cy="529466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8913" y="393674"/>
            <a:ext cx="1809750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161174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656369" y="1535331"/>
            <a:ext cx="5731659" cy="571230"/>
          </a:xfrm>
          <a:prstGeom prst="rect">
            <a:avLst/>
          </a:prstGeom>
          <a:noFill/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>
              <a:defRPr lang="ru-RU" sz="4000" kern="1200" smtClean="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ea typeface="+mj-ea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7934546" y="419976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7934546" y="4861231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7934547" y="552269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757" y="3029195"/>
            <a:ext cx="864489" cy="896339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435976" y="2978990"/>
            <a:ext cx="638694" cy="842721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4507" y="574535"/>
            <a:ext cx="382530" cy="369108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94864" y="670328"/>
            <a:ext cx="586145" cy="743953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1835" y="918926"/>
            <a:ext cx="408635" cy="464358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3889" y="2352592"/>
            <a:ext cx="500801" cy="522575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4482" y="1106414"/>
            <a:ext cx="1827940" cy="1340241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8861" y="2875167"/>
            <a:ext cx="416339" cy="438544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8509" y="287281"/>
            <a:ext cx="555294" cy="529466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0969" y="351240"/>
            <a:ext cx="1809750" cy="638175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838" y="3159355"/>
            <a:ext cx="2395938" cy="317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496502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_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656369" y="1535331"/>
            <a:ext cx="5731659" cy="571230"/>
          </a:xfrm>
          <a:prstGeom prst="rect">
            <a:avLst/>
          </a:prstGeom>
          <a:noFill/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>
              <a:defRPr lang="ru-RU" sz="4000" kern="1200" smtClean="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ea typeface="+mj-ea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7934546" y="419976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7934546" y="4861231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7934547" y="552269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757" y="3029195"/>
            <a:ext cx="864489" cy="896339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435976" y="2978990"/>
            <a:ext cx="638694" cy="842721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4507" y="574535"/>
            <a:ext cx="382530" cy="369108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94864" y="670328"/>
            <a:ext cx="586145" cy="743953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1835" y="918926"/>
            <a:ext cx="408635" cy="464358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3889" y="2352592"/>
            <a:ext cx="500801" cy="522575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4482" y="1106414"/>
            <a:ext cx="1827940" cy="1340241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8861" y="2875167"/>
            <a:ext cx="416339" cy="438544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8509" y="287281"/>
            <a:ext cx="555294" cy="529466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6981" y="468239"/>
            <a:ext cx="1809750" cy="63817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6508" y="3273631"/>
            <a:ext cx="2580572" cy="317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911668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_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656369" y="1535331"/>
            <a:ext cx="5731659" cy="571230"/>
          </a:xfrm>
          <a:prstGeom prst="rect">
            <a:avLst/>
          </a:prstGeom>
          <a:noFill/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>
              <a:defRPr lang="ru-RU" sz="4000" kern="1200" smtClean="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ea typeface="+mj-ea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7934546" y="419976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7934546" y="4861231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7934547" y="552269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757" y="3029195"/>
            <a:ext cx="864489" cy="896339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435976" y="2978990"/>
            <a:ext cx="638694" cy="842721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4507" y="574535"/>
            <a:ext cx="382530" cy="369108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94864" y="670328"/>
            <a:ext cx="586145" cy="743953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1835" y="918926"/>
            <a:ext cx="408635" cy="464358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3889" y="2352592"/>
            <a:ext cx="500801" cy="522575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4482" y="1106414"/>
            <a:ext cx="1827940" cy="1340241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8861" y="2875167"/>
            <a:ext cx="416339" cy="438544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8509" y="287281"/>
            <a:ext cx="555294" cy="529466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3625" y="415010"/>
            <a:ext cx="1809750" cy="63817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1875" y="3172245"/>
            <a:ext cx="2762763" cy="317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953792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Фина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2880250" y="2131231"/>
            <a:ext cx="5493984" cy="699587"/>
          </a:xfrm>
          <a:prstGeom prst="rect">
            <a:avLst/>
          </a:prstGeom>
        </p:spPr>
        <p:txBody>
          <a:bodyPr/>
          <a:lstStyle>
            <a:lvl1pPr algn="ctr">
              <a:defRPr sz="4000" b="1">
                <a:solidFill>
                  <a:srgbClr val="FF6965"/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pic>
        <p:nvPicPr>
          <p:cNvPr id="10" name="Рисунок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32761" y="3638173"/>
            <a:ext cx="696193" cy="721843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435976" y="2978990"/>
            <a:ext cx="638694" cy="842721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97497" y="444775"/>
            <a:ext cx="382530" cy="369108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11352" y="5679298"/>
            <a:ext cx="586145" cy="743953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6639" y="444775"/>
            <a:ext cx="408635" cy="464358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6842" y="3638173"/>
            <a:ext cx="500801" cy="522575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773555">
            <a:off x="9841353" y="4499050"/>
            <a:ext cx="1827940" cy="1340241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64670" y="2481025"/>
            <a:ext cx="416339" cy="4385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00029" y="1226189"/>
            <a:ext cx="555294" cy="529466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106" y="3213240"/>
            <a:ext cx="3497240" cy="3175200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3625" y="415010"/>
            <a:ext cx="1809750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446764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1F1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2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10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" dur="50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351927" y="1031437"/>
            <a:ext cx="4839012" cy="3795396"/>
          </a:xfrm>
          <a:prstGeom prst="rect">
            <a:avLst/>
          </a:prstGeom>
          <a:solidFill>
            <a:schemeClr val="bg1"/>
          </a:solidFill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4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6939226" y="1032932"/>
            <a:ext cx="3375206" cy="864000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6939226" y="2497135"/>
            <a:ext cx="3375206" cy="864000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6906035" y="3962833"/>
            <a:ext cx="3408397" cy="864000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879167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9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653008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  <p:sldLayoutId id="2147483681" r:id="rId2"/>
    <p:sldLayoutId id="2147483691" r:id="rId3"/>
    <p:sldLayoutId id="2147483692" r:id="rId4"/>
    <p:sldLayoutId id="2147483694" r:id="rId5"/>
    <p:sldLayoutId id="2147483686" r:id="rId6"/>
    <p:sldLayoutId id="2147483690" r:id="rId7"/>
  </p:sldLayoutIdLst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11.png"/><Relationship Id="rId7" Type="http://schemas.openxmlformats.org/officeDocument/2006/relationships/image" Target="../media/image6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png"/><Relationship Id="rId5" Type="http://schemas.openxmlformats.org/officeDocument/2006/relationships/image" Target="../media/image15.png"/><Relationship Id="rId10" Type="http://schemas.openxmlformats.org/officeDocument/2006/relationships/image" Target="../media/image18.png"/><Relationship Id="rId4" Type="http://schemas.openxmlformats.org/officeDocument/2006/relationships/image" Target="../media/image8.png"/><Relationship Id="rId9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image" Target="../media/image26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10" Type="http://schemas.openxmlformats.org/officeDocument/2006/relationships/image" Target="../media/image28.emf"/><Relationship Id="rId4" Type="http://schemas.openxmlformats.org/officeDocument/2006/relationships/image" Target="../media/image6.png"/><Relationship Id="rId9" Type="http://schemas.openxmlformats.org/officeDocument/2006/relationships/image" Target="../media/image1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11.png"/><Relationship Id="rId7" Type="http://schemas.openxmlformats.org/officeDocument/2006/relationships/image" Target="../media/image6.png"/><Relationship Id="rId12" Type="http://schemas.openxmlformats.org/officeDocument/2006/relationships/image" Target="../media/image29.emf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png"/><Relationship Id="rId11" Type="http://schemas.openxmlformats.org/officeDocument/2006/relationships/image" Target="../media/image17.png"/><Relationship Id="rId5" Type="http://schemas.openxmlformats.org/officeDocument/2006/relationships/image" Target="../media/image15.png"/><Relationship Id="rId10" Type="http://schemas.openxmlformats.org/officeDocument/2006/relationships/hyperlink" Target="https://flomaster.club/43917-zarjadka-dlja-detej-risunok.html" TargetMode="External"/><Relationship Id="rId4" Type="http://schemas.openxmlformats.org/officeDocument/2006/relationships/image" Target="../media/image8.png"/><Relationship Id="rId9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одзаголовок 2">
            <a:extLst>
              <a:ext uri="{FF2B5EF4-FFF2-40B4-BE49-F238E27FC236}">
                <a16:creationId xmlns:a16="http://schemas.microsoft.com/office/drawing/2014/main" id="{9BEE043C-E42A-40B4-A4F8-0FEFA9F38D44}"/>
              </a:ext>
            </a:extLst>
          </p:cNvPr>
          <p:cNvSpPr txBox="1">
            <a:spLocks/>
          </p:cNvSpPr>
          <p:nvPr/>
        </p:nvSpPr>
        <p:spPr>
          <a:xfrm>
            <a:off x="127839" y="6361079"/>
            <a:ext cx="8110726" cy="38775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None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Шилова Е. С., кандидат педагогических наук, доцент</a:t>
            </a:r>
          </a:p>
        </p:txBody>
      </p:sp>
      <p:sp>
        <p:nvSpPr>
          <p:cNvPr id="9" name="Подзаголовок 8">
            <a:extLst>
              <a:ext uri="{FF2B5EF4-FFF2-40B4-BE49-F238E27FC236}">
                <a16:creationId xmlns:a16="http://schemas.microsoft.com/office/drawing/2014/main" id="{7A520274-A647-4D06-8199-46288B075C12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3431524" y="3105260"/>
            <a:ext cx="5762625" cy="5909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8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Методическая разработка для учителя</a:t>
            </a:r>
            <a:br>
              <a:rPr lang="ru-RU" sz="1800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800" dirty="0">
              <a:solidFill>
                <a:schemeClr val="accent5">
                  <a:lumMod val="75000"/>
                </a:schemeClr>
              </a:solidFill>
            </a:endParaRPr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597F3B1D-926C-480A-AE2A-7A190CB38B4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1838" t="19608" r="7646" b="51866"/>
          <a:stretch/>
        </p:blipFill>
        <p:spPr>
          <a:xfrm>
            <a:off x="30689" y="0"/>
            <a:ext cx="12143381" cy="310526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34783" y="109166"/>
            <a:ext cx="11104964" cy="3718763"/>
          </a:xfrm>
        </p:spPr>
        <p:txBody>
          <a:bodyPr anchor="b"/>
          <a:lstStyle/>
          <a:p>
            <a:r>
              <a:rPr lang="ru-RU" sz="3200" b="1" dirty="0">
                <a:latin typeface="+mn-lt"/>
                <a:cs typeface="Arial" panose="020B0604020202020204" pitchFamily="34" charset="0"/>
              </a:rPr>
              <a:t> </a:t>
            </a: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r>
              <a:rPr lang="ru-RU" sz="3200" b="1" dirty="0">
                <a:latin typeface="+mn-lt"/>
                <a:cs typeface="Arial" panose="020B0604020202020204" pitchFamily="34" charset="0"/>
              </a:rPr>
              <a:t> </a:t>
            </a: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>
                <a:latin typeface="+mn-lt"/>
                <a:cs typeface="Arial" panose="020B0604020202020204" pitchFamily="34" charset="0"/>
              </a:rPr>
            </a:br>
            <a:r>
              <a:rPr lang="ru-RU" sz="3200" b="1">
                <a:latin typeface="+mn-lt"/>
                <a:cs typeface="Arial" panose="020B0604020202020204" pitchFamily="34" charset="0"/>
              </a:rPr>
              <a:t>Повторение и закрепление</a:t>
            </a: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r>
              <a:rPr lang="ru-RU" sz="3200" b="1" dirty="0">
                <a:latin typeface="+mn-lt"/>
                <a:cs typeface="Arial" panose="020B0604020202020204" pitchFamily="34" charset="0"/>
              </a:rPr>
              <a:t> </a:t>
            </a:r>
            <a:r>
              <a:rPr lang="ru-RU" sz="3200" b="1" dirty="0">
                <a:solidFill>
                  <a:srgbClr val="FF0000"/>
                </a:solidFill>
                <a:latin typeface="+mn-lt"/>
                <a:cs typeface="Arial" panose="020B0604020202020204" pitchFamily="34" charset="0"/>
              </a:rPr>
              <a:t>системы мер площади </a:t>
            </a:r>
            <a:br>
              <a:rPr lang="ru-RU" sz="3200" b="1" dirty="0">
                <a:solidFill>
                  <a:srgbClr val="FF0000"/>
                </a:solidFill>
                <a:latin typeface="+mn-lt"/>
                <a:cs typeface="Arial" panose="020B0604020202020204" pitchFamily="34" charset="0"/>
              </a:rPr>
            </a:br>
            <a:r>
              <a:rPr lang="ru-RU" sz="3200" b="1" dirty="0">
                <a:solidFill>
                  <a:srgbClr val="FF0000"/>
                </a:solidFill>
                <a:latin typeface="+mn-lt"/>
                <a:cs typeface="Arial" panose="020B0604020202020204" pitchFamily="34" charset="0"/>
              </a:rPr>
              <a:t>(квадратный метр, квадратный дециметр) </a:t>
            </a: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r>
              <a:rPr lang="ru-RU" sz="3200" b="1" dirty="0">
                <a:latin typeface="+mn-lt"/>
                <a:cs typeface="Arial" panose="020B0604020202020204" pitchFamily="34" charset="0"/>
              </a:rPr>
              <a:t>в  IV классе</a:t>
            </a: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r>
              <a:rPr lang="ru-RU" sz="3200" b="1" dirty="0">
                <a:latin typeface="+mn-lt"/>
                <a:cs typeface="Arial" panose="020B0604020202020204" pitchFamily="34" charset="0"/>
              </a:rPr>
              <a:t> </a:t>
            </a: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endParaRPr lang="ru-RU" sz="3200" b="1" dirty="0">
              <a:latin typeface="+mn-lt"/>
              <a:cs typeface="Arial" panose="020B0604020202020204" pitchFamily="34" charset="0"/>
            </a:endParaRPr>
          </a:p>
        </p:txBody>
      </p:sp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E297E172-CB57-41F0-BA0E-B11497DF73B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253" y="4844081"/>
            <a:ext cx="382530" cy="369108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701E1A47-6C99-445B-AF55-FC9648FF2F4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5338" y="2286173"/>
            <a:ext cx="586145" cy="743953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C3CAD9B9-5EB3-4EBB-AA93-62F779E3D93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253" y="272477"/>
            <a:ext cx="573085" cy="652131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A48B0DC9-869D-4202-A8C7-94FBF9DE437A}"/>
              </a:ext>
            </a:extLst>
          </p:cNvPr>
          <p:cNvSpPr txBox="1"/>
          <p:nvPr/>
        </p:nvSpPr>
        <p:spPr>
          <a:xfrm>
            <a:off x="3463536" y="3554947"/>
            <a:ext cx="5277686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FF0000"/>
                </a:solidFill>
              </a:rPr>
              <a:t> </a:t>
            </a:r>
          </a:p>
          <a:p>
            <a:pPr algn="ctr"/>
            <a:r>
              <a:rPr lang="ru-RU" sz="2400" b="1" dirty="0">
                <a:solidFill>
                  <a:srgbClr val="FF0000"/>
                </a:solidFill>
              </a:rPr>
              <a:t> Задание 11</a:t>
            </a:r>
          </a:p>
        </p:txBody>
      </p:sp>
    </p:spTree>
    <p:extLst>
      <p:ext uri="{BB962C8B-B14F-4D97-AF65-F5344CB8AC3E}">
        <p14:creationId xmlns:p14="http://schemas.microsoft.com/office/powerpoint/2010/main" val="3502550654"/>
      </p:ext>
    </p:extLst>
  </p:cSld>
  <p:clrMapOvr>
    <a:masterClrMapping/>
  </p:clrMapOvr>
  <p:transition spd="slow">
    <p:wip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2770094"/>
            <a:ext cx="2375637" cy="376084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450330" y="5900840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ACA699C6-7D9B-47C1-BE47-E9B1BB61212B}"/>
              </a:ext>
            </a:extLst>
          </p:cNvPr>
          <p:cNvSpPr/>
          <p:nvPr/>
        </p:nvSpPr>
        <p:spPr>
          <a:xfrm>
            <a:off x="3496235" y="4904039"/>
            <a:ext cx="5567083" cy="112024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 у себя усвоенные знания.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2C4D1CA-6F83-4B78-957F-BA1CAB7BA784}"/>
              </a:ext>
            </a:extLst>
          </p:cNvPr>
          <p:cNvSpPr txBox="1"/>
          <p:nvPr/>
        </p:nvSpPr>
        <p:spPr>
          <a:xfrm>
            <a:off x="453225" y="327067"/>
            <a:ext cx="1060025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</a:t>
            </a:r>
            <a:endParaRPr lang="ru-RU" sz="3600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F6AE31C-F78D-4859-A74D-4B8E7312BA1D}"/>
              </a:ext>
            </a:extLst>
          </p:cNvPr>
          <p:cNvSpPr txBox="1"/>
          <p:nvPr/>
        </p:nvSpPr>
        <p:spPr>
          <a:xfrm>
            <a:off x="2124635" y="439272"/>
            <a:ext cx="8767483" cy="46826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endParaRPr lang="ru-RU" sz="3200" b="1" i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Подведение итогов выполнения задания.</a:t>
            </a: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</a:t>
            </a:r>
            <a:r>
              <a:rPr lang="ru-RU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Запомни!</a:t>
            </a:r>
            <a:endParaRPr lang="ru-RU" sz="36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Десять десятков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квадратных дец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метров</a:t>
            </a:r>
            <a:r>
              <a:rPr lang="ru-RU" sz="32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равны </a:t>
            </a:r>
            <a:r>
              <a:rPr lang="ru-RU" sz="3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одному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квадратному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метру</a:t>
            </a:r>
            <a:r>
              <a:rPr lang="ru-RU" sz="3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100 дм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1 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6662068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2770094"/>
            <a:ext cx="2375637" cy="376084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450330" y="5900840"/>
            <a:ext cx="47545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ACA699C6-7D9B-47C1-BE47-E9B1BB61212B}"/>
              </a:ext>
            </a:extLst>
          </p:cNvPr>
          <p:cNvSpPr/>
          <p:nvPr/>
        </p:nvSpPr>
        <p:spPr>
          <a:xfrm>
            <a:off x="3496235" y="4904039"/>
            <a:ext cx="7198659" cy="112024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проверьте  друг у друга усвоенные знания.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2C4D1CA-6F83-4B78-957F-BA1CAB7BA784}"/>
              </a:ext>
            </a:extLst>
          </p:cNvPr>
          <p:cNvSpPr txBox="1"/>
          <p:nvPr/>
        </p:nvSpPr>
        <p:spPr>
          <a:xfrm>
            <a:off x="453225" y="327067"/>
            <a:ext cx="1060025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</a:t>
            </a:r>
            <a:endParaRPr lang="ru-RU" sz="3600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F6AE31C-F78D-4859-A74D-4B8E7312BA1D}"/>
              </a:ext>
            </a:extLst>
          </p:cNvPr>
          <p:cNvSpPr txBox="1"/>
          <p:nvPr/>
        </p:nvSpPr>
        <p:spPr>
          <a:xfrm>
            <a:off x="2124635" y="439272"/>
            <a:ext cx="8767483" cy="46826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endParaRPr lang="ru-RU" sz="3200" b="1" i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Подведение итогов выполнения задания.</a:t>
            </a: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</a:t>
            </a:r>
            <a:r>
              <a:rPr lang="ru-RU" sz="36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Продолжи</a:t>
            </a:r>
            <a:r>
              <a:rPr lang="ru-RU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!</a:t>
            </a:r>
            <a:endParaRPr lang="ru-RU" sz="36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Десять десятков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квадратных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дец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иметров</a:t>
            </a:r>
            <a:r>
              <a:rPr lang="ru-RU" sz="32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равны 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 </a:t>
            </a:r>
            <a:r>
              <a:rPr lang="ru-RU" sz="3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3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 дм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 … 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7060897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Рисунок 2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363" y="6284379"/>
            <a:ext cx="410657" cy="428512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478" y="247920"/>
            <a:ext cx="573085" cy="652131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59621" y="247920"/>
            <a:ext cx="408635" cy="464358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0" name="Рисунок 2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4247" y="6148565"/>
            <a:ext cx="451536" cy="43053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864360" y="2703190"/>
            <a:ext cx="395306" cy="521584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521760" y="1245793"/>
            <a:ext cx="442212" cy="725806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33" name="TextBox 32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395526" y="5873873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5123EADC-07C1-4428-84B8-A1F577E877D1}"/>
              </a:ext>
            </a:extLst>
          </p:cNvPr>
          <p:cNvSpPr txBox="1"/>
          <p:nvPr/>
        </p:nvSpPr>
        <p:spPr>
          <a:xfrm>
            <a:off x="4251509" y="480099"/>
            <a:ext cx="255522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РЕФЛЕКСИЯ</a:t>
            </a:r>
          </a:p>
        </p:txBody>
      </p:sp>
      <p:pic>
        <p:nvPicPr>
          <p:cNvPr id="32" name="Рисунок 31">
            <a:extLst>
              <a:ext uri="{FF2B5EF4-FFF2-40B4-BE49-F238E27FC236}">
                <a16:creationId xmlns:a16="http://schemas.microsoft.com/office/drawing/2014/main" id="{5D9D9373-A20C-4E52-AA33-373F75188776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876374">
            <a:off x="2462370" y="5636933"/>
            <a:ext cx="1042447" cy="710168"/>
          </a:xfrm>
          <a:prstGeom prst="rect">
            <a:avLst/>
          </a:prstGeom>
        </p:spPr>
      </p:pic>
      <p:sp>
        <p:nvSpPr>
          <p:cNvPr id="31" name="Прямоугольник 30">
            <a:extLst>
              <a:ext uri="{FF2B5EF4-FFF2-40B4-BE49-F238E27FC236}">
                <a16:creationId xmlns:a16="http://schemas.microsoft.com/office/drawing/2014/main" id="{12688D7E-0468-4598-B22A-3AB40303A446}"/>
              </a:ext>
            </a:extLst>
          </p:cNvPr>
          <p:cNvSpPr/>
          <p:nvPr/>
        </p:nvSpPr>
        <p:spPr>
          <a:xfrm>
            <a:off x="2364772" y="1245792"/>
            <a:ext cx="8951241" cy="1124312"/>
          </a:xfrm>
          <a:prstGeom prst="rect">
            <a:avLst/>
          </a:prstGeom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sz="2400" b="1" dirty="0"/>
              <a:t>Запомнили вы</a:t>
            </a:r>
            <a:r>
              <a:rPr lang="ru-RU" sz="2400" dirty="0"/>
              <a:t>, </a:t>
            </a:r>
            <a:r>
              <a:rPr lang="ru-RU" dirty="0"/>
              <a:t> </a:t>
            </a:r>
            <a:r>
              <a:rPr lang="ru-RU" sz="2400" b="1" dirty="0"/>
              <a:t>сколько </a:t>
            </a:r>
            <a:r>
              <a:rPr lang="ru-RU" sz="2400" b="1" dirty="0">
                <a:solidFill>
                  <a:srgbClr val="FF0000"/>
                </a:solidFill>
              </a:rPr>
              <a:t>квадратных метров в ста </a:t>
            </a:r>
          </a:p>
          <a:p>
            <a:pPr lvl="0" algn="ctr"/>
            <a:r>
              <a:rPr lang="ru-RU" sz="2400" b="1" dirty="0">
                <a:solidFill>
                  <a:srgbClr val="FF0000"/>
                </a:solidFill>
              </a:rPr>
              <a:t> квадратных дециметрах</a:t>
            </a:r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,</a:t>
            </a:r>
            <a:r>
              <a:rPr lang="ru-RU" sz="2400" b="1" dirty="0"/>
              <a:t> или </a:t>
            </a:r>
            <a:r>
              <a:rPr lang="ru-RU" sz="2400" b="1" dirty="0">
                <a:solidFill>
                  <a:srgbClr val="FF0000"/>
                </a:solidFill>
              </a:rPr>
              <a:t>в одной сотне квадратных дециметров</a:t>
            </a:r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, или </a:t>
            </a:r>
            <a:r>
              <a:rPr lang="ru-RU" sz="24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в </a:t>
            </a:r>
            <a:r>
              <a:rPr lang="ru-RU" sz="2400" b="1" dirty="0">
                <a:solidFill>
                  <a:srgbClr val="FF0000"/>
                </a:solidFill>
              </a:rPr>
              <a:t>десяти десятках квадратных дециметров</a:t>
            </a:r>
            <a:r>
              <a:rPr lang="ru-RU" sz="2400" b="1" dirty="0"/>
              <a:t>?</a:t>
            </a:r>
            <a:r>
              <a:rPr lang="ru-RU" sz="2400" b="1" dirty="0">
                <a:solidFill>
                  <a:srgbClr val="FF0000"/>
                </a:solidFill>
              </a:rPr>
              <a:t> </a:t>
            </a:r>
            <a:endParaRPr lang="ru-RU" sz="2400" b="1" dirty="0"/>
          </a:p>
        </p:txBody>
      </p:sp>
      <p:sp>
        <p:nvSpPr>
          <p:cNvPr id="48" name="Прямоугольник 47">
            <a:extLst>
              <a:ext uri="{FF2B5EF4-FFF2-40B4-BE49-F238E27FC236}">
                <a16:creationId xmlns:a16="http://schemas.microsoft.com/office/drawing/2014/main" id="{249EC523-31C0-4B17-B9B4-E7E2B822D91C}"/>
              </a:ext>
            </a:extLst>
          </p:cNvPr>
          <p:cNvSpPr/>
          <p:nvPr/>
        </p:nvSpPr>
        <p:spPr>
          <a:xfrm>
            <a:off x="2670521" y="2704251"/>
            <a:ext cx="8229599" cy="1240871"/>
          </a:xfrm>
          <a:prstGeom prst="rect">
            <a:avLst/>
          </a:prstGeom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24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ctr"/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Возникали у вас трудности при самостоятельном  </a:t>
            </a:r>
            <a:r>
              <a:rPr lang="ru-RU" dirty="0"/>
              <a:t> </a:t>
            </a:r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выполнении перевода </a:t>
            </a:r>
            <a:r>
              <a:rPr lang="ru-RU" sz="24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значений площади из одних единиц измерения в другие</a:t>
            </a:r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?</a:t>
            </a:r>
          </a:p>
          <a:p>
            <a:pPr algn="ctr"/>
            <a:endParaRPr lang="ru-RU" sz="24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50" name="Рисунок 49">
            <a:extLst>
              <a:ext uri="{FF2B5EF4-FFF2-40B4-BE49-F238E27FC236}">
                <a16:creationId xmlns:a16="http://schemas.microsoft.com/office/drawing/2014/main" id="{1927C07D-76CD-447F-806C-EA137F3C9DC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4247" y="4179772"/>
            <a:ext cx="382530" cy="369108"/>
          </a:xfrm>
          <a:prstGeom prst="rect">
            <a:avLst/>
          </a:prstGeom>
        </p:spPr>
      </p:pic>
      <p:pic>
        <p:nvPicPr>
          <p:cNvPr id="29" name="Рисунок 28">
            <a:extLst>
              <a:ext uri="{FF2B5EF4-FFF2-40B4-BE49-F238E27FC236}">
                <a16:creationId xmlns:a16="http://schemas.microsoft.com/office/drawing/2014/main" id="{A0553D2A-18C1-4377-BBE2-33CE7809B65E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031" y="3135658"/>
            <a:ext cx="2227716" cy="3175200"/>
          </a:xfrm>
          <a:prstGeom prst="rect">
            <a:avLst/>
          </a:prstGeom>
        </p:spPr>
      </p:pic>
      <p:sp>
        <p:nvSpPr>
          <p:cNvPr id="25" name="Прямоугольник 24">
            <a:extLst>
              <a:ext uri="{FF2B5EF4-FFF2-40B4-BE49-F238E27FC236}">
                <a16:creationId xmlns:a16="http://schemas.microsoft.com/office/drawing/2014/main" id="{ADE731E0-6B34-40AB-B2A2-490CABB6857F}"/>
              </a:ext>
            </a:extLst>
          </p:cNvPr>
          <p:cNvSpPr/>
          <p:nvPr/>
        </p:nvSpPr>
        <p:spPr>
          <a:xfrm>
            <a:off x="3555783" y="4179772"/>
            <a:ext cx="7192899" cy="1338779"/>
          </a:xfrm>
          <a:prstGeom prst="rect">
            <a:avLst/>
          </a:prstGeom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Что необходимо сделать, чтобы устранить все затруднения, которые возникали при</a:t>
            </a:r>
            <a:r>
              <a:rPr lang="ru-RU" dirty="0"/>
              <a:t> </a:t>
            </a:r>
            <a:r>
              <a:rPr lang="ru-RU" sz="2400" b="1">
                <a:latin typeface="Calibri" panose="020F0502020204030204" pitchFamily="34" charset="0"/>
                <a:cs typeface="Calibri" panose="020F0502020204030204" pitchFamily="34" charset="0"/>
              </a:rPr>
              <a:t>выполнении заданий?</a:t>
            </a:r>
            <a:endParaRPr lang="ru-RU" sz="24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64174523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48" grpId="0" animBg="1"/>
      <p:bldP spid="2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5400" dirty="0">
                <a:latin typeface="+mn-lt"/>
              </a:rPr>
              <a:t>Молодцы!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395526" y="5873873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2082219518"/>
      </p:ext>
    </p:extLst>
  </p:cSld>
  <p:clrMapOvr>
    <a:masterClrMapping/>
  </p:clrMapOvr>
  <p:transition spd="slow">
    <p:wip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C1D0787-E453-4E34-9623-D3549D65979F}"/>
              </a:ext>
            </a:extLst>
          </p:cNvPr>
          <p:cNvSpPr txBox="1"/>
          <p:nvPr/>
        </p:nvSpPr>
        <p:spPr>
          <a:xfrm>
            <a:off x="796995" y="402672"/>
            <a:ext cx="9691711" cy="12618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0" fontAlgn="base" hangingPunct="0"/>
            <a:r>
              <a:rPr lang="ru-RU" sz="3600" b="1" dirty="0">
                <a:solidFill>
                  <a:srgbClr val="FF0000"/>
                </a:solidFill>
              </a:rPr>
              <a:t>         Повтори!</a:t>
            </a:r>
          </a:p>
          <a:p>
            <a:pPr eaLnBrk="0" fontAlgn="base" hangingPunct="0"/>
            <a:r>
              <a:rPr lang="ru-RU" sz="4000" b="1" dirty="0">
                <a:solidFill>
                  <a:srgbClr val="FF0000"/>
                </a:solidFill>
              </a:rPr>
              <a:t>             </a:t>
            </a:r>
            <a:endParaRPr lang="ru-RU" sz="3600" i="1" dirty="0">
              <a:solidFill>
                <a:srgbClr val="FF0000"/>
              </a:solidFill>
            </a:endParaRP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A7548835-6BD8-465C-8A13-59638D674528}"/>
              </a:ext>
            </a:extLst>
          </p:cNvPr>
          <p:cNvSpPr/>
          <p:nvPr/>
        </p:nvSpPr>
        <p:spPr>
          <a:xfrm>
            <a:off x="3935506" y="5058402"/>
            <a:ext cx="4715435" cy="112936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прочитай, расскажи соседу. </a:t>
            </a:r>
          </a:p>
        </p:txBody>
      </p:sp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DB10C2E8-4922-4DC8-9A62-1A47B2DC8B22}"/>
              </a:ext>
            </a:extLst>
          </p:cNvPr>
          <p:cNvPicPr/>
          <p:nvPr/>
        </p:nvPicPr>
        <p:blipFill>
          <a:blip r:embed="rId8"/>
          <a:stretch>
            <a:fillRect/>
          </a:stretch>
        </p:blipFill>
        <p:spPr>
          <a:xfrm>
            <a:off x="3038620" y="1486326"/>
            <a:ext cx="3254603" cy="2826550"/>
          </a:xfrm>
          <a:prstGeom prst="rect">
            <a:avLst/>
          </a:prstGeom>
        </p:spPr>
      </p:pic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F9F1389D-254F-4FC4-B7CF-856B26515F60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3428999"/>
            <a:ext cx="2375637" cy="3348779"/>
          </a:xfrm>
          <a:prstGeom prst="rect">
            <a:avLst/>
          </a:prstGeom>
        </p:spPr>
      </p:pic>
      <p:pic>
        <p:nvPicPr>
          <p:cNvPr id="2" name="Малюнак 1">
            <a:extLst>
              <a:ext uri="{FF2B5EF4-FFF2-40B4-BE49-F238E27FC236}">
                <a16:creationId xmlns:a16="http://schemas.microsoft.com/office/drawing/2014/main" id="{6F03EFD1-0D00-4A47-9E41-454FDE056D45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904320" y="1928774"/>
            <a:ext cx="6097524" cy="21198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2881548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461913" y="301127"/>
            <a:ext cx="11331019" cy="54409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Вставьте пропущенные числа, чтобы записи были верными.</a:t>
            </a:r>
          </a:p>
          <a:p>
            <a:pPr marL="586105" algn="ctr">
              <a:lnSpc>
                <a:spcPct val="107000"/>
              </a:lnSpc>
            </a:pPr>
            <a:r>
              <a:rPr lang="ru-RU" sz="3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Вариант 1       </a:t>
            </a:r>
          </a:p>
          <a:p>
            <a:pPr marL="586105" algn="just">
              <a:lnSpc>
                <a:spcPct val="107000"/>
              </a:lnSpc>
            </a:pP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2 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? дм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680 дм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? 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? дм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endParaRPr lang="ru-RU" sz="3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86105" algn="just">
              <a:lnSpc>
                <a:spcPct val="107000"/>
              </a:lnSpc>
            </a:pP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70 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? дм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909 дм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? 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? дм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3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86105" algn="just">
              <a:lnSpc>
                <a:spcPct val="107000"/>
              </a:lnSpc>
            </a:pP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500 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? дм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? дм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4 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5 дм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3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86105">
              <a:lnSpc>
                <a:spcPct val="107000"/>
              </a:lnSpc>
            </a:pP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Вариант 2</a:t>
            </a:r>
            <a:endParaRPr lang="ru-RU" sz="3200" b="1" i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86105" algn="just">
              <a:lnSpc>
                <a:spcPct val="107000"/>
              </a:lnSpc>
            </a:pP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1 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? дм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303 дм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? 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? дм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endParaRPr lang="ru-RU" sz="3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86105" algn="just">
              <a:lnSpc>
                <a:spcPct val="107000"/>
              </a:lnSpc>
            </a:pP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50 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? дм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840 дм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? 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? дм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3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86105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900 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? дм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? дм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2 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7 дм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3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86105" algn="just">
              <a:lnSpc>
                <a:spcPct val="107000"/>
              </a:lnSpc>
            </a:pPr>
            <a:endParaRPr lang="ru-RU" sz="3200" b="1" i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B8D73842-9DFE-4800-BF9E-9DD20A758AD7}"/>
              </a:ext>
            </a:extLst>
          </p:cNvPr>
          <p:cNvSpPr/>
          <p:nvPr/>
        </p:nvSpPr>
        <p:spPr>
          <a:xfrm>
            <a:off x="4715435" y="5598858"/>
            <a:ext cx="3540067" cy="113453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 запиши в тетради. </a:t>
            </a:r>
          </a:p>
        </p:txBody>
      </p:sp>
    </p:spTree>
    <p:extLst>
      <p:ext uri="{BB962C8B-B14F-4D97-AF65-F5344CB8AC3E}">
        <p14:creationId xmlns:p14="http://schemas.microsoft.com/office/powerpoint/2010/main" val="1983553804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367645" y="301127"/>
            <a:ext cx="11310001" cy="54409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Вставьте пропущенные числа, чтобы записи были верными.</a:t>
            </a:r>
          </a:p>
          <a:p>
            <a:pPr marL="586105" algn="ctr">
              <a:lnSpc>
                <a:spcPct val="107000"/>
              </a:lnSpc>
            </a:pPr>
            <a:r>
              <a:rPr lang="ru-RU" sz="3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Вариант 1</a:t>
            </a:r>
          </a:p>
          <a:p>
            <a:pPr marL="586105" algn="just">
              <a:lnSpc>
                <a:spcPct val="107000"/>
              </a:lnSpc>
            </a:pP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2 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200 дм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680 дм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6 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80 дм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86105" algn="just">
              <a:lnSpc>
                <a:spcPct val="107000"/>
              </a:lnSpc>
            </a:pP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70 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7000 дм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909 дм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9 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9 дм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86105" algn="just">
              <a:lnSpc>
                <a:spcPct val="107000"/>
              </a:lnSpc>
            </a:pP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500 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50 000 дм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405 дм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4 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5 дм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86105">
              <a:lnSpc>
                <a:spcPct val="107000"/>
              </a:lnSpc>
            </a:pPr>
            <a:r>
              <a:rPr lang="ru-RU" sz="3200" b="1" i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Вариант 2</a:t>
            </a:r>
          </a:p>
          <a:p>
            <a:pPr marL="586105" algn="just">
              <a:lnSpc>
                <a:spcPct val="107000"/>
              </a:lnSpc>
            </a:pP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1 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100 дм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303 дм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3 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3 дм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86105" algn="just">
              <a:lnSpc>
                <a:spcPct val="107000"/>
              </a:lnSpc>
            </a:pP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50 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5000 дм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840 дм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8 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40 дм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86105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900 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90 000 дм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207 дм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2 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7 дм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86105" algn="just">
              <a:lnSpc>
                <a:spcPct val="107000"/>
              </a:lnSpc>
            </a:pPr>
            <a:endParaRPr lang="ru-RU" sz="3200" b="1" i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B759D999-4FBE-4F74-8C54-92605F7438F5}"/>
              </a:ext>
            </a:extLst>
          </p:cNvPr>
          <p:cNvSpPr/>
          <p:nvPr/>
        </p:nvSpPr>
        <p:spPr>
          <a:xfrm>
            <a:off x="549347" y="5522259"/>
            <a:ext cx="10025561" cy="1211136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pPr algn="ctr"/>
            <a:r>
              <a:rPr lang="ru-RU" sz="2800" b="1" i="1" dirty="0">
                <a:solidFill>
                  <a:schemeClr val="tx1"/>
                </a:solidFill>
              </a:rPr>
              <a:t>проверьте друг у друга  правильность выполнения задания. </a:t>
            </a:r>
          </a:p>
        </p:txBody>
      </p:sp>
    </p:spTree>
    <p:extLst>
      <p:ext uri="{BB962C8B-B14F-4D97-AF65-F5344CB8AC3E}">
        <p14:creationId xmlns:p14="http://schemas.microsoft.com/office/powerpoint/2010/main" val="1164363469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Рисунок 2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363" y="6284379"/>
            <a:ext cx="410657" cy="428512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478" y="247920"/>
            <a:ext cx="573085" cy="652131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59621" y="247920"/>
            <a:ext cx="408635" cy="464358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Прямоугольник: скругленные углы 2">
            <a:extLst>
              <a:ext uri="{FF2B5EF4-FFF2-40B4-BE49-F238E27FC236}">
                <a16:creationId xmlns:a16="http://schemas.microsoft.com/office/drawing/2014/main" id="{D694E988-88AB-49F2-A204-892464B7E304}"/>
              </a:ext>
            </a:extLst>
          </p:cNvPr>
          <p:cNvSpPr/>
          <p:nvPr/>
        </p:nvSpPr>
        <p:spPr>
          <a:xfrm>
            <a:off x="2755128" y="154161"/>
            <a:ext cx="8937812" cy="6488260"/>
          </a:xfrm>
          <a:prstGeom prst="roundRect">
            <a:avLst/>
          </a:prstGeom>
          <a:ln w="28575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30" name="Рисунок 2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46055" y="6273306"/>
            <a:ext cx="451536" cy="43053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745694" y="1449921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547" y="2671993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33" name="TextBox 32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440351" y="5873873"/>
            <a:ext cx="3385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5123EADC-07C1-4428-84B8-A1F577E877D1}"/>
              </a:ext>
            </a:extLst>
          </p:cNvPr>
          <p:cNvSpPr txBox="1"/>
          <p:nvPr/>
        </p:nvSpPr>
        <p:spPr>
          <a:xfrm>
            <a:off x="4314108" y="686772"/>
            <a:ext cx="568653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Физкультминутка</a:t>
            </a:r>
          </a:p>
        </p:txBody>
      </p:sp>
      <p:pic>
        <p:nvPicPr>
          <p:cNvPr id="32" name="Рисунок 31">
            <a:extLst>
              <a:ext uri="{FF2B5EF4-FFF2-40B4-BE49-F238E27FC236}">
                <a16:creationId xmlns:a16="http://schemas.microsoft.com/office/drawing/2014/main" id="{5D9D9373-A20C-4E52-AA33-373F75188776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876374">
            <a:off x="2462370" y="5636933"/>
            <a:ext cx="1042447" cy="710168"/>
          </a:xfrm>
          <a:prstGeom prst="rect">
            <a:avLst/>
          </a:prstGeom>
        </p:spPr>
      </p:pic>
      <p:sp>
        <p:nvSpPr>
          <p:cNvPr id="45" name="TextBox 44">
            <a:extLst>
              <a:ext uri="{FF2B5EF4-FFF2-40B4-BE49-F238E27FC236}">
                <a16:creationId xmlns:a16="http://schemas.microsoft.com/office/drawing/2014/main" id="{6F4C3677-F35E-40BC-870D-BD7DACEDA45E}"/>
              </a:ext>
            </a:extLst>
          </p:cNvPr>
          <p:cNvSpPr txBox="1"/>
          <p:nvPr/>
        </p:nvSpPr>
        <p:spPr>
          <a:xfrm>
            <a:off x="10178764" y="5673967"/>
            <a:ext cx="986118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YS Text"/>
                <a:ea typeface="+mn-ea"/>
                <a:cs typeface="+mn-cs"/>
                <a:hlinkClick r:id="rId10"/>
              </a:rPr>
              <a:t>flomaster.club</a:t>
            </a:r>
            <a:endParaRPr kumimoji="0" lang="ru-RU" sz="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6E8CE11D-262C-4EFC-AADF-645719DEF07E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21" y="3451959"/>
            <a:ext cx="3191652" cy="3175200"/>
          </a:xfrm>
          <a:prstGeom prst="rect">
            <a:avLst/>
          </a:prstGeom>
        </p:spPr>
      </p:pic>
      <p:pic>
        <p:nvPicPr>
          <p:cNvPr id="18" name="Малюнак 17">
            <a:extLst>
              <a:ext uri="{FF2B5EF4-FFF2-40B4-BE49-F238E27FC236}">
                <a16:creationId xmlns:a16="http://schemas.microsoft.com/office/drawing/2014/main" id="{55481F6A-CC6D-4748-B2D8-8777F94724B0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934112" y="1529745"/>
            <a:ext cx="6591300" cy="44622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8193539"/>
      </p:ext>
    </p:extLst>
  </p:cSld>
  <p:clrMapOvr>
    <a:masterClrMapping/>
  </p:clrMapOvr>
  <p:transition spd="slow" advClick="0">
    <p:wip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2770094"/>
            <a:ext cx="2375637" cy="376084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450330" y="5900840"/>
            <a:ext cx="3385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ACA699C6-7D9B-47C1-BE47-E9B1BB61212B}"/>
              </a:ext>
            </a:extLst>
          </p:cNvPr>
          <p:cNvSpPr/>
          <p:nvPr/>
        </p:nvSpPr>
        <p:spPr>
          <a:xfrm>
            <a:off x="3496235" y="4904039"/>
            <a:ext cx="5567083" cy="112024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 у себя усвоенные знания.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2C4D1CA-6F83-4B78-957F-BA1CAB7BA784}"/>
              </a:ext>
            </a:extLst>
          </p:cNvPr>
          <p:cNvSpPr txBox="1"/>
          <p:nvPr/>
        </p:nvSpPr>
        <p:spPr>
          <a:xfrm>
            <a:off x="453225" y="327067"/>
            <a:ext cx="1060025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</a:t>
            </a:r>
            <a:endParaRPr lang="ru-RU" sz="3600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F6AE31C-F78D-4859-A74D-4B8E7312BA1D}"/>
              </a:ext>
            </a:extLst>
          </p:cNvPr>
          <p:cNvSpPr txBox="1"/>
          <p:nvPr/>
        </p:nvSpPr>
        <p:spPr>
          <a:xfrm>
            <a:off x="2124635" y="439272"/>
            <a:ext cx="8767483" cy="4785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endParaRPr lang="ru-RU" sz="3200" b="1" i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Подведение итогов выполнения задания.</a:t>
            </a: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</a:t>
            </a:r>
            <a:r>
              <a:rPr lang="ru-RU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Запомни!</a:t>
            </a:r>
            <a:endParaRPr lang="ru-RU" sz="36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Сто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квадратных дец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метров</a:t>
            </a:r>
            <a:r>
              <a:rPr lang="ru-RU" sz="32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равны 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одному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квадратному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метру</a:t>
            </a:r>
            <a:r>
              <a:rPr lang="ru-RU" sz="3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100 дм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1 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3818242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2770094"/>
            <a:ext cx="2375637" cy="376084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450330" y="5900840"/>
            <a:ext cx="3385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ACA699C6-7D9B-47C1-BE47-E9B1BB61212B}"/>
              </a:ext>
            </a:extLst>
          </p:cNvPr>
          <p:cNvSpPr/>
          <p:nvPr/>
        </p:nvSpPr>
        <p:spPr>
          <a:xfrm>
            <a:off x="3496235" y="4904039"/>
            <a:ext cx="7198659" cy="112024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проверьте  друг у друга усвоенные знания.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2C4D1CA-6F83-4B78-957F-BA1CAB7BA784}"/>
              </a:ext>
            </a:extLst>
          </p:cNvPr>
          <p:cNvSpPr txBox="1"/>
          <p:nvPr/>
        </p:nvSpPr>
        <p:spPr>
          <a:xfrm>
            <a:off x="453225" y="327067"/>
            <a:ext cx="1060025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</a:t>
            </a:r>
            <a:endParaRPr lang="ru-RU" sz="3600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F6AE31C-F78D-4859-A74D-4B8E7312BA1D}"/>
              </a:ext>
            </a:extLst>
          </p:cNvPr>
          <p:cNvSpPr txBox="1"/>
          <p:nvPr/>
        </p:nvSpPr>
        <p:spPr>
          <a:xfrm>
            <a:off x="2124635" y="439272"/>
            <a:ext cx="8767483" cy="4785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endParaRPr lang="ru-RU" sz="3200" b="1" i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Подведение итогов выполнения задания.</a:t>
            </a: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</a:t>
            </a:r>
            <a:r>
              <a:rPr lang="ru-RU" sz="36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Продолжи</a:t>
            </a:r>
            <a:r>
              <a:rPr lang="ru-RU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!</a:t>
            </a:r>
            <a:endParaRPr lang="ru-RU" sz="36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Сто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квадратных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дец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иметров</a:t>
            </a:r>
            <a:r>
              <a:rPr lang="ru-RU" sz="32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равны 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 </a:t>
            </a:r>
            <a:r>
              <a:rPr lang="ru-RU" sz="3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3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 дм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 … 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8101302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2770094"/>
            <a:ext cx="2375637" cy="376084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450330" y="5900840"/>
            <a:ext cx="3385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ACA699C6-7D9B-47C1-BE47-E9B1BB61212B}"/>
              </a:ext>
            </a:extLst>
          </p:cNvPr>
          <p:cNvSpPr/>
          <p:nvPr/>
        </p:nvSpPr>
        <p:spPr>
          <a:xfrm>
            <a:off x="3496235" y="4904039"/>
            <a:ext cx="5567083" cy="112024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 у себя усвоенные знания.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2C4D1CA-6F83-4B78-957F-BA1CAB7BA784}"/>
              </a:ext>
            </a:extLst>
          </p:cNvPr>
          <p:cNvSpPr txBox="1"/>
          <p:nvPr/>
        </p:nvSpPr>
        <p:spPr>
          <a:xfrm>
            <a:off x="453225" y="327067"/>
            <a:ext cx="1060025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</a:t>
            </a:r>
            <a:endParaRPr lang="ru-RU" sz="3600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F6AE31C-F78D-4859-A74D-4B8E7312BA1D}"/>
              </a:ext>
            </a:extLst>
          </p:cNvPr>
          <p:cNvSpPr txBox="1"/>
          <p:nvPr/>
        </p:nvSpPr>
        <p:spPr>
          <a:xfrm>
            <a:off x="2124635" y="439272"/>
            <a:ext cx="8767483" cy="4785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endParaRPr lang="ru-RU" sz="3200" b="1" i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Подведение итогов выполнения задания.</a:t>
            </a: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</a:t>
            </a:r>
            <a:r>
              <a:rPr lang="ru-RU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Запомни!</a:t>
            </a:r>
            <a:endParaRPr lang="ru-RU" sz="36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Одна сотня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квадратных дец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метров</a:t>
            </a:r>
            <a:r>
              <a:rPr lang="ru-RU" sz="32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равна 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одному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квадратному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метру</a:t>
            </a:r>
            <a:r>
              <a:rPr lang="ru-RU" sz="3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100 дм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1 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1660698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2770094"/>
            <a:ext cx="2375637" cy="376084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450330" y="5900840"/>
            <a:ext cx="3385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ACA699C6-7D9B-47C1-BE47-E9B1BB61212B}"/>
              </a:ext>
            </a:extLst>
          </p:cNvPr>
          <p:cNvSpPr/>
          <p:nvPr/>
        </p:nvSpPr>
        <p:spPr>
          <a:xfrm>
            <a:off x="3496235" y="4904039"/>
            <a:ext cx="7198659" cy="112024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проверьте  друг у друга усвоенные знания.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2C4D1CA-6F83-4B78-957F-BA1CAB7BA784}"/>
              </a:ext>
            </a:extLst>
          </p:cNvPr>
          <p:cNvSpPr txBox="1"/>
          <p:nvPr/>
        </p:nvSpPr>
        <p:spPr>
          <a:xfrm>
            <a:off x="453225" y="327067"/>
            <a:ext cx="1060025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</a:t>
            </a:r>
            <a:endParaRPr lang="ru-RU" sz="3600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F6AE31C-F78D-4859-A74D-4B8E7312BA1D}"/>
              </a:ext>
            </a:extLst>
          </p:cNvPr>
          <p:cNvSpPr txBox="1"/>
          <p:nvPr/>
        </p:nvSpPr>
        <p:spPr>
          <a:xfrm>
            <a:off x="2124635" y="439272"/>
            <a:ext cx="8767483" cy="4785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endParaRPr lang="ru-RU" sz="3200" b="1" i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Подведение итогов выполнения задания.</a:t>
            </a: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</a:t>
            </a:r>
            <a:r>
              <a:rPr lang="ru-RU" sz="36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Продолжи</a:t>
            </a:r>
            <a:r>
              <a:rPr lang="ru-RU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!</a:t>
            </a:r>
            <a:endParaRPr lang="ru-RU" sz="36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Одна сотня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квадратных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дец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иметров</a:t>
            </a:r>
            <a:r>
              <a:rPr lang="ru-RU" sz="32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равна</a:t>
            </a:r>
            <a:r>
              <a:rPr lang="ru-RU" sz="3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 </a:t>
            </a:r>
            <a:r>
              <a:rPr lang="ru-RU" sz="3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3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 дм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 … 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652600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theme/theme1.xml><?xml version="1.0" encoding="utf-8"?>
<a:theme xmlns:a="http://schemas.openxmlformats.org/drawingml/2006/main" name="Тема1">
  <a:themeElements>
    <a:clrScheme name="Другая 1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1E4E79"/>
      </a:hlink>
      <a:folHlink>
        <a:srgbClr val="1E4E79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Презентация2" id="{69433D8B-8606-4ADE-9BA3-CD2F4BDFBA5D}" vid="{297C542E-FF64-4EC1-ADFD-FD10CBAE33E0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9AC5EAA778EFE4AB81F53BA0C48C9BB" ma:contentTypeVersion="" ma:contentTypeDescription="Create a new document." ma:contentTypeScope="" ma:versionID="84a7b908d236d3feec5cdc52fe85ba7c">
  <xsd:schema xmlns:xsd="http://www.w3.org/2001/XMLSchema" xmlns:xs="http://www.w3.org/2001/XMLSchema" xmlns:p="http://schemas.microsoft.com/office/2006/metadata/properties" xmlns:ns1="http://schemas.microsoft.com/sharepoint/v3" xmlns:ns2="6ee78bd2-4339-4042-adc0-bcc646419980" xmlns:ns3="2547570a-e5f4-4946-a4c3-82580e42479e" targetNamespace="http://schemas.microsoft.com/office/2006/metadata/properties" ma:root="true" ma:fieldsID="af74c33d54415a86935cc44ad597ec52" ns1:_="" ns2:_="" ns3:_="">
    <xsd:import namespace="http://schemas.microsoft.com/sharepoint/v3"/>
    <xsd:import namespace="6ee78bd2-4339-4042-adc0-bcc646419980"/>
    <xsd:import namespace="2547570a-e5f4-4946-a4c3-82580e42479e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ingHintHash" minOccurs="0"/>
                <xsd:element ref="ns3:SharedWithDetails" minOccurs="0"/>
                <xsd:element ref="ns1:_ip_UnifiedCompliancePolicyProperties" minOccurs="0"/>
                <xsd:element ref="ns1:_ip_UnifiedCompliancePolicyUIAc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11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12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ee78bd2-4339-4042-adc0-bcc646419980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ingHintHash" ma:index="9" nillable="true" ma:displayName="Sharing Hint Hash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547570a-e5f4-4946-a4c3-82580e42479e" elementFormDefault="qualified">
    <xsd:import namespace="http://schemas.microsoft.com/office/2006/documentManagement/types"/>
    <xsd:import namespace="http://schemas.microsoft.com/office/infopath/2007/PartnerControls"/>
    <xsd:element name="SharedWithDetails" ma:index="10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_ip_UnifiedCompliancePolicyProperties xmlns="http://schemas.microsoft.com/sharepoint/v3" xsi:nil="true"/>
  </documentManagement>
</p:properties>
</file>

<file path=customXml/itemProps1.xml><?xml version="1.0" encoding="utf-8"?>
<ds:datastoreItem xmlns:ds="http://schemas.openxmlformats.org/officeDocument/2006/customXml" ds:itemID="{32EC10D1-364F-4DE0-9381-C780B9C7D79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411738C6-D76B-4EA3-8A0C-A17BDC1DB5F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6ee78bd2-4339-4042-adc0-bcc646419980"/>
    <ds:schemaRef ds:uri="2547570a-e5f4-4946-a4c3-82580e42479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3C2196CA-8D48-47B0-9C8C-268F70368960}">
  <ds:schemaRefs>
    <ds:schemaRef ds:uri="http://schemas.microsoft.com/office/2006/documentManagement/types"/>
    <ds:schemaRef ds:uri="http://purl.org/dc/elements/1.1/"/>
    <ds:schemaRef ds:uri="http://schemas.microsoft.com/office/2006/metadata/properties"/>
    <ds:schemaRef ds:uri="6ee78bd2-4339-4042-adc0-bcc646419980"/>
    <ds:schemaRef ds:uri="http://purl.org/dc/terms/"/>
    <ds:schemaRef ds:uri="http://schemas.microsoft.com/sharepoint/v3"/>
    <ds:schemaRef ds:uri="2547570a-e5f4-4946-a4c3-82580e42479e"/>
    <ds:schemaRef ds:uri="http://purl.org/dc/dcmitype/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Шаблон теста по математике с умной совой</Template>
  <TotalTime>20823</TotalTime>
  <Words>542</Words>
  <Application>Microsoft Office PowerPoint</Application>
  <PresentationFormat>Шырокаэкранны</PresentationFormat>
  <Paragraphs>104</Paragraphs>
  <Slides>13</Slides>
  <Notes>0</Notes>
  <HiddenSlides>0</HiddenSlides>
  <MMClips>0</MMClips>
  <ScaleCrop>false</ScaleCrop>
  <HeadingPairs>
    <vt:vector size="6" baseType="variant">
      <vt:variant>
        <vt:lpstr>Выкарыстоўваюцца шрыфты</vt:lpstr>
      </vt:variant>
      <vt:variant>
        <vt:i4>6</vt:i4>
      </vt:variant>
      <vt:variant>
        <vt:lpstr>Тэма</vt:lpstr>
      </vt:variant>
      <vt:variant>
        <vt:i4>1</vt:i4>
      </vt:variant>
      <vt:variant>
        <vt:lpstr>Загалоўкі слайдаў</vt:lpstr>
      </vt:variant>
      <vt:variant>
        <vt:i4>13</vt:i4>
      </vt:variant>
    </vt:vector>
  </HeadingPairs>
  <TitlesOfParts>
    <vt:vector size="20" baseType="lpstr">
      <vt:lpstr>Arial</vt:lpstr>
      <vt:lpstr>Calibri</vt:lpstr>
      <vt:lpstr>Segoe UI</vt:lpstr>
      <vt:lpstr>Segoe UI Light</vt:lpstr>
      <vt:lpstr>Times New Roman</vt:lpstr>
      <vt:lpstr>YS Text</vt:lpstr>
      <vt:lpstr>Тема1</vt:lpstr>
      <vt:lpstr>             Повторение и закрепление  системы мер площади  (квадратный метр, квадратный дециметр)  в  IV классе    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Молодцы!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Эффективные методы формирования умений решать простые текстовые задачи на движение в одном направлении</dc:title>
  <dc:creator>Nata</dc:creator>
  <cp:lastModifiedBy>Галина</cp:lastModifiedBy>
  <cp:revision>391</cp:revision>
  <dcterms:created xsi:type="dcterms:W3CDTF">2022-11-26T19:01:26Z</dcterms:created>
  <dcterms:modified xsi:type="dcterms:W3CDTF">2026-04-01T18:19:29Z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0x01010019AC5EAA778EFE4AB81F53BA0C48C9BB</vt:lpwstr>
  </property>
</Properties>
</file>