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23"/>
  </p:handoutMasterIdLst>
  <p:sldIdLst>
    <p:sldId id="434" r:id="rId5"/>
    <p:sldId id="443" r:id="rId6"/>
    <p:sldId id="429" r:id="rId7"/>
    <p:sldId id="422" r:id="rId8"/>
    <p:sldId id="436" r:id="rId9"/>
    <p:sldId id="437" r:id="rId10"/>
    <p:sldId id="442" r:id="rId11"/>
    <p:sldId id="438" r:id="rId12"/>
    <p:sldId id="439" r:id="rId13"/>
    <p:sldId id="329" r:id="rId14"/>
    <p:sldId id="420" r:id="rId15"/>
    <p:sldId id="433" r:id="rId16"/>
    <p:sldId id="440" r:id="rId17"/>
    <p:sldId id="446" r:id="rId18"/>
    <p:sldId id="444" r:id="rId19"/>
    <p:sldId id="445" r:id="rId20"/>
    <p:sldId id="326" r:id="rId21"/>
    <p:sldId id="262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6864CFB-1E94-4702-B1D7-6DBE9E20EA63}">
          <p14:sldIdLst>
            <p14:sldId id="434"/>
            <p14:sldId id="443"/>
            <p14:sldId id="429"/>
            <p14:sldId id="422"/>
            <p14:sldId id="436"/>
            <p14:sldId id="437"/>
            <p14:sldId id="442"/>
            <p14:sldId id="438"/>
            <p14:sldId id="439"/>
            <p14:sldId id="329"/>
            <p14:sldId id="420"/>
            <p14:sldId id="433"/>
            <p14:sldId id="440"/>
            <p14:sldId id="446"/>
          </p14:sldIdLst>
        </p14:section>
        <p14:section name="Раздел без заголовка" id="{A80F975B-4383-4DEF-B3DF-000491390280}">
          <p14:sldIdLst>
            <p14:sldId id="444"/>
            <p14:sldId id="445"/>
            <p14:sldId id="326"/>
            <p14:sldId id="26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01.04.2026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4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29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28.emf"/><Relationship Id="rId4" Type="http://schemas.openxmlformats.org/officeDocument/2006/relationships/image" Target="../media/image6.png"/><Relationship Id="rId9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772552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>
                <a:latin typeface="+mn-lt"/>
                <a:cs typeface="Arial" panose="020B0604020202020204" pitchFamily="34" charset="0"/>
              </a:rPr>
            </a:br>
            <a:r>
              <a:rPr lang="ru-RU" sz="3200" b="1">
                <a:latin typeface="+mn-lt"/>
                <a:cs typeface="Arial" panose="020B0604020202020204" pitchFamily="34" charset="0"/>
              </a:rPr>
              <a:t>Повторение и закрепление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системы мер площади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(квадратный метр, квадратный дециметр)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9</a:t>
            </a:r>
          </a:p>
        </p:txBody>
      </p:sp>
    </p:spTree>
    <p:extLst>
      <p:ext uri="{BB962C8B-B14F-4D97-AF65-F5344CB8AC3E}">
        <p14:creationId xmlns:p14="http://schemas.microsoft.com/office/powerpoint/2010/main" val="3502550654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102B842D-8B3F-4716-A278-B5D53B66B93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928384" y="1619087"/>
            <a:ext cx="6591300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метров</a:t>
            </a:r>
            <a:r>
              <a:rPr lang="ru-RU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равны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одному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квадратному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метру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100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719865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 друг у друга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дец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</a:t>
            </a:r>
            <a:r>
              <a:rPr lang="ru-RU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равны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 …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10130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 сотня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метров</a:t>
            </a:r>
            <a:r>
              <a:rPr lang="ru-RU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равна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одному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квадратному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метру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100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66069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719865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 друг у друга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 сотня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дец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</a:t>
            </a:r>
            <a:r>
              <a:rPr lang="ru-RU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равна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 …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34976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682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десятков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метров</a:t>
            </a:r>
            <a:r>
              <a:rPr lang="ru-RU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равны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одному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квадратному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метру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100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66206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719865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 друг у друга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682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десятков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дец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</a:t>
            </a:r>
            <a:r>
              <a:rPr lang="ru-RU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равны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 …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06089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245792"/>
            <a:ext cx="8951241" cy="112431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 </a:t>
            </a:r>
            <a:r>
              <a:rPr lang="ru-RU" sz="2400" b="1" dirty="0">
                <a:solidFill>
                  <a:srgbClr val="FF0000"/>
                </a:solidFill>
              </a:rPr>
              <a:t>квадратных метров в</a:t>
            </a:r>
            <a:r>
              <a:rPr lang="ru-RU" sz="2400" b="1" dirty="0"/>
              <a:t> </a:t>
            </a:r>
            <a:r>
              <a:rPr lang="ru-RU" sz="2400" b="1" dirty="0">
                <a:solidFill>
                  <a:srgbClr val="FF0000"/>
                </a:solidFill>
              </a:rPr>
              <a:t>ста </a:t>
            </a:r>
          </a:p>
          <a:p>
            <a:pPr lvl="0" algn="ctr"/>
            <a:r>
              <a:rPr lang="ru-RU" sz="2400" b="1" dirty="0">
                <a:solidFill>
                  <a:srgbClr val="FF0000"/>
                </a:solidFill>
              </a:rPr>
              <a:t> квадратных дециметрах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ru-RU" sz="2400" b="1" dirty="0"/>
              <a:t> или </a:t>
            </a:r>
            <a:r>
              <a:rPr lang="ru-RU" sz="2400" b="1" dirty="0">
                <a:solidFill>
                  <a:srgbClr val="FF0000"/>
                </a:solidFill>
              </a:rPr>
              <a:t>в одной сотне квадратных дециметров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, или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</a:rPr>
              <a:t>десяти десятках квадратных дециметров</a:t>
            </a:r>
            <a:r>
              <a:rPr lang="ru-RU" sz="2400" b="1" dirty="0"/>
              <a:t>?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endParaRPr lang="ru-RU" sz="2400" b="1" dirty="0"/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площади из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</a:t>
            </a:r>
          </a:p>
          <a:p>
            <a:pPr eaLnBrk="0" fontAlgn="base" hangingPunct="0"/>
            <a:r>
              <a:rPr lang="ru-RU" sz="4000" b="1" dirty="0">
                <a:solidFill>
                  <a:srgbClr val="FF0000"/>
                </a:solidFill>
              </a:rPr>
              <a:t>             </a:t>
            </a: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935506" y="5058402"/>
            <a:ext cx="4715435" cy="11293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B10C2E8-4922-4DC8-9A62-1A47B2DC8B22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3038620" y="1486326"/>
            <a:ext cx="3254603" cy="282655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F9F1389D-254F-4FC4-B7CF-856B26515F6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2860B22D-09AC-4C62-8509-03E6A392A1E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771584" y="1799598"/>
            <a:ext cx="6097524" cy="211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43972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0" y="893794"/>
            <a:ext cx="11564470" cy="2691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Первый способ выполнения задания.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Выразите в квадратных 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Вариант 1                  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900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400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700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2000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4877145"/>
            <a:ext cx="3540067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2079811" y="885674"/>
            <a:ext cx="9597835" cy="364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Выразите в квадратных метрах.               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10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400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900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9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		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700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7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2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2000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20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4715524"/>
            <a:ext cx="5925671" cy="14651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 у себя 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3" y="3872753"/>
            <a:ext cx="2063410" cy="2860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0" y="893794"/>
            <a:ext cx="11564470" cy="35357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задания.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Выразите в квадратных 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Вариант 1                 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900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400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700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2000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8262102-9869-48A9-A092-3F787ECD750C}"/>
              </a:ext>
            </a:extLst>
          </p:cNvPr>
          <p:cNvSpPr/>
          <p:nvPr/>
        </p:nvSpPr>
        <p:spPr>
          <a:xfrm>
            <a:off x="3129202" y="3944471"/>
            <a:ext cx="3903735" cy="20529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прочитай задание,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 по очереди назови именованные числа.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AA2C136-A59F-4E47-88A1-A24620CDE054}"/>
              </a:ext>
            </a:extLst>
          </p:cNvPr>
          <p:cNvSpPr/>
          <p:nvPr/>
        </p:nvSpPr>
        <p:spPr>
          <a:xfrm>
            <a:off x="7682752" y="4260096"/>
            <a:ext cx="3139803" cy="142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выполни задание. </a:t>
            </a:r>
          </a:p>
        </p:txBody>
      </p:sp>
    </p:spTree>
    <p:extLst>
      <p:ext uri="{BB962C8B-B14F-4D97-AF65-F5344CB8AC3E}">
        <p14:creationId xmlns:p14="http://schemas.microsoft.com/office/powerpoint/2010/main" val="86688843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13765" y="882927"/>
            <a:ext cx="11564470" cy="21645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Образец правильного выполнения задания.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Выразите в квадратных 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Вариант 1                 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900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400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700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2000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8262102-9869-48A9-A092-3F787ECD750C}"/>
              </a:ext>
            </a:extLst>
          </p:cNvPr>
          <p:cNvSpPr/>
          <p:nvPr/>
        </p:nvSpPr>
        <p:spPr>
          <a:xfrm>
            <a:off x="2313414" y="3712769"/>
            <a:ext cx="3903735" cy="20529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 err="1">
                <a:solidFill>
                  <a:schemeClr val="tx1"/>
                </a:solidFill>
              </a:rPr>
              <a:t>Вырази</a:t>
            </a:r>
            <a:r>
              <a:rPr lang="ru-RU" sz="2800" b="1" i="1" dirty="0">
                <a:solidFill>
                  <a:schemeClr val="tx1"/>
                </a:solidFill>
              </a:rPr>
              <a:t> в квадратных метрах: </a:t>
            </a:r>
          </a:p>
          <a:p>
            <a:pPr algn="ctr"/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300 дм</a:t>
            </a:r>
            <a:r>
              <a:rPr lang="ru-RU" sz="2800" b="1" baseline="30000" dirty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AA2C136-A59F-4E47-88A1-A24620CDE054}"/>
              </a:ext>
            </a:extLst>
          </p:cNvPr>
          <p:cNvSpPr/>
          <p:nvPr/>
        </p:nvSpPr>
        <p:spPr>
          <a:xfrm>
            <a:off x="6920753" y="3712767"/>
            <a:ext cx="4231341" cy="20529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  <a:endParaRPr lang="ru-RU" sz="2800" b="1" dirty="0"/>
          </a:p>
          <a:p>
            <a:pPr algn="ctr"/>
            <a:r>
              <a:rPr lang="ru-RU" sz="2800" b="1" dirty="0"/>
              <a:t>100 дм</a:t>
            </a:r>
            <a:r>
              <a:rPr lang="ru-RU" sz="2800" b="1" baseline="30000" dirty="0"/>
              <a:t>2</a:t>
            </a:r>
            <a:r>
              <a:rPr lang="ru-RU" sz="2800" b="1" dirty="0"/>
              <a:t> = 1 м</a:t>
            </a:r>
            <a:r>
              <a:rPr lang="ru-RU" sz="2800" b="1" baseline="30000" dirty="0"/>
              <a:t>2</a:t>
            </a:r>
            <a:r>
              <a:rPr lang="ru-RU" sz="2800" b="1" dirty="0"/>
              <a:t>  </a:t>
            </a:r>
          </a:p>
          <a:p>
            <a:pPr algn="ctr"/>
            <a:r>
              <a:rPr lang="ru-RU" sz="2800" b="1" dirty="0"/>
              <a:t>300 дм</a:t>
            </a:r>
            <a:r>
              <a:rPr lang="ru-RU" sz="2800" b="1" baseline="30000" dirty="0"/>
              <a:t>2</a:t>
            </a:r>
            <a:r>
              <a:rPr lang="ru-RU" sz="2800" b="1" dirty="0"/>
              <a:t> = 3 м</a:t>
            </a:r>
            <a:r>
              <a:rPr lang="ru-RU" sz="2800" b="1" baseline="30000" dirty="0"/>
              <a:t>2</a:t>
            </a:r>
            <a:r>
              <a:rPr lang="ru-RU" sz="2800" b="1" dirty="0"/>
              <a:t> 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06049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0" y="893794"/>
            <a:ext cx="11564470" cy="2691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Образец правильного выполнения задания.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Выразите в квадратных 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Вариант 1                 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900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400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700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2000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8262102-9869-48A9-A092-3F787ECD750C}"/>
              </a:ext>
            </a:extLst>
          </p:cNvPr>
          <p:cNvSpPr/>
          <p:nvPr/>
        </p:nvSpPr>
        <p:spPr>
          <a:xfrm>
            <a:off x="2313414" y="3712769"/>
            <a:ext cx="3903735" cy="20529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 err="1">
                <a:solidFill>
                  <a:schemeClr val="tx1"/>
                </a:solidFill>
              </a:rPr>
              <a:t>Вырази</a:t>
            </a:r>
            <a:r>
              <a:rPr lang="ru-RU" sz="2800" b="1" i="1" dirty="0">
                <a:solidFill>
                  <a:schemeClr val="tx1"/>
                </a:solidFill>
              </a:rPr>
              <a:t> в квадратных метрах: </a:t>
            </a:r>
          </a:p>
          <a:p>
            <a:pPr algn="ctr"/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3000 дм</a:t>
            </a:r>
            <a:r>
              <a:rPr lang="ru-RU" sz="2800" b="1" baseline="30000" dirty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AA2C136-A59F-4E47-88A1-A24620CDE054}"/>
              </a:ext>
            </a:extLst>
          </p:cNvPr>
          <p:cNvSpPr/>
          <p:nvPr/>
        </p:nvSpPr>
        <p:spPr>
          <a:xfrm>
            <a:off x="6920753" y="3712767"/>
            <a:ext cx="4231341" cy="20529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  <a:endParaRPr lang="ru-RU" sz="2800" b="1" dirty="0"/>
          </a:p>
          <a:p>
            <a:pPr algn="ctr"/>
            <a:r>
              <a:rPr lang="ru-RU" sz="2800" b="1" dirty="0"/>
              <a:t>100 дм</a:t>
            </a:r>
            <a:r>
              <a:rPr lang="ru-RU" sz="2800" b="1" baseline="30000" dirty="0"/>
              <a:t>2</a:t>
            </a:r>
            <a:r>
              <a:rPr lang="ru-RU" sz="2800" b="1" dirty="0"/>
              <a:t> = 1 м</a:t>
            </a:r>
            <a:r>
              <a:rPr lang="ru-RU" sz="2800" b="1" baseline="30000" dirty="0"/>
              <a:t>2</a:t>
            </a:r>
            <a:r>
              <a:rPr lang="ru-RU" sz="2800" b="1" dirty="0"/>
              <a:t>  </a:t>
            </a:r>
          </a:p>
          <a:p>
            <a:pPr algn="ctr"/>
            <a:r>
              <a:rPr lang="ru-RU" sz="2800" b="1" dirty="0"/>
              <a:t>3000 дм</a:t>
            </a:r>
            <a:r>
              <a:rPr lang="ru-RU" sz="2800" b="1" baseline="30000" dirty="0"/>
              <a:t>2</a:t>
            </a:r>
            <a:r>
              <a:rPr lang="ru-RU" sz="2800" b="1" dirty="0"/>
              <a:t> = 30 м</a:t>
            </a:r>
            <a:r>
              <a:rPr lang="ru-RU" sz="2800" b="1" baseline="30000" dirty="0"/>
              <a:t>2</a:t>
            </a:r>
            <a:r>
              <a:rPr lang="ru-RU" sz="2800" b="1" dirty="0"/>
              <a:t> 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26624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0" y="893794"/>
            <a:ext cx="11564470" cy="2640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задания.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Выразите в квадратных 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Вариант 1                 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900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400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700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2000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8262102-9869-48A9-A092-3F787ECD750C}"/>
              </a:ext>
            </a:extLst>
          </p:cNvPr>
          <p:cNvSpPr/>
          <p:nvPr/>
        </p:nvSpPr>
        <p:spPr>
          <a:xfrm>
            <a:off x="3129202" y="3944471"/>
            <a:ext cx="3903735" cy="20529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прочитай задание,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 по очереди назови именованные числа.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AA2C136-A59F-4E47-88A1-A24620CDE054}"/>
              </a:ext>
            </a:extLst>
          </p:cNvPr>
          <p:cNvSpPr/>
          <p:nvPr/>
        </p:nvSpPr>
        <p:spPr>
          <a:xfrm>
            <a:off x="7763434" y="4260096"/>
            <a:ext cx="3059121" cy="142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выполни задание. </a:t>
            </a:r>
          </a:p>
        </p:txBody>
      </p:sp>
    </p:spTree>
    <p:extLst>
      <p:ext uri="{BB962C8B-B14F-4D97-AF65-F5344CB8AC3E}">
        <p14:creationId xmlns:p14="http://schemas.microsoft.com/office/powerpoint/2010/main" val="44695752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2079811" y="885674"/>
            <a:ext cx="9597835" cy="42705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Выразите в квадратных метрах.               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10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400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900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9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		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700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7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2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2000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20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750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4715524"/>
            <a:ext cx="5925671" cy="14651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3" y="3872753"/>
            <a:ext cx="2063410" cy="2860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00090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25868</TotalTime>
  <Words>714</Words>
  <Application>Microsoft Office PowerPoint</Application>
  <PresentationFormat>Шырокаэкранны</PresentationFormat>
  <Paragraphs>152</Paragraphs>
  <Slides>18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18</vt:i4>
      </vt:variant>
    </vt:vector>
  </HeadingPairs>
  <TitlesOfParts>
    <vt:vector size="25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Повторение и закрепление  системы мер площади  (квадратный метр, квадратный дециметр)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426</cp:revision>
  <dcterms:created xsi:type="dcterms:W3CDTF">2022-11-26T19:01:26Z</dcterms:created>
  <dcterms:modified xsi:type="dcterms:W3CDTF">2026-04-01T18:17:33Z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