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79" r:id="rId4"/>
  </p:sldMasterIdLst>
  <p:handoutMasterIdLst>
    <p:handoutMasterId r:id="rId23"/>
  </p:handoutMasterIdLst>
  <p:sldIdLst>
    <p:sldId id="434" r:id="rId5"/>
    <p:sldId id="429" r:id="rId6"/>
    <p:sldId id="454" r:id="rId7"/>
    <p:sldId id="492" r:id="rId8"/>
    <p:sldId id="479" r:id="rId9"/>
    <p:sldId id="504" r:id="rId10"/>
    <p:sldId id="464" r:id="rId11"/>
    <p:sldId id="329" r:id="rId12"/>
    <p:sldId id="443" r:id="rId13"/>
    <p:sldId id="444" r:id="rId14"/>
    <p:sldId id="496" r:id="rId15"/>
    <p:sldId id="505" r:id="rId16"/>
    <p:sldId id="506" r:id="rId17"/>
    <p:sldId id="507" r:id="rId18"/>
    <p:sldId id="487" r:id="rId19"/>
    <p:sldId id="488" r:id="rId20"/>
    <p:sldId id="326" r:id="rId21"/>
    <p:sldId id="262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F6"/>
    <a:srgbClr val="FADFEB"/>
    <a:srgbClr val="DEF3F8"/>
    <a:srgbClr val="C0E9F2"/>
    <a:srgbClr val="F2FCEA"/>
    <a:srgbClr val="77A9D2"/>
    <a:srgbClr val="FF6965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04.03.2026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5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10" Type="http://schemas.openxmlformats.org/officeDocument/2006/relationships/image" Target="../media/image18.png"/><Relationship Id="rId4" Type="http://schemas.openxmlformats.org/officeDocument/2006/relationships/image" Target="../media/image6.png"/><Relationship Id="rId9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10" Type="http://schemas.openxmlformats.org/officeDocument/2006/relationships/image" Target="../media/image18.png"/><Relationship Id="rId4" Type="http://schemas.openxmlformats.org/officeDocument/2006/relationships/image" Target="../media/image6.png"/><Relationship Id="rId9" Type="http://schemas.openxmlformats.org/officeDocument/2006/relationships/image" Target="../media/image3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1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hyperlink" Target="https://flomaster.club/43917-zarjadka-dlja-detej-risunok.html" TargetMode="External"/><Relationship Id="rId5" Type="http://schemas.openxmlformats.org/officeDocument/2006/relationships/image" Target="../media/image15.png"/><Relationship Id="rId10" Type="http://schemas.openxmlformats.org/officeDocument/2006/relationships/image" Target="../media/image31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BEE043C-E42A-40B4-A4F8-0FEFA9F38D44}"/>
              </a:ext>
            </a:extLst>
          </p:cNvPr>
          <p:cNvSpPr txBox="1">
            <a:spLocks/>
          </p:cNvSpPr>
          <p:nvPr/>
        </p:nvSpPr>
        <p:spPr>
          <a:xfrm>
            <a:off x="127839" y="6361079"/>
            <a:ext cx="8110726" cy="387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Шилова Е. С., кандидат педагогических наук, доцент</a:t>
            </a: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7A520274-A647-4D06-8199-46288B075C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31524" y="3105260"/>
            <a:ext cx="576262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для учителя</a:t>
            </a:r>
            <a:b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F3B1D-926C-480A-AE2A-7A190CB38B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38" t="19608" r="7646" b="51866"/>
          <a:stretch/>
        </p:blipFill>
        <p:spPr>
          <a:xfrm>
            <a:off x="30689" y="0"/>
            <a:ext cx="12143381" cy="310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783" y="109166"/>
            <a:ext cx="11104964" cy="3587025"/>
          </a:xfrm>
        </p:spPr>
        <p:txBody>
          <a:bodyPr anchor="b"/>
          <a:lstStyle/>
          <a:p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Решение задач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на нахождение периметра, площади и длины стороны квадрата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в  IV классе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endParaRPr lang="ru-RU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97E172-CB57-41F0-BA0E-B11497DF7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4844081"/>
            <a:ext cx="382530" cy="369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1E1A47-6C99-445B-AF55-FC9648FF2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8" y="2286173"/>
            <a:ext cx="586145" cy="7439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CAD9B9-5EB3-4EBB-AA93-62F779E3D9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272477"/>
            <a:ext cx="573085" cy="65213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0DC9-869D-4202-A8C7-94FBF9DE437A}"/>
              </a:ext>
            </a:extLst>
          </p:cNvPr>
          <p:cNvSpPr txBox="1"/>
          <p:nvPr/>
        </p:nvSpPr>
        <p:spPr>
          <a:xfrm>
            <a:off x="3463536" y="3554947"/>
            <a:ext cx="527768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</a:rPr>
              <a:t> Задание 12</a:t>
            </a:r>
          </a:p>
        </p:txBody>
      </p:sp>
    </p:spTree>
    <p:extLst>
      <p:ext uri="{BB962C8B-B14F-4D97-AF65-F5344CB8AC3E}">
        <p14:creationId xmlns:p14="http://schemas.microsoft.com/office/powerpoint/2010/main" val="3825430121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748118" y="403412"/>
            <a:ext cx="9502588" cy="2637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Продолжи!</a:t>
            </a:r>
          </a:p>
          <a:p>
            <a:pPr lvl="0" algn="just">
              <a:lnSpc>
                <a:spcPct val="107000"/>
              </a:lnSpc>
            </a:pPr>
            <a:endParaRPr lang="ru-RU" sz="3600" b="1" dirty="0">
              <a:solidFill>
                <a:srgbClr val="FF0000"/>
              </a:solidFill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</a:t>
            </a: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6F0FD336-9517-4643-BBB1-7340BF90C8B5}"/>
              </a:ext>
            </a:extLst>
          </p:cNvPr>
          <p:cNvSpPr txBox="1"/>
          <p:nvPr/>
        </p:nvSpPr>
        <p:spPr>
          <a:xfrm>
            <a:off x="4885352" y="1701190"/>
            <a:ext cx="3129095" cy="28563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2400" b="1" i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 = 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sz="2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</a:t>
            </a:r>
            <a:endParaRPr lang="ru-RU" sz="24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 = 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=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…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24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B85A71EE-237A-49CD-B081-728E471C6B0B}"/>
              </a:ext>
            </a:extLst>
          </p:cNvPr>
          <p:cNvSpPr/>
          <p:nvPr/>
        </p:nvSpPr>
        <p:spPr>
          <a:xfrm>
            <a:off x="2772995" y="1701190"/>
            <a:ext cx="1634905" cy="142538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A7B60172-BEEE-4110-A5EB-35466B805528}"/>
              </a:ext>
            </a:extLst>
          </p:cNvPr>
          <p:cNvSpPr/>
          <p:nvPr/>
        </p:nvSpPr>
        <p:spPr>
          <a:xfrm>
            <a:off x="3119719" y="4904039"/>
            <a:ext cx="7055222" cy="12457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проверьте друг у друга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414568872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860533" y="247363"/>
            <a:ext cx="10025560" cy="9939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Запомни!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F4372D9-2245-489B-B66E-ED85207FD6A1}"/>
              </a:ext>
            </a:extLst>
          </p:cNvPr>
          <p:cNvSpPr txBox="1"/>
          <p:nvPr/>
        </p:nvSpPr>
        <p:spPr>
          <a:xfrm>
            <a:off x="915984" y="3522993"/>
            <a:ext cx="11446247" cy="1741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Чтобы найти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длину стороны квадрата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надо узнать, какие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два одинаковых числа при умножении дают 4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4 =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 ∙ 2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 =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2 м </a:t>
            </a:r>
            <a:endParaRPr lang="ru-RU" sz="32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4CE3766-D2E7-4095-84B4-500F56EF0D4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52918" y="1354890"/>
            <a:ext cx="3576917" cy="189143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414F03B-72B7-4E2A-8C52-407891FB79C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11789" y="1386802"/>
            <a:ext cx="2501152" cy="1891434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44605E7D-E3F0-437F-A218-74E79AAFD35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4168588"/>
            <a:ext cx="1883206" cy="2609190"/>
          </a:xfrm>
          <a:prstGeom prst="rect">
            <a:avLst/>
          </a:prstGeom>
        </p:spPr>
      </p:pic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564E36EF-9252-41D6-BFB6-3CF1F44FB9A0}"/>
              </a:ext>
            </a:extLst>
          </p:cNvPr>
          <p:cNvSpPr/>
          <p:nvPr/>
        </p:nvSpPr>
        <p:spPr>
          <a:xfrm>
            <a:off x="3496235" y="5598857"/>
            <a:ext cx="5567083" cy="10852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4252702573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10025560" cy="9939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Продолжи!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F4372D9-2245-489B-B66E-ED85207FD6A1}"/>
              </a:ext>
            </a:extLst>
          </p:cNvPr>
          <p:cNvSpPr txBox="1"/>
          <p:nvPr/>
        </p:nvSpPr>
        <p:spPr>
          <a:xfrm>
            <a:off x="3460376" y="1810871"/>
            <a:ext cx="7135905" cy="2370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pPr indent="449580"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Чтобы найти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длину стороны квадрата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надо узнать, какие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4 =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…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    </a:t>
            </a:r>
            <a:r>
              <a:rPr lang="ru-RU" sz="3200" b="1" i="1" dirty="0">
                <a:latin typeface="Times New Roman" panose="02020603050405020304" pitchFamily="18" charset="0"/>
              </a:rPr>
              <a:t>а =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…</a:t>
            </a:r>
            <a:endParaRPr lang="ru-RU" sz="32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44605E7D-E3F0-437F-A218-74E79AAFD35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4168588"/>
            <a:ext cx="1883206" cy="2609190"/>
          </a:xfrm>
          <a:prstGeom prst="rect">
            <a:avLst/>
          </a:prstGeom>
        </p:spPr>
      </p:pic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FA64E96E-4466-4009-9C68-F3CAC796C8DF}"/>
              </a:ext>
            </a:extLst>
          </p:cNvPr>
          <p:cNvSpPr/>
          <p:nvPr/>
        </p:nvSpPr>
        <p:spPr>
          <a:xfrm>
            <a:off x="1595719" y="1701190"/>
            <a:ext cx="1533482" cy="142538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57F90F40-606D-4E18-B6A6-7E4517C3D5BC}"/>
              </a:ext>
            </a:extLst>
          </p:cNvPr>
          <p:cNvSpPr/>
          <p:nvPr/>
        </p:nvSpPr>
        <p:spPr>
          <a:xfrm>
            <a:off x="3119719" y="5125619"/>
            <a:ext cx="7055222" cy="120380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373217287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1DF14BE-C0F8-456D-BA44-C1779F7815BB}"/>
              </a:ext>
            </a:extLst>
          </p:cNvPr>
          <p:cNvSpPr txBox="1"/>
          <p:nvPr/>
        </p:nvSpPr>
        <p:spPr>
          <a:xfrm>
            <a:off x="2291339" y="1837764"/>
            <a:ext cx="3205588" cy="27084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Р =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 а ∙ 4                            </a:t>
            </a:r>
            <a:r>
              <a:rPr lang="ru-RU" sz="32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sz="32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 =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а + а + а + а</a:t>
            </a:r>
          </a:p>
          <a:p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=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 : 4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8BA14F26-89D4-490C-8BAC-09407BBDDDA5}"/>
              </a:ext>
            </a:extLst>
          </p:cNvPr>
          <p:cNvSpPr/>
          <p:nvPr/>
        </p:nvSpPr>
        <p:spPr>
          <a:xfrm>
            <a:off x="460480" y="1641357"/>
            <a:ext cx="1494343" cy="14376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3D628726-F807-4340-8C4F-E53BEDE9440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35" y="3988332"/>
            <a:ext cx="2053509" cy="2869668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579FEEE0-0008-4366-AC50-060012DBE44D}"/>
              </a:ext>
            </a:extLst>
          </p:cNvPr>
          <p:cNvSpPr txBox="1"/>
          <p:nvPr/>
        </p:nvSpPr>
        <p:spPr>
          <a:xfrm>
            <a:off x="5728448" y="1837764"/>
            <a:ext cx="4939552" cy="43088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 = a </a:t>
            </a:r>
            <a:r>
              <a:rPr lang="ru-RU" sz="32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∙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а</a:t>
            </a:r>
            <a:r>
              <a:rPr lang="ru-RU" sz="32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</a:p>
          <a:p>
            <a:pPr algn="ctr"/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Чтобы найти </a:t>
            </a:r>
          </a:p>
          <a:p>
            <a:pPr algn="ctr"/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длину стороны квадрата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надо узнать, </a:t>
            </a:r>
          </a:p>
          <a:p>
            <a:pPr algn="ctr"/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какие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два одинаковых числа при умножении дают 4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4 =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 ∙ 2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 =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2 м </a:t>
            </a: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91CFAD4-CADD-411F-B2EE-BE1FE80E60C1}"/>
              </a:ext>
            </a:extLst>
          </p:cNvPr>
          <p:cNvSpPr txBox="1"/>
          <p:nvPr/>
        </p:nvSpPr>
        <p:spPr>
          <a:xfrm>
            <a:off x="1497105" y="247363"/>
            <a:ext cx="9388987" cy="9939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Запомни!</a:t>
            </a: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DAE1D41D-E78D-427F-864B-8B26C9421232}"/>
              </a:ext>
            </a:extLst>
          </p:cNvPr>
          <p:cNvSpPr/>
          <p:nvPr/>
        </p:nvSpPr>
        <p:spPr>
          <a:xfrm>
            <a:off x="3935505" y="5636652"/>
            <a:ext cx="5620871" cy="116890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2623987018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1DF14BE-C0F8-456D-BA44-C1779F7815BB}"/>
              </a:ext>
            </a:extLst>
          </p:cNvPr>
          <p:cNvSpPr txBox="1"/>
          <p:nvPr/>
        </p:nvSpPr>
        <p:spPr>
          <a:xfrm>
            <a:off x="2291339" y="1948245"/>
            <a:ext cx="3078520" cy="27084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Р =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 …                            </a:t>
            </a:r>
            <a:r>
              <a:rPr lang="ru-RU" sz="32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sz="32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 =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endParaRPr lang="ru-RU" sz="32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=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…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8BA14F26-89D4-490C-8BAC-09407BBDDDA5}"/>
              </a:ext>
            </a:extLst>
          </p:cNvPr>
          <p:cNvSpPr/>
          <p:nvPr/>
        </p:nvSpPr>
        <p:spPr>
          <a:xfrm>
            <a:off x="460480" y="1641357"/>
            <a:ext cx="1494343" cy="14376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3D628726-F807-4340-8C4F-E53BEDE9440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35" y="3988332"/>
            <a:ext cx="2053509" cy="2869668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579FEEE0-0008-4366-AC50-060012DBE44D}"/>
              </a:ext>
            </a:extLst>
          </p:cNvPr>
          <p:cNvSpPr txBox="1"/>
          <p:nvPr/>
        </p:nvSpPr>
        <p:spPr>
          <a:xfrm>
            <a:off x="5728448" y="1837764"/>
            <a:ext cx="4939552" cy="38779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 =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…</a:t>
            </a:r>
            <a:r>
              <a:rPr lang="ru-RU" sz="32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</a:p>
          <a:p>
            <a:pPr algn="ctr"/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Чтобы найти </a:t>
            </a:r>
          </a:p>
          <a:p>
            <a:pPr algn="ctr"/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длину стороны квадрата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надо узнать, </a:t>
            </a:r>
          </a:p>
          <a:p>
            <a:pPr algn="ctr"/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какие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4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…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    </a:t>
            </a:r>
            <a:r>
              <a:rPr lang="ru-RU" sz="2800" b="1" i="1" dirty="0">
                <a:latin typeface="Times New Roman" panose="02020603050405020304" pitchFamily="18" charset="0"/>
              </a:rPr>
              <a:t>а =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91CFAD4-CADD-411F-B2EE-BE1FE80E60C1}"/>
              </a:ext>
            </a:extLst>
          </p:cNvPr>
          <p:cNvSpPr txBox="1"/>
          <p:nvPr/>
        </p:nvSpPr>
        <p:spPr>
          <a:xfrm>
            <a:off x="1497105" y="247363"/>
            <a:ext cx="9388987" cy="9939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Запомни!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4E695657-BC8C-4EE5-A9DC-D6C10C46E2CA}"/>
              </a:ext>
            </a:extLst>
          </p:cNvPr>
          <p:cNvSpPr/>
          <p:nvPr/>
        </p:nvSpPr>
        <p:spPr>
          <a:xfrm>
            <a:off x="2671482" y="5755341"/>
            <a:ext cx="7112885" cy="105021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проверьте друг у друга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421318320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E33E190-1A2E-4B06-9877-0A00E52CF509}"/>
              </a:ext>
            </a:extLst>
          </p:cNvPr>
          <p:cNvSpPr txBox="1"/>
          <p:nvPr/>
        </p:nvSpPr>
        <p:spPr>
          <a:xfrm>
            <a:off x="1945341" y="627529"/>
            <a:ext cx="860611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 eaLnBrk="0" fontAlgn="base" hangingPunct="0"/>
            <a:r>
              <a:rPr lang="ru-RU" sz="2800" b="1" dirty="0">
                <a:solidFill>
                  <a:srgbClr val="FF0000"/>
                </a:solidFill>
              </a:rPr>
              <a:t> Запомни!</a:t>
            </a:r>
            <a:endParaRPr lang="ru-RU" sz="2800" dirty="0"/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2FECFC3C-FAEA-4AD3-9947-EEB3140A565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16879"/>
            <a:ext cx="2104809" cy="2960899"/>
          </a:xfrm>
          <a:prstGeom prst="rect">
            <a:avLst/>
          </a:prstGeom>
        </p:spPr>
      </p:pic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F3DED3E6-3EA6-4924-A02A-0CCA6B278FF4}"/>
              </a:ext>
            </a:extLst>
          </p:cNvPr>
          <p:cNvSpPr/>
          <p:nvPr/>
        </p:nvSpPr>
        <p:spPr>
          <a:xfrm>
            <a:off x="3477334" y="5710518"/>
            <a:ext cx="5567083" cy="114355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0524407-16E9-488B-9F19-82DE30E0930F}"/>
              </a:ext>
            </a:extLst>
          </p:cNvPr>
          <p:cNvSpPr txBox="1"/>
          <p:nvPr/>
        </p:nvSpPr>
        <p:spPr>
          <a:xfrm>
            <a:off x="1855694" y="1858305"/>
            <a:ext cx="9448799" cy="27850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3675371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E33E190-1A2E-4B06-9877-0A00E52CF509}"/>
              </a:ext>
            </a:extLst>
          </p:cNvPr>
          <p:cNvSpPr txBox="1"/>
          <p:nvPr/>
        </p:nvSpPr>
        <p:spPr>
          <a:xfrm>
            <a:off x="1945341" y="627529"/>
            <a:ext cx="860611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 eaLnBrk="0" fontAlgn="base" hangingPunct="0"/>
            <a:r>
              <a:rPr lang="ru-RU" sz="2800" b="1" dirty="0">
                <a:solidFill>
                  <a:srgbClr val="FF0000"/>
                </a:solidFill>
              </a:rPr>
              <a:t> Продолжи!</a:t>
            </a:r>
            <a:endParaRPr lang="ru-RU" sz="2800" dirty="0"/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2FECFC3C-FAEA-4AD3-9947-EEB3140A565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16879"/>
            <a:ext cx="2104809" cy="296089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00524407-16E9-488B-9F19-82DE30E0930F}"/>
              </a:ext>
            </a:extLst>
          </p:cNvPr>
          <p:cNvSpPr txBox="1"/>
          <p:nvPr/>
        </p:nvSpPr>
        <p:spPr>
          <a:xfrm>
            <a:off x="1855694" y="1858305"/>
            <a:ext cx="9448799" cy="27850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км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5C6F220B-CFD5-48BE-B7CF-C2E98082BE0E}"/>
              </a:ext>
            </a:extLst>
          </p:cNvPr>
          <p:cNvSpPr/>
          <p:nvPr/>
        </p:nvSpPr>
        <p:spPr>
          <a:xfrm>
            <a:off x="3119719" y="5523718"/>
            <a:ext cx="6965575" cy="120967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проверьте друг у друга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3829467766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6148565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2054546" y="3835870"/>
            <a:ext cx="395306" cy="521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621628" y="1983055"/>
            <a:ext cx="442212" cy="7258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251509" y="480099"/>
            <a:ext cx="2555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РЕФЛЕКСИЯ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2688D7E-0468-4598-B22A-3AB40303A446}"/>
              </a:ext>
            </a:extLst>
          </p:cNvPr>
          <p:cNvSpPr/>
          <p:nvPr/>
        </p:nvSpPr>
        <p:spPr>
          <a:xfrm>
            <a:off x="2616988" y="1613100"/>
            <a:ext cx="8131694" cy="1465717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Запомнили вы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способы нахождения периметра, площади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 длины стороны квадрата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;</a:t>
            </a: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единицы длины, площади и соотношения между ними?</a:t>
            </a:r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49EC523-31C0-4B17-B9B4-E7E2B822D91C}"/>
              </a:ext>
            </a:extLst>
          </p:cNvPr>
          <p:cNvSpPr/>
          <p:nvPr/>
        </p:nvSpPr>
        <p:spPr>
          <a:xfrm>
            <a:off x="2626731" y="3623825"/>
            <a:ext cx="8932889" cy="1505010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Возникали у вас трудности при самостоятельном решении задач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 нахождение периметра, площади и длины стороны квадрата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; </a:t>
            </a:r>
          </a:p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при выполнении вычислений?</a:t>
            </a: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927C07D-76CD-447F-806C-EA137F3C9D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6988" y="5858252"/>
            <a:ext cx="382530" cy="3691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553D2A-18C1-4377-BBE2-33CE7809B65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370" y="3511273"/>
            <a:ext cx="2227716" cy="31752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E731E0-6B34-40AB-B2A2-490CABB6857F}"/>
              </a:ext>
            </a:extLst>
          </p:cNvPr>
          <p:cNvSpPr/>
          <p:nvPr/>
        </p:nvSpPr>
        <p:spPr>
          <a:xfrm>
            <a:off x="3227293" y="5598858"/>
            <a:ext cx="7521389" cy="1013595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Что необходимо сделать, чтобы устранить все затруднения, которые возникали при решении задач?</a:t>
            </a:r>
          </a:p>
          <a:p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49246326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8" grpId="0" animBg="1"/>
      <p:bldP spid="2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+mn-lt"/>
              </a:rPr>
              <a:t>Молодцы!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968188" y="301127"/>
            <a:ext cx="10201836" cy="21766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          Повтори, как найти периметр и длину стороны квадрата.</a:t>
            </a:r>
          </a:p>
          <a:p>
            <a:pPr lvl="0" algn="just">
              <a:lnSpc>
                <a:spcPct val="107000"/>
              </a:lnSpc>
            </a:pPr>
            <a:endParaRPr lang="ru-RU" sz="3600" b="1" dirty="0">
              <a:solidFill>
                <a:srgbClr val="FF0000"/>
              </a:solidFill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</a:t>
            </a: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BA9E33B1-BE87-47B9-B466-E07D85EAE7D1}"/>
              </a:ext>
            </a:extLst>
          </p:cNvPr>
          <p:cNvPicPr/>
          <p:nvPr/>
        </p:nvPicPr>
        <p:blipFill>
          <a:blip r:embed="rId8"/>
          <a:stretch>
            <a:fillRect/>
          </a:stretch>
        </p:blipFill>
        <p:spPr>
          <a:xfrm>
            <a:off x="2519082" y="1259143"/>
            <a:ext cx="6499412" cy="1455580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C1DF14BE-C0F8-456D-BA44-C1779F7815BB}"/>
              </a:ext>
            </a:extLst>
          </p:cNvPr>
          <p:cNvSpPr txBox="1"/>
          <p:nvPr/>
        </p:nvSpPr>
        <p:spPr>
          <a:xfrm>
            <a:off x="4365811" y="3146176"/>
            <a:ext cx="3487271" cy="13542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 = а + а + а + а</a:t>
            </a:r>
            <a:endParaRPr lang="ru-RU" sz="3200" b="1" i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= Р : 4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FA19485A-4B90-4AC6-9657-7CC109CB9A3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056" y="3720353"/>
            <a:ext cx="2217698" cy="3137647"/>
          </a:xfrm>
          <a:prstGeom prst="rect">
            <a:avLst/>
          </a:prstGeom>
        </p:spPr>
      </p:pic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7111859C-FB30-4148-AE27-1212CD793000}"/>
              </a:ext>
            </a:extLst>
          </p:cNvPr>
          <p:cNvSpPr/>
          <p:nvPr/>
        </p:nvSpPr>
        <p:spPr>
          <a:xfrm>
            <a:off x="3129202" y="5566266"/>
            <a:ext cx="6655166" cy="101898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 прочитайте, расскажите друг другу. </a:t>
            </a:r>
          </a:p>
        </p:txBody>
      </p:sp>
    </p:spTree>
    <p:extLst>
      <p:ext uri="{BB962C8B-B14F-4D97-AF65-F5344CB8AC3E}">
        <p14:creationId xmlns:p14="http://schemas.microsoft.com/office/powerpoint/2010/main" val="198355380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1002556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</a:t>
            </a:r>
            <a:r>
              <a:rPr lang="ru-RU" sz="2800" b="1" dirty="0">
                <a:solidFill>
                  <a:srgbClr val="FF0000"/>
                </a:solidFill>
              </a:rPr>
              <a:t>Повтори, как найти площадь и длину стороны квадрата.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F4372D9-2245-489B-B66E-ED85207FD6A1}"/>
              </a:ext>
            </a:extLst>
          </p:cNvPr>
          <p:cNvSpPr txBox="1"/>
          <p:nvPr/>
        </p:nvSpPr>
        <p:spPr>
          <a:xfrm>
            <a:off x="863390" y="3469318"/>
            <a:ext cx="11446247" cy="1741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Чтобы найти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длину стороны квадрата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надо узнать, какие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два одинаковых числа при умножении дают 4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4 =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 ∙ 2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 =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2 м </a:t>
            </a:r>
            <a:endParaRPr lang="ru-RU" sz="32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4CE3766-D2E7-4095-84B4-500F56EF0D4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52918" y="1354890"/>
            <a:ext cx="3576917" cy="189143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414F03B-72B7-4E2A-8C52-407891FB79C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11789" y="1386802"/>
            <a:ext cx="2501152" cy="1891434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44605E7D-E3F0-437F-A218-74E79AAFD35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4168588"/>
            <a:ext cx="1883206" cy="2609190"/>
          </a:xfrm>
          <a:prstGeom prst="rect">
            <a:avLst/>
          </a:prstGeom>
        </p:spPr>
      </p:pic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58A66003-7B03-4F81-BE7E-973E99D8422F}"/>
              </a:ext>
            </a:extLst>
          </p:cNvPr>
          <p:cNvSpPr/>
          <p:nvPr/>
        </p:nvSpPr>
        <p:spPr>
          <a:xfrm>
            <a:off x="3388660" y="5566266"/>
            <a:ext cx="6395708" cy="101898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 прочитайте, расскажите друг другу. </a:t>
            </a:r>
          </a:p>
        </p:txBody>
      </p:sp>
    </p:spTree>
    <p:extLst>
      <p:ext uri="{BB962C8B-B14F-4D97-AF65-F5344CB8AC3E}">
        <p14:creationId xmlns:p14="http://schemas.microsoft.com/office/powerpoint/2010/main" val="1949564702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796995" y="301127"/>
            <a:ext cx="11054346" cy="16471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   Сравни, как найти периметр, площадь и длину стороны квадрата.</a:t>
            </a:r>
          </a:p>
          <a:p>
            <a:pPr lvl="0" algn="just">
              <a:lnSpc>
                <a:spcPct val="107000"/>
              </a:lnSpc>
            </a:pPr>
            <a:r>
              <a:rPr lang="ru-RU" sz="3600" b="1" dirty="0">
                <a:solidFill>
                  <a:srgbClr val="FF0000"/>
                </a:solidFill>
              </a:rPr>
              <a:t>                                              </a:t>
            </a: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а</a:t>
            </a: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379694" y="5566266"/>
            <a:ext cx="6404673" cy="101898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 прочитайте, расскажите друг другу.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1DF14BE-C0F8-456D-BA44-C1779F7815BB}"/>
              </a:ext>
            </a:extLst>
          </p:cNvPr>
          <p:cNvSpPr txBox="1"/>
          <p:nvPr/>
        </p:nvSpPr>
        <p:spPr>
          <a:xfrm>
            <a:off x="2291338" y="1259142"/>
            <a:ext cx="3365391" cy="27410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Р =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 а ∙ 4                            </a:t>
            </a:r>
            <a:r>
              <a:rPr lang="ru-RU" sz="32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sz="32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 =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а + а + а + а</a:t>
            </a:r>
          </a:p>
          <a:p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=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 : 4  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8BA14F26-89D4-490C-8BAC-09407BBDDDA5}"/>
              </a:ext>
            </a:extLst>
          </p:cNvPr>
          <p:cNvSpPr/>
          <p:nvPr/>
        </p:nvSpPr>
        <p:spPr>
          <a:xfrm>
            <a:off x="483232" y="1291734"/>
            <a:ext cx="1494343" cy="14376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3D628726-F807-4340-8C4F-E53BEDE9440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35" y="3988332"/>
            <a:ext cx="2053509" cy="2869668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579FEEE0-0008-4366-AC50-060012DBE44D}"/>
              </a:ext>
            </a:extLst>
          </p:cNvPr>
          <p:cNvSpPr txBox="1"/>
          <p:nvPr/>
        </p:nvSpPr>
        <p:spPr>
          <a:xfrm>
            <a:off x="5728448" y="1291734"/>
            <a:ext cx="5029200" cy="43088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 = a </a:t>
            </a:r>
            <a:r>
              <a:rPr lang="ru-RU" sz="32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∙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а</a:t>
            </a:r>
            <a:r>
              <a:rPr lang="ru-RU" sz="32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</a:p>
          <a:p>
            <a:pPr algn="ctr"/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Чтобы найти </a:t>
            </a:r>
          </a:p>
          <a:p>
            <a:pPr algn="ctr"/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длину стороны квадрата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надо узнать, </a:t>
            </a:r>
          </a:p>
          <a:p>
            <a:pPr algn="ctr"/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какие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два одинаковых числа при умножении дают 4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4 =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 ∙ 2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 =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2 м </a:t>
            </a: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0152201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</a:t>
            </a:r>
            <a:r>
              <a:rPr lang="ru-RU" sz="2800" b="1" dirty="0">
                <a:solidFill>
                  <a:srgbClr val="FF0000"/>
                </a:solidFill>
              </a:rPr>
              <a:t>Повтори единицы длины и площади!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3657737" y="5657535"/>
            <a:ext cx="5761268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прочитайте, сравните, сопоставьте 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и расскажите друг другу. 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DB9878B-9564-4006-B5B9-4C75EF4A89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854824"/>
            <a:ext cx="2149632" cy="292295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0A7D6AB9-6281-461C-84BD-6A436BA6EB32}"/>
              </a:ext>
            </a:extLst>
          </p:cNvPr>
          <p:cNvSpPr txBox="1"/>
          <p:nvPr/>
        </p:nvSpPr>
        <p:spPr>
          <a:xfrm>
            <a:off x="1748119" y="1572158"/>
            <a:ext cx="9466728" cy="27850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607682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914401" y="318012"/>
            <a:ext cx="10668000" cy="3740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49580" indent="449580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1906431" y="5134367"/>
            <a:ext cx="7933764" cy="134794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Задание: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проверьте друг у друга знание способов нахождения </a:t>
            </a:r>
            <a:r>
              <a:rPr lang="ru-RU" sz="2400" b="1" i="1" dirty="0">
                <a:solidFill>
                  <a:srgbClr val="FF0000"/>
                </a:solidFill>
              </a:rPr>
              <a:t>периметра, площади и длины стороны квадрата</a:t>
            </a:r>
            <a:r>
              <a:rPr lang="ru-RU" sz="2400" b="1" i="1" dirty="0">
                <a:solidFill>
                  <a:schemeClr val="tx1"/>
                </a:solidFill>
              </a:rPr>
              <a:t>.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BCE3709-7020-4B76-B216-B1846D2ED905}"/>
              </a:ext>
            </a:extLst>
          </p:cNvPr>
          <p:cNvSpPr txBox="1"/>
          <p:nvPr/>
        </p:nvSpPr>
        <p:spPr>
          <a:xfrm>
            <a:off x="1191014" y="158130"/>
            <a:ext cx="9476985" cy="11517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ea typeface="+mj-ea"/>
                <a:cs typeface="Arial" panose="020B0604020202020204" pitchFamily="34" charset="0"/>
              </a:rPr>
              <a:t>Вычисли.</a:t>
            </a:r>
          </a:p>
          <a:p>
            <a:pPr indent="450215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1                                         Вариант 2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9BEC0B3E-0BE2-422B-B93C-CABEA88EB5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0060606"/>
              </p:ext>
            </p:extLst>
          </p:nvPr>
        </p:nvGraphicFramePr>
        <p:xfrm>
          <a:off x="690283" y="1586589"/>
          <a:ext cx="5199530" cy="285336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13907">
                  <a:extLst>
                    <a:ext uri="{9D8B030D-6E8A-4147-A177-3AD203B41FA5}">
                      <a16:colId xmlns:a16="http://schemas.microsoft.com/office/drawing/2014/main" val="1370500547"/>
                    </a:ext>
                  </a:extLst>
                </a:gridCol>
                <a:gridCol w="2208187">
                  <a:extLst>
                    <a:ext uri="{9D8B030D-6E8A-4147-A177-3AD203B41FA5}">
                      <a16:colId xmlns:a16="http://schemas.microsoft.com/office/drawing/2014/main" val="1102441045"/>
                    </a:ext>
                  </a:extLst>
                </a:gridCol>
                <a:gridCol w="1577436">
                  <a:extLst>
                    <a:ext uri="{9D8B030D-6E8A-4147-A177-3AD203B41FA5}">
                      <a16:colId xmlns:a16="http://schemas.microsoft.com/office/drawing/2014/main" val="1798362260"/>
                    </a:ext>
                  </a:extLst>
                </a:gridCol>
              </a:tblGrid>
              <a:tr h="71334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effectLst/>
                        </a:rPr>
                        <a:t>а</a:t>
                      </a:r>
                      <a:endParaRPr lang="ru-RU" sz="28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effectLst/>
                        </a:rPr>
                        <a:t>Р</a:t>
                      </a:r>
                      <a:endParaRPr lang="ru-RU" sz="28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effectLst/>
                        </a:rPr>
                        <a:t>S</a:t>
                      </a:r>
                      <a:endParaRPr lang="ru-RU" sz="28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51004682"/>
                  </a:ext>
                </a:extLst>
              </a:tr>
              <a:tr h="71334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1">
                          <a:effectLst/>
                        </a:rPr>
                        <a:t>80 м</a:t>
                      </a:r>
                      <a:endParaRPr lang="ru-RU" sz="2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1" dirty="0">
                          <a:effectLst/>
                        </a:rPr>
                        <a:t>?</a:t>
                      </a:r>
                      <a:endParaRPr lang="ru-RU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1">
                          <a:effectLst/>
                        </a:rPr>
                        <a:t>?</a:t>
                      </a:r>
                      <a:endParaRPr lang="ru-RU" sz="2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22050363"/>
                  </a:ext>
                </a:extLst>
              </a:tr>
              <a:tr h="71334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1">
                          <a:effectLst/>
                        </a:rPr>
                        <a:t>?</a:t>
                      </a:r>
                      <a:endParaRPr lang="ru-RU" sz="2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1" dirty="0">
                          <a:effectLst/>
                        </a:rPr>
                        <a:t> 120 </a:t>
                      </a:r>
                      <a:r>
                        <a:rPr lang="ru-RU" sz="2400" b="1" dirty="0" err="1">
                          <a:effectLst/>
                        </a:rPr>
                        <a:t>дм</a:t>
                      </a:r>
                      <a:endParaRPr lang="ru-RU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1" dirty="0">
                          <a:effectLst/>
                        </a:rPr>
                        <a:t>?</a:t>
                      </a:r>
                      <a:endParaRPr lang="ru-RU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22274219"/>
                  </a:ext>
                </a:extLst>
              </a:tr>
              <a:tr h="71334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1">
                          <a:effectLst/>
                        </a:rPr>
                        <a:t>? </a:t>
                      </a:r>
                      <a:endParaRPr lang="ru-RU" sz="2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1" dirty="0">
                          <a:effectLst/>
                        </a:rPr>
                        <a:t>?</a:t>
                      </a:r>
                      <a:endParaRPr lang="ru-RU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1" dirty="0">
                          <a:effectLst/>
                        </a:rPr>
                        <a:t>4900 см</a:t>
                      </a:r>
                      <a:r>
                        <a:rPr lang="ru-RU" sz="2400" b="1" baseline="30000" dirty="0">
                          <a:effectLst/>
                        </a:rPr>
                        <a:t>2</a:t>
                      </a:r>
                      <a:endParaRPr lang="ru-RU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89452181"/>
                  </a:ext>
                </a:extLst>
              </a:tr>
            </a:tbl>
          </a:graphicData>
        </a:graphic>
      </p:graphicFrame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3CC16B21-64EE-499F-8967-3760B383CB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5661157"/>
              </p:ext>
            </p:extLst>
          </p:nvPr>
        </p:nvGraphicFramePr>
        <p:xfrm>
          <a:off x="6553199" y="1586588"/>
          <a:ext cx="4948516" cy="285336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45649">
                  <a:extLst>
                    <a:ext uri="{9D8B030D-6E8A-4147-A177-3AD203B41FA5}">
                      <a16:colId xmlns:a16="http://schemas.microsoft.com/office/drawing/2014/main" val="1760546410"/>
                    </a:ext>
                  </a:extLst>
                </a:gridCol>
                <a:gridCol w="2101584">
                  <a:extLst>
                    <a:ext uri="{9D8B030D-6E8A-4147-A177-3AD203B41FA5}">
                      <a16:colId xmlns:a16="http://schemas.microsoft.com/office/drawing/2014/main" val="563024753"/>
                    </a:ext>
                  </a:extLst>
                </a:gridCol>
                <a:gridCol w="1501283">
                  <a:extLst>
                    <a:ext uri="{9D8B030D-6E8A-4147-A177-3AD203B41FA5}">
                      <a16:colId xmlns:a16="http://schemas.microsoft.com/office/drawing/2014/main" val="1599394644"/>
                    </a:ext>
                  </a:extLst>
                </a:gridCol>
              </a:tblGrid>
              <a:tr h="71334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i="1" dirty="0">
                          <a:effectLst/>
                        </a:rPr>
                        <a:t>а</a:t>
                      </a:r>
                      <a:endParaRPr lang="ru-RU" sz="2800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i="1" dirty="0">
                          <a:effectLst/>
                        </a:rPr>
                        <a:t>Р</a:t>
                      </a:r>
                      <a:endParaRPr lang="ru-RU" sz="2800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i="1" dirty="0">
                          <a:effectLst/>
                        </a:rPr>
                        <a:t>S</a:t>
                      </a:r>
                      <a:endParaRPr lang="ru-RU" sz="2800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67674214"/>
                  </a:ext>
                </a:extLst>
              </a:tr>
              <a:tr h="71334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1" dirty="0">
                          <a:effectLst/>
                        </a:rPr>
                        <a:t>?</a:t>
                      </a:r>
                      <a:endParaRPr lang="ru-RU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1" dirty="0">
                          <a:effectLst/>
                        </a:rPr>
                        <a:t>240 м</a:t>
                      </a:r>
                      <a:endParaRPr lang="ru-RU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1">
                          <a:effectLst/>
                        </a:rPr>
                        <a:t>?</a:t>
                      </a:r>
                      <a:endParaRPr lang="ru-RU" sz="2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49562047"/>
                  </a:ext>
                </a:extLst>
              </a:tr>
              <a:tr h="71334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1" dirty="0">
                          <a:effectLst/>
                        </a:rPr>
                        <a:t>?</a:t>
                      </a:r>
                      <a:endParaRPr lang="ru-RU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1" dirty="0">
                          <a:effectLst/>
                        </a:rPr>
                        <a:t> ?</a:t>
                      </a:r>
                      <a:endParaRPr lang="ru-RU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1" dirty="0">
                          <a:effectLst/>
                        </a:rPr>
                        <a:t>8100 дм</a:t>
                      </a:r>
                      <a:r>
                        <a:rPr lang="ru-RU" sz="2400" b="1" baseline="30000" dirty="0">
                          <a:effectLst/>
                        </a:rPr>
                        <a:t>2</a:t>
                      </a:r>
                      <a:endParaRPr lang="ru-RU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36538492"/>
                  </a:ext>
                </a:extLst>
              </a:tr>
              <a:tr h="71334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1">
                          <a:effectLst/>
                        </a:rPr>
                        <a:t>50 см</a:t>
                      </a:r>
                      <a:endParaRPr lang="ru-RU" sz="2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1" dirty="0">
                          <a:effectLst/>
                        </a:rPr>
                        <a:t>?</a:t>
                      </a:r>
                      <a:endParaRPr lang="ru-RU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1" dirty="0">
                          <a:effectLst/>
                        </a:rPr>
                        <a:t>?</a:t>
                      </a:r>
                      <a:endParaRPr lang="ru-RU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81211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0668872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914401" y="318012"/>
            <a:ext cx="10668000" cy="3740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49580" indent="449580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1460455" y="5253318"/>
            <a:ext cx="8526228" cy="130355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Задание: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вместе проверьте  правильность выполнения вычислений.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BCE3709-7020-4B76-B216-B1846D2ED905}"/>
              </a:ext>
            </a:extLst>
          </p:cNvPr>
          <p:cNvSpPr txBox="1"/>
          <p:nvPr/>
        </p:nvSpPr>
        <p:spPr>
          <a:xfrm>
            <a:off x="1191015" y="385482"/>
            <a:ext cx="9459056" cy="11517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ea typeface="+mj-ea"/>
                <a:cs typeface="Arial" panose="020B0604020202020204" pitchFamily="34" charset="0"/>
              </a:rPr>
              <a:t>Вычисли.</a:t>
            </a:r>
          </a:p>
          <a:p>
            <a:pPr indent="450215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1                                         Вариант 2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F018F9CB-A450-425B-8F76-3EE943F35E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0365582"/>
              </p:ext>
            </p:extLst>
          </p:nvPr>
        </p:nvGraphicFramePr>
        <p:xfrm>
          <a:off x="796995" y="1816743"/>
          <a:ext cx="5012134" cy="262320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62949">
                  <a:extLst>
                    <a:ext uri="{9D8B030D-6E8A-4147-A177-3AD203B41FA5}">
                      <a16:colId xmlns:a16="http://schemas.microsoft.com/office/drawing/2014/main" val="1193212686"/>
                    </a:ext>
                  </a:extLst>
                </a:gridCol>
                <a:gridCol w="1838315">
                  <a:extLst>
                    <a:ext uri="{9D8B030D-6E8A-4147-A177-3AD203B41FA5}">
                      <a16:colId xmlns:a16="http://schemas.microsoft.com/office/drawing/2014/main" val="2417054663"/>
                    </a:ext>
                  </a:extLst>
                </a:gridCol>
                <a:gridCol w="1810870">
                  <a:extLst>
                    <a:ext uri="{9D8B030D-6E8A-4147-A177-3AD203B41FA5}">
                      <a16:colId xmlns:a16="http://schemas.microsoft.com/office/drawing/2014/main" val="452008675"/>
                    </a:ext>
                  </a:extLst>
                </a:gridCol>
              </a:tblGrid>
              <a:tr h="6558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effectLst/>
                        </a:rPr>
                        <a:t>а</a:t>
                      </a:r>
                      <a:endParaRPr lang="ru-RU" sz="28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effectLst/>
                        </a:rPr>
                        <a:t>Р</a:t>
                      </a:r>
                      <a:endParaRPr lang="ru-RU" sz="28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effectLst/>
                        </a:rPr>
                        <a:t>S</a:t>
                      </a:r>
                      <a:endParaRPr lang="ru-RU" sz="28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5834258"/>
                  </a:ext>
                </a:extLst>
              </a:tr>
              <a:tr h="6558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1">
                          <a:effectLst/>
                        </a:rPr>
                        <a:t>80 м</a:t>
                      </a:r>
                      <a:endParaRPr lang="ru-RU" sz="2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1" dirty="0">
                          <a:effectLst/>
                        </a:rPr>
                        <a:t>320 м</a:t>
                      </a:r>
                      <a:endParaRPr lang="ru-RU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1" dirty="0">
                          <a:effectLst/>
                        </a:rPr>
                        <a:t>6400 м</a:t>
                      </a:r>
                      <a:r>
                        <a:rPr lang="ru-RU" sz="2400" b="1" baseline="30000" dirty="0">
                          <a:effectLst/>
                        </a:rPr>
                        <a:t>2</a:t>
                      </a:r>
                      <a:endParaRPr lang="ru-RU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18324533"/>
                  </a:ext>
                </a:extLst>
              </a:tr>
              <a:tr h="6558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1">
                          <a:effectLst/>
                        </a:rPr>
                        <a:t>30 дм</a:t>
                      </a:r>
                      <a:endParaRPr lang="ru-RU" sz="2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1" dirty="0">
                          <a:effectLst/>
                        </a:rPr>
                        <a:t> 120 дм</a:t>
                      </a:r>
                      <a:endParaRPr lang="ru-RU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1" dirty="0">
                          <a:effectLst/>
                        </a:rPr>
                        <a:t>900 дм</a:t>
                      </a:r>
                      <a:r>
                        <a:rPr lang="ru-RU" sz="2400" b="1" baseline="30000" dirty="0">
                          <a:effectLst/>
                        </a:rPr>
                        <a:t>2</a:t>
                      </a:r>
                      <a:endParaRPr lang="ru-RU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70922050"/>
                  </a:ext>
                </a:extLst>
              </a:tr>
              <a:tr h="6558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1">
                          <a:effectLst/>
                        </a:rPr>
                        <a:t>70 см</a:t>
                      </a:r>
                      <a:endParaRPr lang="ru-RU" sz="2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1">
                          <a:effectLst/>
                        </a:rPr>
                        <a:t>280 см</a:t>
                      </a:r>
                      <a:endParaRPr lang="ru-RU" sz="2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1" dirty="0">
                          <a:effectLst/>
                        </a:rPr>
                        <a:t>4900 см</a:t>
                      </a:r>
                      <a:r>
                        <a:rPr lang="ru-RU" sz="2400" b="1" baseline="30000" dirty="0">
                          <a:effectLst/>
                        </a:rPr>
                        <a:t>2</a:t>
                      </a:r>
                      <a:endParaRPr lang="ru-RU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32103055"/>
                  </a:ext>
                </a:extLst>
              </a:tr>
            </a:tbl>
          </a:graphicData>
        </a:graphic>
      </p:graphicFrame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B100AEB6-5B43-4602-BEEF-AA36F900E5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230585"/>
              </p:ext>
            </p:extLst>
          </p:nvPr>
        </p:nvGraphicFramePr>
        <p:xfrm>
          <a:off x="6650407" y="1816743"/>
          <a:ext cx="4744596" cy="262320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90197">
                  <a:extLst>
                    <a:ext uri="{9D8B030D-6E8A-4147-A177-3AD203B41FA5}">
                      <a16:colId xmlns:a16="http://schemas.microsoft.com/office/drawing/2014/main" val="482082137"/>
                    </a:ext>
                  </a:extLst>
                </a:gridCol>
                <a:gridCol w="2014982">
                  <a:extLst>
                    <a:ext uri="{9D8B030D-6E8A-4147-A177-3AD203B41FA5}">
                      <a16:colId xmlns:a16="http://schemas.microsoft.com/office/drawing/2014/main" val="4144901810"/>
                    </a:ext>
                  </a:extLst>
                </a:gridCol>
                <a:gridCol w="1439417">
                  <a:extLst>
                    <a:ext uri="{9D8B030D-6E8A-4147-A177-3AD203B41FA5}">
                      <a16:colId xmlns:a16="http://schemas.microsoft.com/office/drawing/2014/main" val="1550158267"/>
                    </a:ext>
                  </a:extLst>
                </a:gridCol>
              </a:tblGrid>
              <a:tr h="6558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i="1" dirty="0">
                          <a:effectLst/>
                        </a:rPr>
                        <a:t>а</a:t>
                      </a:r>
                      <a:endParaRPr lang="ru-RU" sz="2800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i="1" dirty="0">
                          <a:effectLst/>
                        </a:rPr>
                        <a:t>Р</a:t>
                      </a:r>
                      <a:endParaRPr lang="ru-RU" sz="2800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i="1" dirty="0">
                          <a:effectLst/>
                        </a:rPr>
                        <a:t>S</a:t>
                      </a:r>
                      <a:endParaRPr lang="ru-RU" sz="2800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79230008"/>
                  </a:ext>
                </a:extLst>
              </a:tr>
              <a:tr h="6558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1" dirty="0">
                          <a:effectLst/>
                        </a:rPr>
                        <a:t>60 м</a:t>
                      </a:r>
                      <a:endParaRPr lang="ru-RU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1" dirty="0">
                          <a:effectLst/>
                        </a:rPr>
                        <a:t>240 м</a:t>
                      </a:r>
                      <a:endParaRPr lang="ru-RU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1" dirty="0">
                          <a:effectLst/>
                        </a:rPr>
                        <a:t>3600 м</a:t>
                      </a:r>
                      <a:r>
                        <a:rPr lang="ru-RU" sz="2400" b="1" baseline="30000" dirty="0">
                          <a:effectLst/>
                        </a:rPr>
                        <a:t>2</a:t>
                      </a:r>
                      <a:endParaRPr lang="ru-RU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66021963"/>
                  </a:ext>
                </a:extLst>
              </a:tr>
              <a:tr h="6558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1">
                          <a:effectLst/>
                        </a:rPr>
                        <a:t>90 дм</a:t>
                      </a:r>
                      <a:endParaRPr lang="ru-RU" sz="2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1" dirty="0">
                          <a:effectLst/>
                        </a:rPr>
                        <a:t>360 </a:t>
                      </a:r>
                      <a:r>
                        <a:rPr lang="ru-RU" sz="2400" b="1" dirty="0" err="1">
                          <a:effectLst/>
                        </a:rPr>
                        <a:t>дм</a:t>
                      </a:r>
                      <a:endParaRPr lang="ru-RU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1" dirty="0">
                          <a:effectLst/>
                        </a:rPr>
                        <a:t>8100 дм</a:t>
                      </a:r>
                      <a:r>
                        <a:rPr lang="ru-RU" sz="2400" b="1" baseline="30000" dirty="0">
                          <a:effectLst/>
                        </a:rPr>
                        <a:t>2</a:t>
                      </a:r>
                      <a:endParaRPr lang="ru-RU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07762206"/>
                  </a:ext>
                </a:extLst>
              </a:tr>
              <a:tr h="6558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1">
                          <a:effectLst/>
                        </a:rPr>
                        <a:t>50 см</a:t>
                      </a:r>
                      <a:endParaRPr lang="ru-RU" sz="2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1" dirty="0">
                          <a:effectLst/>
                        </a:rPr>
                        <a:t>200 см</a:t>
                      </a:r>
                      <a:endParaRPr lang="ru-RU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1" dirty="0">
                          <a:effectLst/>
                        </a:rPr>
                        <a:t>2500 см</a:t>
                      </a:r>
                      <a:r>
                        <a:rPr lang="ru-RU" sz="2400" b="1" baseline="30000" dirty="0">
                          <a:effectLst/>
                        </a:rPr>
                        <a:t>2</a:t>
                      </a:r>
                      <a:endParaRPr lang="ru-RU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670555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39235999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0FA43B6E-9308-4B58-B879-FAA42F029B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3252" y="1530931"/>
            <a:ext cx="6728245" cy="4461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1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193539"/>
      </p:ext>
    </p:extLst>
  </p:cSld>
  <p:clrMapOvr>
    <a:masterClrMapping/>
  </p:clrMapOvr>
  <p:transition spd="slow" advClick="0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748118" y="403412"/>
            <a:ext cx="9502588" cy="2637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Запомни!</a:t>
            </a:r>
          </a:p>
          <a:p>
            <a:pPr lvl="0" algn="just">
              <a:lnSpc>
                <a:spcPct val="107000"/>
              </a:lnSpc>
            </a:pPr>
            <a:endParaRPr lang="ru-RU" sz="3600" b="1" dirty="0">
              <a:solidFill>
                <a:srgbClr val="FF0000"/>
              </a:solidFill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</a:t>
            </a: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57D1F57E-6F40-4C3A-AB76-64846D77AC2A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8B95E92A-8936-4DA2-8661-9BAF0B8AD150}"/>
              </a:ext>
            </a:extLst>
          </p:cNvPr>
          <p:cNvPicPr/>
          <p:nvPr/>
        </p:nvPicPr>
        <p:blipFill>
          <a:blip r:embed="rId9"/>
          <a:stretch>
            <a:fillRect/>
          </a:stretch>
        </p:blipFill>
        <p:spPr>
          <a:xfrm>
            <a:off x="2519081" y="1658471"/>
            <a:ext cx="7198659" cy="1496382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BA4C7F55-E6F4-4EE3-8884-0E7968B75ECD}"/>
              </a:ext>
            </a:extLst>
          </p:cNvPr>
          <p:cNvSpPr txBox="1"/>
          <p:nvPr/>
        </p:nvSpPr>
        <p:spPr>
          <a:xfrm>
            <a:off x="6338046" y="3284675"/>
            <a:ext cx="2805953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 = а + а + а + а</a:t>
            </a:r>
            <a:endParaRPr lang="ru-RU" sz="2800" b="1" i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= Р : 4</a:t>
            </a:r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231777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C2196CA-8D48-47B0-9C8C-268F70368960}">
  <ds:schemaRefs>
    <ds:schemaRef ds:uri="http://www.w3.org/XML/1998/namespace"/>
    <ds:schemaRef ds:uri="http://schemas.microsoft.com/office/2006/documentManagement/types"/>
    <ds:schemaRef ds:uri="http://purl.org/dc/dcmitype/"/>
    <ds:schemaRef ds:uri="http://schemas.openxmlformats.org/package/2006/metadata/core-properties"/>
    <ds:schemaRef ds:uri="http://purl.org/dc/elements/1.1/"/>
    <ds:schemaRef ds:uri="http://purl.org/dc/terms/"/>
    <ds:schemaRef ds:uri="http://schemas.microsoft.com/sharepoint/v3"/>
    <ds:schemaRef ds:uri="http://schemas.microsoft.com/office/2006/metadata/properties"/>
    <ds:schemaRef ds:uri="http://schemas.microsoft.com/office/infopath/2007/PartnerControls"/>
    <ds:schemaRef ds:uri="2547570a-e5f4-4946-a4c3-82580e42479e"/>
    <ds:schemaRef ds:uri="6ee78bd2-4339-4042-adc0-bcc646419980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по математике с умной совой</Template>
  <TotalTime>30974</TotalTime>
  <Words>960</Words>
  <Application>Microsoft Office PowerPoint</Application>
  <PresentationFormat>Шырокаэкранны</PresentationFormat>
  <Paragraphs>209</Paragraphs>
  <Slides>18</Slides>
  <Notes>0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6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18</vt:i4>
      </vt:variant>
    </vt:vector>
  </HeadingPairs>
  <TitlesOfParts>
    <vt:vector size="25" baseType="lpstr">
      <vt:lpstr>Arial</vt:lpstr>
      <vt:lpstr>Calibri</vt:lpstr>
      <vt:lpstr>Segoe UI</vt:lpstr>
      <vt:lpstr>Segoe UI Light</vt:lpstr>
      <vt:lpstr>Times New Roman</vt:lpstr>
      <vt:lpstr>YS Text</vt:lpstr>
      <vt:lpstr>Тема1</vt:lpstr>
      <vt:lpstr>               Решение задач  на нахождение периметра, площади и длины стороны квадрата   в  IV классе    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формирования умений решать простые текстовые задачи на движение в одном направлении</dc:title>
  <dc:creator>Nata</dc:creator>
  <cp:lastModifiedBy>Галина</cp:lastModifiedBy>
  <cp:revision>488</cp:revision>
  <dcterms:created xsi:type="dcterms:W3CDTF">2022-11-26T19:01:26Z</dcterms:created>
  <dcterms:modified xsi:type="dcterms:W3CDTF">2026-03-04T10:51:10Z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