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6"/>
  </p:handoutMasterIdLst>
  <p:sldIdLst>
    <p:sldId id="434" r:id="rId5"/>
    <p:sldId id="490" r:id="rId6"/>
    <p:sldId id="491" r:id="rId7"/>
    <p:sldId id="484" r:id="rId8"/>
    <p:sldId id="479" r:id="rId9"/>
    <p:sldId id="422" r:id="rId10"/>
    <p:sldId id="324" r:id="rId11"/>
    <p:sldId id="467" r:id="rId12"/>
    <p:sldId id="454" r:id="rId13"/>
    <p:sldId id="455" r:id="rId14"/>
    <p:sldId id="468" r:id="rId15"/>
    <p:sldId id="469" r:id="rId16"/>
    <p:sldId id="329" r:id="rId17"/>
    <p:sldId id="498" r:id="rId18"/>
    <p:sldId id="499" r:id="rId19"/>
    <p:sldId id="500" r:id="rId20"/>
    <p:sldId id="501" r:id="rId21"/>
    <p:sldId id="502" r:id="rId22"/>
    <p:sldId id="503" r:id="rId23"/>
    <p:sldId id="436" r:id="rId24"/>
    <p:sldId id="445" r:id="rId25"/>
    <p:sldId id="443" r:id="rId26"/>
    <p:sldId id="444" r:id="rId27"/>
    <p:sldId id="492" r:id="rId28"/>
    <p:sldId id="493" r:id="rId29"/>
    <p:sldId id="494" r:id="rId30"/>
    <p:sldId id="496" r:id="rId31"/>
    <p:sldId id="487" r:id="rId32"/>
    <p:sldId id="488" r:id="rId33"/>
    <p:sldId id="489" r:id="rId34"/>
    <p:sldId id="262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0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и составление обратных задач к задачам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нахождение периметра и площади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9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598858"/>
            <a:ext cx="649044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2?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65411" y="851646"/>
            <a:ext cx="10112187" cy="5308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2,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первой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прямоугольника равен 2 км 100 м, его ширина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350 м. Найдите длину этого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 – 2100 м         2 км 100 м = 2100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350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Р : 2 –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2100 : 2 – 350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700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700 м длина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93723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598858"/>
            <a:ext cx="649044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3?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4873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3,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первой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Длина   прямоугольника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700 м, ширина – 350 м. Найдите периметр прямоугольника.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– 700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350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Р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(а + b) ∙ 2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(700 + 350) ∙ 2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2100 (м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2 км 100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км 100 м периметр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86561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831372"/>
            <a:ext cx="9672917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88259" y="1877291"/>
            <a:ext cx="12003741" cy="2329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                                   Задача 2                                       Задача 3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2100 : 2 – 700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350 (м)     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2100 : 2 – 350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700 (м)         (700 + 350) ∙ 2 =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2100  (м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Ответ: 350 м ширина.       Ответ: 700 м длина.            Ответ: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км 100 м периметр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B01EECA-B537-45DE-8552-EB1098C32C71}"/>
              </a:ext>
            </a:extLst>
          </p:cNvPr>
          <p:cNvSpPr/>
          <p:nvPr/>
        </p:nvSpPr>
        <p:spPr>
          <a:xfrm>
            <a:off x="1918447" y="4141694"/>
            <a:ext cx="8229599" cy="20460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сравните запись решения трёх задач;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докажите, что задачи 2 и 3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обратные первой</a:t>
            </a:r>
            <a:r>
              <a:rPr lang="ru-RU" sz="2400" b="1" i="1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Как вы думаете, решая задачи 2 и 3, обратные первой, мы проверяем правильность решение прямой задачи 1?  </a:t>
            </a:r>
          </a:p>
        </p:txBody>
      </p:sp>
    </p:spTree>
    <p:extLst>
      <p:ext uri="{BB962C8B-B14F-4D97-AF65-F5344CB8AC3E}">
        <p14:creationId xmlns:p14="http://schemas.microsoft.com/office/powerpoint/2010/main" val="35677376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483037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904021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689412" y="5468471"/>
            <a:ext cx="6642847" cy="1309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составления краткой записи в таблице трех задач.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207653" y="824753"/>
            <a:ext cx="9541030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прямая.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8C157A-7ADC-49F1-920E-67B3971AFF9C}"/>
              </a:ext>
            </a:extLst>
          </p:cNvPr>
          <p:cNvSpPr txBox="1"/>
          <p:nvPr/>
        </p:nvSpPr>
        <p:spPr>
          <a:xfrm>
            <a:off x="591671" y="1363932"/>
            <a:ext cx="10829364" cy="983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2100 м², его длина – 70 м. Найдите ширину этого прямоугольника.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E2CAD20-6E19-4A7B-8F88-C32F99F38B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34466"/>
              </p:ext>
            </p:extLst>
          </p:nvPr>
        </p:nvGraphicFramePr>
        <p:xfrm>
          <a:off x="1071283" y="2499399"/>
          <a:ext cx="9870139" cy="2545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1846">
                  <a:extLst>
                    <a:ext uri="{9D8B030D-6E8A-4147-A177-3AD203B41FA5}">
                      <a16:colId xmlns:a16="http://schemas.microsoft.com/office/drawing/2014/main" val="3622796551"/>
                    </a:ext>
                  </a:extLst>
                </a:gridCol>
                <a:gridCol w="2498991">
                  <a:extLst>
                    <a:ext uri="{9D8B030D-6E8A-4147-A177-3AD203B41FA5}">
                      <a16:colId xmlns:a16="http://schemas.microsoft.com/office/drawing/2014/main" val="2966993167"/>
                    </a:ext>
                  </a:extLst>
                </a:gridCol>
                <a:gridCol w="2831607">
                  <a:extLst>
                    <a:ext uri="{9D8B030D-6E8A-4147-A177-3AD203B41FA5}">
                      <a16:colId xmlns:a16="http://schemas.microsoft.com/office/drawing/2014/main" val="413882217"/>
                    </a:ext>
                  </a:extLst>
                </a:gridCol>
                <a:gridCol w="2367695">
                  <a:extLst>
                    <a:ext uri="{9D8B030D-6E8A-4147-A177-3AD203B41FA5}">
                      <a16:colId xmlns:a16="http://schemas.microsoft.com/office/drawing/2014/main" val="2729094980"/>
                    </a:ext>
                  </a:extLst>
                </a:gridCol>
              </a:tblGrid>
              <a:tr h="507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Задача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S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 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b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3950241"/>
                  </a:ext>
                </a:extLst>
              </a:tr>
              <a:tr h="507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1, прямая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2100 м²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70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   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3455680"/>
                  </a:ext>
                </a:extLst>
              </a:tr>
              <a:tr h="507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2, обратная первой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2100 м² 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2800" b="1" i="1" dirty="0">
                          <a:effectLst/>
                        </a:rPr>
                        <a:t> 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>
                          <a:effectLst/>
                        </a:rPr>
                        <a:t>?</a:t>
                      </a:r>
                      <a:endParaRPr lang="ru-RU" sz="28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663379"/>
                  </a:ext>
                </a:extLst>
              </a:tr>
              <a:tr h="507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dirty="0">
                          <a:effectLst/>
                        </a:rPr>
                        <a:t>3, обратная первой</a:t>
                      </a:r>
                      <a:endParaRPr lang="ru-RU" sz="24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solidFill>
                            <a:srgbClr val="FF0000"/>
                          </a:solidFill>
                          <a:effectLst/>
                        </a:rPr>
                        <a:t>? </a:t>
                      </a:r>
                      <a:endParaRPr lang="ru-RU" sz="28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70 м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?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97221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115579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962101"/>
            <a:ext cx="6490447" cy="815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3" y="842682"/>
            <a:ext cx="10148045" cy="4810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прямая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2100 м², его длина – 70 м. Найдите ширину этого прямоугольника.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м²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– ?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= S :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: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= 30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30 м ширина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60371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598858"/>
            <a:ext cx="649044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2?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039906" y="726936"/>
            <a:ext cx="10416989" cy="5308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2,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первой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2100 м², его ширина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м. Найдите длину этого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2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м²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– 30 м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= S : b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: 30 =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м длина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52880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598858"/>
            <a:ext cx="649044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3?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4873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3,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первой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70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м, ширина – 30 м. Найдите площадь прямоугольника.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30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∙ 30 =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(м²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м²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23617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831372"/>
            <a:ext cx="10160957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918447" y="4141694"/>
            <a:ext cx="8229599" cy="20460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сравните запись решения трёх задач;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докажите, что задачи 2 и 3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обратные первой</a:t>
            </a:r>
            <a:r>
              <a:rPr lang="ru-RU" sz="2400" b="1" i="1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Как вы думаете, решая задачи 2 и 3, обратные первой, мы проверяем правильность решение прямой задачи 1?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489177" y="1982314"/>
            <a:ext cx="11564471" cy="276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                                   Задача 2                                       Задача 3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: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= 30 (м)            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: 30 =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(м)             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∙ 30 =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(м²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30 м ширина.                      Ответ: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м длина.                          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м²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0916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53C25B18-8B83-4B3F-A963-94360CB48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483037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957156"/>
      </p:ext>
    </p:extLst>
  </p:cSld>
  <p:clrMapOvr>
    <a:masterClrMapping/>
  </p:clrMapOvr>
  <p:transition spd="slow" advClick="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525429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Повтори, как найти периметр и длины сторон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15278" y="1152061"/>
            <a:ext cx="5316070" cy="184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85372" y="3276093"/>
            <a:ext cx="6049664" cy="2358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Р = а +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а +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Р = а ∙ 2 +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</a:t>
            </a:r>
            <a:endParaRPr lang="ru-RU" sz="32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7488BAD-26E4-4B51-AEA7-84001E29A6BC}"/>
              </a:ext>
            </a:extLst>
          </p:cNvPr>
          <p:cNvSpPr/>
          <p:nvPr/>
        </p:nvSpPr>
        <p:spPr>
          <a:xfrm>
            <a:off x="3224531" y="5657535"/>
            <a:ext cx="558114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4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55618888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10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6239435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03030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02065" y="385165"/>
            <a:ext cx="9073420" cy="4580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598728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24531" y="1668759"/>
            <a:ext cx="5713280" cy="184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99748" y="3576457"/>
            <a:ext cx="5838063" cy="172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5203994"/>
            <a:ext cx="5567083" cy="13682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858871" y="2675668"/>
            <a:ext cx="3738283" cy="172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en-GB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507505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447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224531" y="5517035"/>
            <a:ext cx="558114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188259" y="1496882"/>
            <a:ext cx="11627223" cy="44308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фигурой,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обозначается заглавной латинской буквой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A0A053A-112C-4ED3-B3FB-C58F684569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52566" y="2669558"/>
            <a:ext cx="3498607" cy="193111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8654601-5DBC-4A0D-8AC5-20E84676B1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9303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633" y="5766855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447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370961" y="1448849"/>
            <a:ext cx="11450077" cy="4610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обозначается заглавной латинской буквой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b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8654601-5DBC-4A0D-8AC5-20E84676B1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D476D06-D767-4DC2-A296-F42D5C4C0A4F}"/>
              </a:ext>
            </a:extLst>
          </p:cNvPr>
          <p:cNvSpPr/>
          <p:nvPr/>
        </p:nvSpPr>
        <p:spPr>
          <a:xfrm>
            <a:off x="3129201" y="2851006"/>
            <a:ext cx="2668337" cy="131190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FF2B4-9FC5-402E-B029-D8C5B70B8EFA}"/>
              </a:ext>
            </a:extLst>
          </p:cNvPr>
          <p:cNvSpPr/>
          <p:nvPr/>
        </p:nvSpPr>
        <p:spPr>
          <a:xfrm>
            <a:off x="2772995" y="5755341"/>
            <a:ext cx="7195758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16290677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065928" y="5891564"/>
            <a:ext cx="6006353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632246"/>
            <a:ext cx="5562068" cy="155918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860612" y="3428343"/>
            <a:ext cx="10817035" cy="1162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           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9587" y="1632245"/>
            <a:ext cx="3455772" cy="155918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69B23CF-13DD-49F9-B4FD-0FFC5C4453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204446"/>
            <a:ext cx="1858818" cy="257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411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2565793" y="2675668"/>
            <a:ext cx="7627077" cy="172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en-GB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507505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004530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447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/>
            <a:r>
              <a:rPr lang="ru-RU" sz="2800" b="1" dirty="0">
                <a:solidFill>
                  <a:srgbClr val="FF0000"/>
                </a:solidFill>
              </a:rPr>
              <a:t>     Повтори, как найти площадь и длины сторон прямоугольника.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188259" y="1057835"/>
            <a:ext cx="11654117" cy="5005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фигурой,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обозначается заглавной латинской буквой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A0A053A-112C-4ED3-B3FB-C58F684569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0241" y="2220580"/>
            <a:ext cx="3498607" cy="193111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8654601-5DBC-4A0D-8AC5-20E84676B1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DF8B4D4-2B46-4F0F-BC51-0F959DB80D3F}"/>
              </a:ext>
            </a:extLst>
          </p:cNvPr>
          <p:cNvSpPr/>
          <p:nvPr/>
        </p:nvSpPr>
        <p:spPr>
          <a:xfrm>
            <a:off x="3224531" y="5657535"/>
            <a:ext cx="558114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4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19078165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86190" y="3786775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975874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 периметра, площади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длин сторон 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какие задачи называются обратными;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длины,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2" y="3395707"/>
            <a:ext cx="8932889" cy="173032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периметра, площади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длин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составлении и решении задач, обратных первой?</a:t>
            </a:r>
          </a:p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602" y="5964011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" y="3595154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5419438"/>
            <a:ext cx="7521389" cy="11930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Сравни, как найти периметр, площадь и длины сторон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084729" y="5891564"/>
            <a:ext cx="9009531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и расскажите друг другу.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259142"/>
            <a:ext cx="5562068" cy="193229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544999" y="3380745"/>
            <a:ext cx="11102002" cy="2421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b + а + b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 = а ∙ 2 + b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  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b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1107" y="1259141"/>
            <a:ext cx="4244252" cy="193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686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4" y="885674"/>
            <a:ext cx="10736352" cy="4694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Решите задачи. Составьте обратные задачи.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прямоугольника равен 2 км 100 м, его длина – 700 м. Найдите ширину этого прямоугольника.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2100 м²,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 длина – 70 м. Найдите ширину этого прямоугольника.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296677D-3FE4-492E-AB0E-E0E0F2269915}"/>
              </a:ext>
            </a:extLst>
          </p:cNvPr>
          <p:cNvSpPr/>
          <p:nvPr/>
        </p:nvSpPr>
        <p:spPr>
          <a:xfrm>
            <a:off x="1335741" y="5595435"/>
            <a:ext cx="8722659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составь краткую запись к каждой задаче и реши их. </a:t>
            </a:r>
          </a:p>
        </p:txBody>
      </p:sp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3729318" y="4598894"/>
            <a:ext cx="6607379" cy="12646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i="1" dirty="0">
                <a:solidFill>
                  <a:schemeClr val="tx1"/>
                </a:solidFill>
              </a:rPr>
              <a:t>расскажите друг другу, какие задачи называются </a:t>
            </a:r>
            <a:r>
              <a:rPr lang="ru-RU" sz="2800" b="1" i="1" dirty="0">
                <a:solidFill>
                  <a:srgbClr val="FF0000"/>
                </a:solidFill>
              </a:rPr>
              <a:t>обратными</a:t>
            </a:r>
            <a:r>
              <a:rPr lang="ru-RU" sz="2800" b="1" i="1" dirty="0">
                <a:solidFill>
                  <a:schemeClr val="tx1"/>
                </a:solidFill>
              </a:rPr>
              <a:t> 1.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9029"/>
            <a:ext cx="3085106" cy="3175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FB626A-97BC-4003-AFF2-9256A21A1A60}"/>
              </a:ext>
            </a:extLst>
          </p:cNvPr>
          <p:cNvSpPr txBox="1"/>
          <p:nvPr/>
        </p:nvSpPr>
        <p:spPr>
          <a:xfrm>
            <a:off x="1649506" y="994451"/>
            <a:ext cx="9466729" cy="2410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90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Повтори!</a:t>
            </a:r>
          </a:p>
          <a:p>
            <a:pPr indent="449580" algn="ctr">
              <a:lnSpc>
                <a:spcPct val="90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511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904021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689412" y="5468471"/>
            <a:ext cx="6642847" cy="1309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составления краткой записи в таблице трех задач.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207653" y="824753"/>
            <a:ext cx="9541030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прямая.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8C157A-7ADC-49F1-920E-67B3971AFF9C}"/>
              </a:ext>
            </a:extLst>
          </p:cNvPr>
          <p:cNvSpPr txBox="1"/>
          <p:nvPr/>
        </p:nvSpPr>
        <p:spPr>
          <a:xfrm>
            <a:off x="591671" y="1363932"/>
            <a:ext cx="10829364" cy="1485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прямоугольника равен 2 км 100 м, его длина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м. Найдите ширину этого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Таблица 22">
            <a:extLst>
              <a:ext uri="{FF2B5EF4-FFF2-40B4-BE49-F238E27FC236}">
                <a16:creationId xmlns:a16="http://schemas.microsoft.com/office/drawing/2014/main" id="{950B9F05-F175-4A28-B856-8FBD63C630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189954"/>
              </p:ext>
            </p:extLst>
          </p:nvPr>
        </p:nvGraphicFramePr>
        <p:xfrm>
          <a:off x="1233175" y="2649596"/>
          <a:ext cx="9489986" cy="2403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197">
                  <a:extLst>
                    <a:ext uri="{9D8B030D-6E8A-4147-A177-3AD203B41FA5}">
                      <a16:colId xmlns:a16="http://schemas.microsoft.com/office/drawing/2014/main" val="4120214583"/>
                    </a:ext>
                  </a:extLst>
                </a:gridCol>
                <a:gridCol w="2378073">
                  <a:extLst>
                    <a:ext uri="{9D8B030D-6E8A-4147-A177-3AD203B41FA5}">
                      <a16:colId xmlns:a16="http://schemas.microsoft.com/office/drawing/2014/main" val="1510168179"/>
                    </a:ext>
                  </a:extLst>
                </a:gridCol>
                <a:gridCol w="2747214">
                  <a:extLst>
                    <a:ext uri="{9D8B030D-6E8A-4147-A177-3AD203B41FA5}">
                      <a16:colId xmlns:a16="http://schemas.microsoft.com/office/drawing/2014/main" val="3848309287"/>
                    </a:ext>
                  </a:extLst>
                </a:gridCol>
                <a:gridCol w="2276502">
                  <a:extLst>
                    <a:ext uri="{9D8B030D-6E8A-4147-A177-3AD203B41FA5}">
                      <a16:colId xmlns:a16="http://schemas.microsoft.com/office/drawing/2014/main" val="1122423304"/>
                    </a:ext>
                  </a:extLst>
                </a:gridCol>
              </a:tblGrid>
              <a:tr h="4343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i="1" dirty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ru-RU" sz="28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9226365"/>
                  </a:ext>
                </a:extLst>
              </a:tr>
              <a:tr h="4343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 прямая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км 100 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700 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lang="ru-RU" sz="2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9274418"/>
                  </a:ext>
                </a:extLst>
              </a:tr>
              <a:tr h="522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 обратная первой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км 100 м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4628768"/>
                  </a:ext>
                </a:extLst>
              </a:tr>
              <a:tr h="52203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 обратная первой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8005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962101"/>
            <a:ext cx="6490447" cy="815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430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прямая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прямоугольника равен 2 км 100 м, его длина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м. Найдите ширину этого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 – 2100 м         2 км 100 м = 2100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– 700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Р : 2 – а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2100 : 2 – 700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350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Ответ: 350 м ширина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77773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32675</TotalTime>
  <Words>1807</Words>
  <Application>Microsoft Office PowerPoint</Application>
  <PresentationFormat>Шырокаэкранны</PresentationFormat>
  <Paragraphs>318</Paragraphs>
  <Slides>31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31</vt:i4>
      </vt:variant>
    </vt:vector>
  </HeadingPairs>
  <TitlesOfParts>
    <vt:vector size="39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и составление обратных задач к задачам  на нахождение периметра и площади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488</cp:revision>
  <dcterms:created xsi:type="dcterms:W3CDTF">2022-11-26T19:01:26Z</dcterms:created>
  <dcterms:modified xsi:type="dcterms:W3CDTF">2026-03-03T17:26:24Z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