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3"/>
  </p:handoutMasterIdLst>
  <p:sldIdLst>
    <p:sldId id="434" r:id="rId5"/>
    <p:sldId id="490" r:id="rId6"/>
    <p:sldId id="491" r:id="rId7"/>
    <p:sldId id="484" r:id="rId8"/>
    <p:sldId id="479" r:id="rId9"/>
    <p:sldId id="504" r:id="rId10"/>
    <p:sldId id="464" r:id="rId11"/>
    <p:sldId id="503" r:id="rId12"/>
    <p:sldId id="443" r:id="rId13"/>
    <p:sldId id="444" r:id="rId14"/>
    <p:sldId id="492" r:id="rId15"/>
    <p:sldId id="493" r:id="rId16"/>
    <p:sldId id="494" r:id="rId17"/>
    <p:sldId id="496" r:id="rId18"/>
    <p:sldId id="487" r:id="rId19"/>
    <p:sldId id="488" r:id="rId20"/>
    <p:sldId id="326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периметра, площади и длины сторон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11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858871" y="2675668"/>
            <a:ext cx="3738283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691673"/>
            <a:ext cx="7055222" cy="10417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224531" y="5517035"/>
            <a:ext cx="558114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88259" y="1496882"/>
            <a:ext cx="11627223" cy="3406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A0A053A-112C-4ED3-B3FB-C58F68456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89813" y="1497890"/>
            <a:ext cx="3498607" cy="19311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9303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633" y="5766855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70961" y="1448849"/>
            <a:ext cx="11450077" cy="3482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 b 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b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D476D06-D767-4DC2-A296-F42D5C4C0A4F}"/>
              </a:ext>
            </a:extLst>
          </p:cNvPr>
          <p:cNvSpPr/>
          <p:nvPr/>
        </p:nvSpPr>
        <p:spPr>
          <a:xfrm>
            <a:off x="3129201" y="1645562"/>
            <a:ext cx="2668337" cy="131190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FF2B4-9FC5-402E-B029-D8C5B70B8EFA}"/>
              </a:ext>
            </a:extLst>
          </p:cNvPr>
          <p:cNvSpPr/>
          <p:nvPr/>
        </p:nvSpPr>
        <p:spPr>
          <a:xfrm>
            <a:off x="2772995" y="5755341"/>
            <a:ext cx="6962676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16290677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477334" y="5891564"/>
            <a:ext cx="5594947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632246"/>
            <a:ext cx="5562068" cy="155918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3428343"/>
            <a:ext cx="10817035" cy="1162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        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9587" y="1632245"/>
            <a:ext cx="3455772" cy="155918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69B23CF-13DD-49F9-B4FD-0FFC5C4453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204446"/>
            <a:ext cx="1858818" cy="257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411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2565793" y="2675668"/>
            <a:ext cx="7627077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…        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en-GB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004530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54546" y="383587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21628" y="1983055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616988" y="1613100"/>
            <a:ext cx="8131694" cy="146571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вы: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периметра, площади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длин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длины,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3623825"/>
            <a:ext cx="8932889" cy="150501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периметра, площади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длин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вычислений?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988" y="585825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70" y="3511273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598858"/>
            <a:ext cx="7521389" cy="101359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525429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Повтори, как найти периметр и длины сторон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15278" y="1152061"/>
            <a:ext cx="531607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85372" y="3276093"/>
            <a:ext cx="6049664" cy="2358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Р = а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а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Р = а ∙ 2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</a:t>
            </a:r>
            <a:endParaRPr lang="ru-RU" sz="32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7488BAD-26E4-4B51-AEA7-84001E29A6BC}"/>
              </a:ext>
            </a:extLst>
          </p:cNvPr>
          <p:cNvSpPr/>
          <p:nvPr/>
        </p:nvSpPr>
        <p:spPr>
          <a:xfrm>
            <a:off x="3224531" y="5657535"/>
            <a:ext cx="558114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55618888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/>
            <a:r>
              <a:rPr lang="ru-RU" sz="2800" b="1" dirty="0">
                <a:solidFill>
                  <a:srgbClr val="FF0000"/>
                </a:solidFill>
              </a:rPr>
              <a:t>     Повтори, как найти площадь и длины сторон прямоугольника.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88259" y="1057835"/>
            <a:ext cx="11654117" cy="5005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фигурой,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обозначается заглавной латинской буквой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A0A053A-112C-4ED3-B3FB-C58F68456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0241" y="2220580"/>
            <a:ext cx="3498607" cy="19311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DF8B4D4-2B46-4F0F-BC51-0F959DB80D3F}"/>
              </a:ext>
            </a:extLst>
          </p:cNvPr>
          <p:cNvSpPr/>
          <p:nvPr/>
        </p:nvSpPr>
        <p:spPr>
          <a:xfrm>
            <a:off x="3224531" y="5657535"/>
            <a:ext cx="558114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19078165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Сравни, как найти периметр, площадь и длины сторон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084729" y="5891564"/>
            <a:ext cx="9009531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и расскажите друг другу.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259142"/>
            <a:ext cx="556206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98698" y="3373724"/>
            <a:ext cx="11102002" cy="2421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b + а + b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 = а ∙ 2 + b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  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56602" y="1259142"/>
            <a:ext cx="3618756" cy="193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037391" y="5390486"/>
            <a:ext cx="7933764" cy="13429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проверьте друг у друга знание способов нахождения </a:t>
            </a:r>
            <a:r>
              <a:rPr lang="ru-RU" sz="2400" b="1" i="1" dirty="0">
                <a:solidFill>
                  <a:srgbClr val="FF0000"/>
                </a:solidFill>
              </a:rPr>
              <a:t>периметра, площади и длин сторон прямоугольника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4" y="158130"/>
            <a:ext cx="9476985" cy="11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Вычисли.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Вариант 2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282A2BA-C495-4C6B-BE49-8D878585A3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967531"/>
              </p:ext>
            </p:extLst>
          </p:nvPr>
        </p:nvGraphicFramePr>
        <p:xfrm>
          <a:off x="224187" y="1423130"/>
          <a:ext cx="5549151" cy="37218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9449">
                  <a:extLst>
                    <a:ext uri="{9D8B030D-6E8A-4147-A177-3AD203B41FA5}">
                      <a16:colId xmlns:a16="http://schemas.microsoft.com/office/drawing/2014/main" val="1844899699"/>
                    </a:ext>
                  </a:extLst>
                </a:gridCol>
                <a:gridCol w="1257082">
                  <a:extLst>
                    <a:ext uri="{9D8B030D-6E8A-4147-A177-3AD203B41FA5}">
                      <a16:colId xmlns:a16="http://schemas.microsoft.com/office/drawing/2014/main" val="2171114250"/>
                    </a:ext>
                  </a:extLst>
                </a:gridCol>
                <a:gridCol w="1365800">
                  <a:extLst>
                    <a:ext uri="{9D8B030D-6E8A-4147-A177-3AD203B41FA5}">
                      <a16:colId xmlns:a16="http://schemas.microsoft.com/office/drawing/2014/main" val="933920015"/>
                    </a:ext>
                  </a:extLst>
                </a:gridCol>
                <a:gridCol w="1586820">
                  <a:extLst>
                    <a:ext uri="{9D8B030D-6E8A-4147-A177-3AD203B41FA5}">
                      <a16:colId xmlns:a16="http://schemas.microsoft.com/office/drawing/2014/main" val="2606785497"/>
                    </a:ext>
                  </a:extLst>
                </a:gridCol>
              </a:tblGrid>
              <a:tr h="15247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 dirty="0">
                          <a:effectLst/>
                        </a:rPr>
                        <a:t>а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 dirty="0">
                          <a:effectLst/>
                        </a:rPr>
                        <a:t>b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>
                          <a:effectLst/>
                        </a:rPr>
                        <a:t>Р</a:t>
                      </a:r>
                      <a:endParaRPr lang="ru-RU" sz="28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  S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extLst>
                  <a:ext uri="{0D108BD9-81ED-4DB2-BD59-A6C34878D82A}">
                    <a16:rowId xmlns:a16="http://schemas.microsoft.com/office/drawing/2014/main" val="622022829"/>
                  </a:ext>
                </a:extLst>
              </a:tr>
              <a:tr h="596698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 30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5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extLst>
                  <a:ext uri="{0D108BD9-81ED-4DB2-BD59-A6C34878D82A}">
                    <a16:rowId xmlns:a16="http://schemas.microsoft.com/office/drawing/2014/main" val="266302366"/>
                  </a:ext>
                </a:extLst>
              </a:tr>
              <a:tr h="74773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50 дм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112 </a:t>
                      </a:r>
                      <a:r>
                        <a:rPr lang="ru-RU" sz="2000" b="1" dirty="0" err="1">
                          <a:effectLst/>
                        </a:rPr>
                        <a:t>дм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extLst>
                  <a:ext uri="{0D108BD9-81ED-4DB2-BD59-A6C34878D82A}">
                    <a16:rowId xmlns:a16="http://schemas.microsoft.com/office/drawing/2014/main" val="3930899098"/>
                  </a:ext>
                </a:extLst>
              </a:tr>
              <a:tr h="596698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?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60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5400 см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extLst>
                  <a:ext uri="{0D108BD9-81ED-4DB2-BD59-A6C34878D82A}">
                    <a16:rowId xmlns:a16="http://schemas.microsoft.com/office/drawing/2014/main" val="275946796"/>
                  </a:ext>
                </a:extLst>
              </a:tr>
              <a:tr h="596698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80 см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?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3200 см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extLst>
                  <a:ext uri="{0D108BD9-81ED-4DB2-BD59-A6C34878D82A}">
                    <a16:rowId xmlns:a16="http://schemas.microsoft.com/office/drawing/2014/main" val="1214100992"/>
                  </a:ext>
                </a:extLst>
              </a:tr>
              <a:tr h="74773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?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60 мм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260 мм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41" marR="49041" marT="0" marB="0" anchor="ctr"/>
                </a:tc>
                <a:extLst>
                  <a:ext uri="{0D108BD9-81ED-4DB2-BD59-A6C34878D82A}">
                    <a16:rowId xmlns:a16="http://schemas.microsoft.com/office/drawing/2014/main" val="1392684485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B9000F1-6427-4330-9925-EA79D03DBC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024961"/>
              </p:ext>
            </p:extLst>
          </p:nvPr>
        </p:nvGraphicFramePr>
        <p:xfrm>
          <a:off x="5916706" y="1423131"/>
          <a:ext cx="6113927" cy="36963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5776">
                  <a:extLst>
                    <a:ext uri="{9D8B030D-6E8A-4147-A177-3AD203B41FA5}">
                      <a16:colId xmlns:a16="http://schemas.microsoft.com/office/drawing/2014/main" val="3789371092"/>
                    </a:ext>
                  </a:extLst>
                </a:gridCol>
                <a:gridCol w="1385024">
                  <a:extLst>
                    <a:ext uri="{9D8B030D-6E8A-4147-A177-3AD203B41FA5}">
                      <a16:colId xmlns:a16="http://schemas.microsoft.com/office/drawing/2014/main" val="3638308573"/>
                    </a:ext>
                  </a:extLst>
                </a:gridCol>
                <a:gridCol w="1273328">
                  <a:extLst>
                    <a:ext uri="{9D8B030D-6E8A-4147-A177-3AD203B41FA5}">
                      <a16:colId xmlns:a16="http://schemas.microsoft.com/office/drawing/2014/main" val="2983732929"/>
                    </a:ext>
                  </a:extLst>
                </a:gridCol>
                <a:gridCol w="1979799">
                  <a:extLst>
                    <a:ext uri="{9D8B030D-6E8A-4147-A177-3AD203B41FA5}">
                      <a16:colId xmlns:a16="http://schemas.microsoft.com/office/drawing/2014/main" val="2735955116"/>
                    </a:ext>
                  </a:extLst>
                </a:gridCol>
              </a:tblGrid>
              <a:tr h="422723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 dirty="0">
                          <a:effectLst/>
                        </a:rPr>
                        <a:t>а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 dirty="0">
                          <a:effectLst/>
                        </a:rPr>
                        <a:t>b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 dirty="0">
                          <a:effectLst/>
                        </a:rPr>
                        <a:t>Р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  S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extLst>
                  <a:ext uri="{0D108BD9-81ED-4DB2-BD59-A6C34878D82A}">
                    <a16:rowId xmlns:a16="http://schemas.microsoft.com/office/drawing/2014/main" val="2805448076"/>
                  </a:ext>
                </a:extLst>
              </a:tr>
              <a:tr h="65200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 90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194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extLst>
                  <a:ext uri="{0D108BD9-81ED-4DB2-BD59-A6C34878D82A}">
                    <a16:rowId xmlns:a16="http://schemas.microsoft.com/office/drawing/2014/main" val="2538340778"/>
                  </a:ext>
                </a:extLst>
              </a:tr>
              <a:tr h="48696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3 </a:t>
                      </a:r>
                      <a:r>
                        <a:rPr lang="ru-RU" sz="2000" b="1" dirty="0" err="1">
                          <a:effectLst/>
                        </a:rPr>
                        <a:t>дм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 240 дм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extLst>
                  <a:ext uri="{0D108BD9-81ED-4DB2-BD59-A6C34878D82A}">
                    <a16:rowId xmlns:a16="http://schemas.microsoft.com/office/drawing/2014/main" val="802299709"/>
                  </a:ext>
                </a:extLst>
              </a:tr>
              <a:tr h="65200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70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20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extLst>
                  <a:ext uri="{0D108BD9-81ED-4DB2-BD59-A6C34878D82A}">
                    <a16:rowId xmlns:a16="http://schemas.microsoft.com/office/drawing/2014/main" val="3360933916"/>
                  </a:ext>
                </a:extLst>
              </a:tr>
              <a:tr h="81703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60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?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3000 см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extLst>
                  <a:ext uri="{0D108BD9-81ED-4DB2-BD59-A6C34878D82A}">
                    <a16:rowId xmlns:a16="http://schemas.microsoft.com/office/drawing/2014/main" val="3625599441"/>
                  </a:ext>
                </a:extLst>
              </a:tr>
              <a:tr h="65200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20 мм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?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800 мм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020" marR="53020" marT="0" marB="0" anchor="ctr"/>
                </a:tc>
                <a:extLst>
                  <a:ext uri="{0D108BD9-81ED-4DB2-BD59-A6C34878D82A}">
                    <a16:rowId xmlns:a16="http://schemas.microsoft.com/office/drawing/2014/main" val="2997243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668872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460456" y="6025413"/>
            <a:ext cx="8427616" cy="7523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выполнения вычислений.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91015" y="385482"/>
            <a:ext cx="9459056" cy="11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Вычисли.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    Вариант 2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41F87790-EA5C-4667-B0A8-CA4CB22801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609400"/>
              </p:ext>
            </p:extLst>
          </p:nvPr>
        </p:nvGraphicFramePr>
        <p:xfrm>
          <a:off x="6275294" y="1685702"/>
          <a:ext cx="5728447" cy="34525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2727">
                  <a:extLst>
                    <a:ext uri="{9D8B030D-6E8A-4147-A177-3AD203B41FA5}">
                      <a16:colId xmlns:a16="http://schemas.microsoft.com/office/drawing/2014/main" val="3909202794"/>
                    </a:ext>
                  </a:extLst>
                </a:gridCol>
                <a:gridCol w="1297697">
                  <a:extLst>
                    <a:ext uri="{9D8B030D-6E8A-4147-A177-3AD203B41FA5}">
                      <a16:colId xmlns:a16="http://schemas.microsoft.com/office/drawing/2014/main" val="1946727892"/>
                    </a:ext>
                  </a:extLst>
                </a:gridCol>
                <a:gridCol w="1452306">
                  <a:extLst>
                    <a:ext uri="{9D8B030D-6E8A-4147-A177-3AD203B41FA5}">
                      <a16:colId xmlns:a16="http://schemas.microsoft.com/office/drawing/2014/main" val="1197735786"/>
                    </a:ext>
                  </a:extLst>
                </a:gridCol>
                <a:gridCol w="1595717">
                  <a:extLst>
                    <a:ext uri="{9D8B030D-6E8A-4147-A177-3AD203B41FA5}">
                      <a16:colId xmlns:a16="http://schemas.microsoft.com/office/drawing/2014/main" val="4068147844"/>
                    </a:ext>
                  </a:extLst>
                </a:gridCol>
              </a:tblGrid>
              <a:tr h="23138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b="1" i="1" dirty="0">
                          <a:effectLst/>
                        </a:rPr>
                        <a:t>а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b="1" i="1" dirty="0">
                          <a:effectLst/>
                        </a:rPr>
                        <a:t>b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b="1" i="1" dirty="0">
                          <a:effectLst/>
                        </a:rPr>
                        <a:t>Р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dirty="0">
                          <a:effectLst/>
                        </a:rPr>
                        <a:t>  S</a:t>
                      </a:r>
                      <a:endParaRPr lang="ru-RU" sz="28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extLst>
                  <a:ext uri="{0D108BD9-81ED-4DB2-BD59-A6C34878D82A}">
                    <a16:rowId xmlns:a16="http://schemas.microsoft.com/office/drawing/2014/main" val="1107235747"/>
                  </a:ext>
                </a:extLst>
              </a:tr>
              <a:tr h="603243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 90 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7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 194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</a:rPr>
                        <a:t>630 м</a:t>
                      </a:r>
                      <a:r>
                        <a:rPr lang="ru-RU" sz="2000" b="1" baseline="30000">
                          <a:effectLst/>
                        </a:rPr>
                        <a:t>2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extLst>
                  <a:ext uri="{0D108BD9-81ED-4DB2-BD59-A6C34878D82A}">
                    <a16:rowId xmlns:a16="http://schemas.microsoft.com/office/drawing/2014/main" val="3588863872"/>
                  </a:ext>
                </a:extLst>
              </a:tr>
              <a:tr h="603243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80 дм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3 дм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166 </a:t>
                      </a:r>
                      <a:r>
                        <a:rPr lang="ru-RU" sz="2000" b="1" dirty="0" err="1">
                          <a:effectLst/>
                        </a:rPr>
                        <a:t>дм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240 дм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extLst>
                  <a:ext uri="{0D108BD9-81ED-4DB2-BD59-A6C34878D82A}">
                    <a16:rowId xmlns:a16="http://schemas.microsoft.com/office/drawing/2014/main" val="2420415441"/>
                  </a:ext>
                </a:extLst>
              </a:tr>
              <a:tr h="603243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70 см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20 см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180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1400 см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extLst>
                  <a:ext uri="{0D108BD9-81ED-4DB2-BD59-A6C34878D82A}">
                    <a16:rowId xmlns:a16="http://schemas.microsoft.com/office/drawing/2014/main" val="192525342"/>
                  </a:ext>
                </a:extLst>
              </a:tr>
              <a:tr h="603243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60 см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50 см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220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3000 см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extLst>
                  <a:ext uri="{0D108BD9-81ED-4DB2-BD59-A6C34878D82A}">
                    <a16:rowId xmlns:a16="http://schemas.microsoft.com/office/drawing/2014/main" val="3251974776"/>
                  </a:ext>
                </a:extLst>
              </a:tr>
              <a:tr h="603243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40 мм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20 мм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120 мм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800 мм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642" marR="42642" marT="0" marB="0" anchor="ctr"/>
                </a:tc>
                <a:extLst>
                  <a:ext uri="{0D108BD9-81ED-4DB2-BD59-A6C34878D82A}">
                    <a16:rowId xmlns:a16="http://schemas.microsoft.com/office/drawing/2014/main" val="653369106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89B833DA-07A3-4C79-9819-52376D16C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342045"/>
              </p:ext>
            </p:extLst>
          </p:nvPr>
        </p:nvGraphicFramePr>
        <p:xfrm>
          <a:off x="270660" y="1714105"/>
          <a:ext cx="5907741" cy="34579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6005">
                  <a:extLst>
                    <a:ext uri="{9D8B030D-6E8A-4147-A177-3AD203B41FA5}">
                      <a16:colId xmlns:a16="http://schemas.microsoft.com/office/drawing/2014/main" val="3283223004"/>
                    </a:ext>
                  </a:extLst>
                </a:gridCol>
                <a:gridCol w="1338315">
                  <a:extLst>
                    <a:ext uri="{9D8B030D-6E8A-4147-A177-3AD203B41FA5}">
                      <a16:colId xmlns:a16="http://schemas.microsoft.com/office/drawing/2014/main" val="4104993351"/>
                    </a:ext>
                  </a:extLst>
                </a:gridCol>
                <a:gridCol w="1438408">
                  <a:extLst>
                    <a:ext uri="{9D8B030D-6E8A-4147-A177-3AD203B41FA5}">
                      <a16:colId xmlns:a16="http://schemas.microsoft.com/office/drawing/2014/main" val="2415738105"/>
                    </a:ext>
                  </a:extLst>
                </a:gridCol>
                <a:gridCol w="1705013">
                  <a:extLst>
                    <a:ext uri="{9D8B030D-6E8A-4147-A177-3AD203B41FA5}">
                      <a16:colId xmlns:a16="http://schemas.microsoft.com/office/drawing/2014/main" val="143958661"/>
                    </a:ext>
                  </a:extLst>
                </a:gridCol>
              </a:tblGrid>
              <a:tr h="383247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 dirty="0">
                          <a:effectLst/>
                        </a:rPr>
                        <a:t>а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 dirty="0">
                          <a:effectLst/>
                        </a:rPr>
                        <a:t>b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ru-RU" sz="2800" i="1" dirty="0">
                          <a:effectLst/>
                        </a:rPr>
                        <a:t>Р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dirty="0">
                          <a:effectLst/>
                        </a:rPr>
                        <a:t>  S</a:t>
                      </a:r>
                      <a:endParaRPr lang="ru-RU" sz="28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extLst>
                  <a:ext uri="{0D108BD9-81ED-4DB2-BD59-A6C34878D82A}">
                    <a16:rowId xmlns:a16="http://schemas.microsoft.com/office/drawing/2014/main" val="2423992993"/>
                  </a:ext>
                </a:extLst>
              </a:tr>
              <a:tr h="50256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 30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5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70 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150 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extLst>
                  <a:ext uri="{0D108BD9-81ED-4DB2-BD59-A6C34878D82A}">
                    <a16:rowId xmlns:a16="http://schemas.microsoft.com/office/drawing/2014/main" val="1489494258"/>
                  </a:ext>
                </a:extLst>
              </a:tr>
              <a:tr h="629766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50 дм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6 </a:t>
                      </a:r>
                      <a:r>
                        <a:rPr lang="ru-RU" sz="2000" b="1" dirty="0" err="1">
                          <a:effectLst/>
                        </a:rPr>
                        <a:t>дм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112 </a:t>
                      </a:r>
                      <a:r>
                        <a:rPr lang="ru-RU" sz="2000" b="1" dirty="0" err="1">
                          <a:effectLst/>
                        </a:rPr>
                        <a:t>дм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effectLst/>
                        </a:rPr>
                        <a:t>300 дм</a:t>
                      </a:r>
                      <a:r>
                        <a:rPr lang="ru-RU" sz="2000" b="1" baseline="30000">
                          <a:effectLst/>
                        </a:rPr>
                        <a:t>2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extLst>
                  <a:ext uri="{0D108BD9-81ED-4DB2-BD59-A6C34878D82A}">
                    <a16:rowId xmlns:a16="http://schemas.microsoft.com/office/drawing/2014/main" val="3593968405"/>
                  </a:ext>
                </a:extLst>
              </a:tr>
              <a:tr h="629766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90 см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60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300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5400 см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extLst>
                  <a:ext uri="{0D108BD9-81ED-4DB2-BD59-A6C34878D82A}">
                    <a16:rowId xmlns:a16="http://schemas.microsoft.com/office/drawing/2014/main" val="1297577055"/>
                  </a:ext>
                </a:extLst>
              </a:tr>
              <a:tr h="629766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80 см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>
                          <a:effectLst/>
                        </a:rPr>
                        <a:t>40 см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240 см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3200 см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extLst>
                  <a:ext uri="{0D108BD9-81ED-4DB2-BD59-A6C34878D82A}">
                    <a16:rowId xmlns:a16="http://schemas.microsoft.com/office/drawing/2014/main" val="3238602399"/>
                  </a:ext>
                </a:extLst>
              </a:tr>
              <a:tr h="629766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70 мм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60 мм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ru-RU" sz="2000" b="1" dirty="0">
                          <a:effectLst/>
                        </a:rPr>
                        <a:t>260 мм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effectLst/>
                        </a:rPr>
                        <a:t>4200 мм</a:t>
                      </a:r>
                      <a:r>
                        <a:rPr lang="ru-RU" sz="2000" b="1" baseline="30000" dirty="0">
                          <a:effectLst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80" marR="44080" marT="0" marB="0" anchor="ctr"/>
                </a:tc>
                <a:extLst>
                  <a:ext uri="{0D108BD9-81ED-4DB2-BD59-A6C34878D82A}">
                    <a16:rowId xmlns:a16="http://schemas.microsoft.com/office/drawing/2014/main" val="3257010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2359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B5346D90-0AE3-4CCD-ACE6-023573153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483037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957156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24531" y="1668759"/>
            <a:ext cx="571328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99748" y="3699958"/>
            <a:ext cx="5838063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5203994"/>
            <a:ext cx="5567083" cy="13682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2547570a-e5f4-4946-a4c3-82580e42479e"/>
    <ds:schemaRef ds:uri="http://schemas.microsoft.com/office/2006/documentManagement/types"/>
    <ds:schemaRef ds:uri="http://www.w3.org/XML/1998/namespace"/>
    <ds:schemaRef ds:uri="http://purl.org/dc/terms/"/>
    <ds:schemaRef ds:uri="6ee78bd2-4339-4042-adc0-bcc646419980"/>
    <ds:schemaRef ds:uri="http://schemas.microsoft.com/sharepoint/v3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31628</TotalTime>
  <Words>982</Words>
  <Application>Microsoft Office PowerPoint</Application>
  <PresentationFormat>Шырокаэкранны</PresentationFormat>
  <Paragraphs>242</Paragraphs>
  <Slides>18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18</vt:i4>
      </vt:variant>
    </vt:vector>
  </HeadingPairs>
  <TitlesOfParts>
    <vt:vector size="25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периметра, площади и длины сторон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492</cp:revision>
  <dcterms:created xsi:type="dcterms:W3CDTF">2022-11-26T19:01:26Z</dcterms:created>
  <dcterms:modified xsi:type="dcterms:W3CDTF">2026-03-03T17:26:36Z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