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9">
  <p:sldMasterIdLst>
    <p:sldMasterId id="2147483679" r:id="rId4"/>
  </p:sldMasterIdLst>
  <p:handoutMasterIdLst>
    <p:handoutMasterId r:id="rId25"/>
  </p:handoutMasterIdLst>
  <p:sldIdLst>
    <p:sldId id="434" r:id="rId5"/>
    <p:sldId id="484" r:id="rId6"/>
    <p:sldId id="498" r:id="rId7"/>
    <p:sldId id="499" r:id="rId8"/>
    <p:sldId id="479" r:id="rId9"/>
    <p:sldId id="446" r:id="rId10"/>
    <p:sldId id="471" r:id="rId11"/>
    <p:sldId id="447" r:id="rId12"/>
    <p:sldId id="500" r:id="rId13"/>
    <p:sldId id="329" r:id="rId14"/>
    <p:sldId id="496" r:id="rId15"/>
    <p:sldId id="501" r:id="rId16"/>
    <p:sldId id="502" r:id="rId17"/>
    <p:sldId id="503" r:id="rId18"/>
    <p:sldId id="504" r:id="rId19"/>
    <p:sldId id="505" r:id="rId20"/>
    <p:sldId id="487" r:id="rId21"/>
    <p:sldId id="488" r:id="rId22"/>
    <p:sldId id="489" r:id="rId23"/>
    <p:sldId id="26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длин сторон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прямоугольника и квадрата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14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17108FC2-1DD6-4D43-9EFD-BE6DE2588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252" y="1530931"/>
            <a:ext cx="672824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6813175" y="3007332"/>
            <a:ext cx="3361766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 a ∙ b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= S :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 =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S : а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4616823" y="1409375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2599765" y="2976282"/>
            <a:ext cx="3576917" cy="2472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(а + b)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188C17-8FF4-4631-9176-6E417E7B702F}"/>
              </a:ext>
            </a:extLst>
          </p:cNvPr>
          <p:cNvSpPr/>
          <p:nvPr/>
        </p:nvSpPr>
        <p:spPr>
          <a:xfrm>
            <a:off x="3477335" y="5891564"/>
            <a:ext cx="5872854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43548072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6650407" y="3093808"/>
            <a:ext cx="3361766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=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4616823" y="1409375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3477335" y="2976282"/>
            <a:ext cx="2699347" cy="2472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C43448B9-D516-48B8-AF1F-8D395EDF3959}"/>
              </a:ext>
            </a:extLst>
          </p:cNvPr>
          <p:cNvSpPr/>
          <p:nvPr/>
        </p:nvSpPr>
        <p:spPr>
          <a:xfrm>
            <a:off x="2689412" y="5891564"/>
            <a:ext cx="7094956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62176666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3514165" y="1948245"/>
            <a:ext cx="1918447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а = Р : 4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974385" y="1908028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948244"/>
            <a:ext cx="5011270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4C944E78-45F1-485B-887D-F04709B89B9E}"/>
              </a:ext>
            </a:extLst>
          </p:cNvPr>
          <p:cNvSpPr/>
          <p:nvPr/>
        </p:nvSpPr>
        <p:spPr>
          <a:xfrm>
            <a:off x="3477335" y="5891564"/>
            <a:ext cx="5872854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84427048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3514165" y="1948245"/>
            <a:ext cx="1918447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974385" y="1908028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948244"/>
            <a:ext cx="5011270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9C8FB14-B171-48C1-AF80-C292852A9AAB}"/>
              </a:ext>
            </a:extLst>
          </p:cNvPr>
          <p:cNvSpPr/>
          <p:nvPr/>
        </p:nvSpPr>
        <p:spPr>
          <a:xfrm>
            <a:off x="2689412" y="5891564"/>
            <a:ext cx="7094956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611590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1739400" y="1604682"/>
            <a:ext cx="3908365" cy="402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(а +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∙ 2 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Р : 2 –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= Р : 2 – а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S = a ∙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S :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                                    </a:t>
            </a:r>
          </a:p>
          <a:p>
            <a:r>
              <a:rPr lang="ru-RU" sz="32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S : 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6" y="3988332"/>
            <a:ext cx="2023084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9" y="1653168"/>
            <a:ext cx="4943156" cy="5100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∙ а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F963A7A-55E9-410F-9EEB-6AF4028BD097}"/>
              </a:ext>
            </a:extLst>
          </p:cNvPr>
          <p:cNvSpPr/>
          <p:nvPr/>
        </p:nvSpPr>
        <p:spPr>
          <a:xfrm>
            <a:off x="3477335" y="5891564"/>
            <a:ext cx="5872854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5489095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1739400" y="1604682"/>
            <a:ext cx="3908365" cy="402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…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= …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…                                                                              </a:t>
            </a:r>
          </a:p>
          <a:p>
            <a:r>
              <a:rPr lang="ru-RU" sz="32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…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6" y="3988332"/>
            <a:ext cx="2023084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9" y="1653168"/>
            <a:ext cx="4943156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…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EDCA474-FC24-4ACD-BB27-89729918A2DC}"/>
              </a:ext>
            </a:extLst>
          </p:cNvPr>
          <p:cNvSpPr/>
          <p:nvPr/>
        </p:nvSpPr>
        <p:spPr>
          <a:xfrm>
            <a:off x="2689412" y="5891564"/>
            <a:ext cx="7094956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8782788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86190" y="3786775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975874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длины сторон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длины,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2" y="3473523"/>
            <a:ext cx="8932889" cy="14280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нахождение длины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сторон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602" y="5964011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" y="3595154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5419438"/>
            <a:ext cx="7521389" cy="11930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Повтори, как найти длины сторон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0737" y="5224174"/>
            <a:ext cx="6406694" cy="14381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2329" y="1259142"/>
            <a:ext cx="5562068" cy="193229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307976" y="3603812"/>
            <a:ext cx="2770096" cy="1791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19587" y="1259142"/>
            <a:ext cx="3483340" cy="193229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3C5FA0C-04AD-4EE4-800D-2044AF7C3AD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662E41E2-A750-42B8-8E47-28FC9305710C}"/>
              </a:ext>
            </a:extLst>
          </p:cNvPr>
          <p:cNvSpPr txBox="1"/>
          <p:nvPr/>
        </p:nvSpPr>
        <p:spPr>
          <a:xfrm>
            <a:off x="8130988" y="3547382"/>
            <a:ext cx="196327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= S :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 =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S : а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26686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7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            Повтори, как найти длину стороны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3514165" y="1259142"/>
            <a:ext cx="21336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а = Р : 4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1207652" y="1229432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291734"/>
            <a:ext cx="5029200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76FB482-D965-4498-B832-6BEFB5D86212}"/>
              </a:ext>
            </a:extLst>
          </p:cNvPr>
          <p:cNvSpPr/>
          <p:nvPr/>
        </p:nvSpPr>
        <p:spPr>
          <a:xfrm>
            <a:off x="3580737" y="5344076"/>
            <a:ext cx="5838267" cy="14381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407049680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9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Повтори, как найти длины сторон прямоугольника  и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1775012" y="1259142"/>
            <a:ext cx="3872753" cy="402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(а +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∙ 2                           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Р : 2 –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= Р : 2 – а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S = a ∙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= S :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                                    </a:t>
            </a:r>
          </a:p>
          <a:p>
            <a:r>
              <a:rPr lang="ru-RU" sz="32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S : 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6" y="3988332"/>
            <a:ext cx="2023084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291734"/>
            <a:ext cx="502920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∙ а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дают,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71D9C33B-D59B-4198-86BC-A93C2212C0C5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39225210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09647" y="80221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336605" y="158130"/>
            <a:ext cx="9485950" cy="1024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Заполни пропуски нужными числами.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1BBEF1-C0D4-4251-B27A-F71E611D5368}"/>
              </a:ext>
            </a:extLst>
          </p:cNvPr>
          <p:cNvSpPr txBox="1"/>
          <p:nvPr/>
        </p:nvSpPr>
        <p:spPr>
          <a:xfrm>
            <a:off x="409011" y="522462"/>
            <a:ext cx="11869271" cy="5376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30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endParaRPr lang="ru-RU" sz="2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30000"/>
              </a:lnSpc>
              <a:buFont typeface="+mj-lt"/>
              <a:buAutoNum type="arabicParenR"/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периметр прямоугольника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 дм, а его длина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 дм, то ширина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30000"/>
              </a:lnSpc>
              <a:buFont typeface="+mj-lt"/>
              <a:buAutoNum type="arabicParenR"/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 дм</a:t>
            </a:r>
            <a:r>
              <a:rPr lang="ru-RU" sz="2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 дм, то длина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30000"/>
              </a:lnSpc>
              <a:buFont typeface="+mj-lt"/>
              <a:buAutoNum type="arabicParenR"/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периметр квадрата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6400 м, то длина его стороны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30000"/>
              </a:lnSpc>
              <a:buFont typeface="+mj-lt"/>
              <a:buAutoNum type="arabicParenR"/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квадрата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6400 м</a:t>
            </a:r>
            <a:r>
              <a:rPr lang="ru-RU" sz="2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стороны равна … .</a:t>
            </a:r>
          </a:p>
          <a:p>
            <a:pPr lvl="0" algn="just" eaLnBrk="0" fontAlgn="base" hangingPunct="0">
              <a:lnSpc>
                <a:spcPct val="130000"/>
              </a:lnSpc>
            </a:pPr>
            <a:endParaRPr lang="ru-RU" sz="2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30000"/>
              </a:lnSpc>
            </a:pPr>
            <a:r>
              <a:rPr lang="ru-RU" sz="2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342900" lvl="0" indent="-342900" algn="just" eaLnBrk="0" fontAlgn="base" hangingPunct="0">
              <a:lnSpc>
                <a:spcPct val="130000"/>
              </a:lnSpc>
              <a:buFont typeface="+mj-lt"/>
              <a:buAutoNum type="arabicParenR"/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периметр прямоугольника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дм, а его длина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300 дм, то ширина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30000"/>
              </a:lnSpc>
              <a:buFont typeface="+mj-lt"/>
              <a:buAutoNum type="arabicParenR"/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дм</a:t>
            </a:r>
            <a:r>
              <a:rPr lang="ru-RU" sz="2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дм, то длина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30000"/>
              </a:lnSpc>
              <a:buFont typeface="+mj-lt"/>
              <a:buAutoNum type="arabicParenR"/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периметр квадрата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8100 м, то длина его стороны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30000"/>
              </a:lnSpc>
              <a:buFont typeface="+mj-lt"/>
              <a:buAutoNum type="arabicParenR"/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квадрата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8100 м</a:t>
            </a:r>
            <a:r>
              <a:rPr lang="ru-RU" sz="2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стороны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30000"/>
              </a:lnSpc>
              <a:spcAft>
                <a:spcPts val="800"/>
              </a:spcAft>
            </a:pP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340994"/>
      </p:ext>
    </p:extLst>
  </p:cSld>
  <p:clrMapOvr>
    <a:masterClrMapping/>
  </p:clrMapOvr>
  <p:transition spd="slow" advClick="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59976" y="252876"/>
            <a:ext cx="11842377" cy="5946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Заполни пропуски нужными числами.</a:t>
            </a: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периметр прямоугольника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300 дм, а его длина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дм, то ширина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Р : 2 –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300 : 2 –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 = 50 (дм)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2)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площадь прямоугольника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300 дм</a:t>
            </a:r>
            <a:r>
              <a:rPr lang="ru-RU" sz="2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дм, то длина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en-GB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      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300 : 5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60 (дм)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3) Если периметр квадрата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1600 м, то длина его стороны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Р : 4                   а  = 1600 : 4 = 400 (м)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4) Если площадь квадрата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1600 м</a:t>
            </a:r>
            <a:r>
              <a:rPr lang="ru-RU" sz="2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стороны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7818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а ∙ а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должны узнать,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умножении каких двух одинаковых чисел получается 1600.</a:t>
            </a:r>
            <a:r>
              <a:rPr lang="ru-RU" sz="2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2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1600 =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 ∙ 40     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40 (м)      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15153" y="250694"/>
            <a:ext cx="11761694" cy="5283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периметр прямоугольника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 дм, а его длина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 дм, то ширина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Р : 2 –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600 : 2 –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200 = 100 (дм)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Если площадь прямоугольника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 дм</a:t>
            </a:r>
            <a:r>
              <a:rPr lang="ru-RU" sz="2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 дм, то длина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en-GB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      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600 : 15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40 (дм)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Если периметр квадрата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6400 м, то длина его стороны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Р : 4                    а = 6400 : 4 = 1 600 (м) 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Если площадь квадрата </a:t>
            </a:r>
            <a:r>
              <a:rPr lang="ru-RU" sz="2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6400 м</a:t>
            </a:r>
            <a:r>
              <a:rPr lang="ru-RU" sz="2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стороны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∙ а</a:t>
            </a:r>
            <a:r>
              <a:rPr lang="ru-RU" sz="2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marL="6305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умножении каких двух одинаковых чисел получается 6400.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6400 =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80 ∙ 80      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80 (м)      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F644DB6-1934-46B4-B17B-2F49D0718254}"/>
              </a:ext>
            </a:extLst>
          </p:cNvPr>
          <p:cNvSpPr/>
          <p:nvPr/>
        </p:nvSpPr>
        <p:spPr>
          <a:xfrm>
            <a:off x="326144" y="5353625"/>
            <a:ext cx="10370009" cy="10222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объясни последовательность своих действий при записи решения задачи  соседу;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7547415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88259" y="228871"/>
            <a:ext cx="11761694" cy="5411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периметр прямоугольника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дм, а его длина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300 дм, то ширина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Р : 2 –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 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800 : 2 –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300 = 100 (дм) 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Если площадь прямоугольника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дм</a:t>
            </a:r>
            <a:r>
              <a:rPr lang="ru-RU" sz="2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его ширина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дм, то длина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 = </a:t>
            </a:r>
            <a:r>
              <a:rPr lang="en-GB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        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800 : 20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40 (дм)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Если периметр квадрата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8100 м, то длина его стороны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>
              <a:lnSpc>
                <a:spcPct val="107000"/>
              </a:lnSpc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 = Р : 4                    а  = 8100 : 4 = 2 025 (м) 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Если площадь квадрата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8100 м</a:t>
            </a:r>
            <a:r>
              <a:rPr lang="ru-RU" sz="2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длина его сторон равна … 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∙ а</a:t>
            </a:r>
            <a:r>
              <a:rPr lang="ru-RU" sz="2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  <a:p>
            <a:pPr marL="6305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умножении каких двух одинаковых чисел получается 8100.</a:t>
            </a:r>
            <a:endParaRPr lang="ru-RU" sz="2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8100 =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90 ∙ 900            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r>
              <a:rPr lang="ru-RU" sz="2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90 (м)           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F644DB6-1934-46B4-B17B-2F49D0718254}"/>
              </a:ext>
            </a:extLst>
          </p:cNvPr>
          <p:cNvSpPr/>
          <p:nvPr/>
        </p:nvSpPr>
        <p:spPr>
          <a:xfrm>
            <a:off x="356589" y="5525764"/>
            <a:ext cx="10370009" cy="10222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объясни последовательность своих действий при записи решения задачи  соседу;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19743504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sharepoint/v3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2547570a-e5f4-4946-a4c3-82580e42479e"/>
    <ds:schemaRef ds:uri="6ee78bd2-4339-4042-adc0-bcc646419980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33477</TotalTime>
  <Words>1677</Words>
  <Application>Microsoft Office PowerPoint</Application>
  <PresentationFormat>Шырокаэкранны</PresentationFormat>
  <Paragraphs>251</Paragraphs>
  <Slides>20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20</vt:i4>
      </vt:variant>
    </vt:vector>
  </HeadingPairs>
  <TitlesOfParts>
    <vt:vector size="27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длин сторон  прямоугольника и квадрата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548</cp:revision>
  <dcterms:created xsi:type="dcterms:W3CDTF">2022-11-26T19:01:26Z</dcterms:created>
  <dcterms:modified xsi:type="dcterms:W3CDTF">2026-03-04T12:14:32Z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