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34"/>
  </p:handoutMasterIdLst>
  <p:sldIdLst>
    <p:sldId id="434" r:id="rId5"/>
    <p:sldId id="429" r:id="rId6"/>
    <p:sldId id="454" r:id="rId7"/>
    <p:sldId id="492" r:id="rId8"/>
    <p:sldId id="479" r:id="rId9"/>
    <p:sldId id="422" r:id="rId10"/>
    <p:sldId id="324" r:id="rId11"/>
    <p:sldId id="467" r:id="rId12"/>
    <p:sldId id="503" r:id="rId13"/>
    <p:sldId id="455" r:id="rId14"/>
    <p:sldId id="457" r:id="rId15"/>
    <p:sldId id="504" r:id="rId16"/>
    <p:sldId id="474" r:id="rId17"/>
    <p:sldId id="475" r:id="rId18"/>
    <p:sldId id="476" r:id="rId19"/>
    <p:sldId id="477" r:id="rId20"/>
    <p:sldId id="329" r:id="rId21"/>
    <p:sldId id="436" r:id="rId22"/>
    <p:sldId id="445" r:id="rId23"/>
    <p:sldId id="443" r:id="rId24"/>
    <p:sldId id="444" r:id="rId25"/>
    <p:sldId id="496" r:id="rId26"/>
    <p:sldId id="505" r:id="rId27"/>
    <p:sldId id="506" r:id="rId28"/>
    <p:sldId id="507" r:id="rId29"/>
    <p:sldId id="487" r:id="rId30"/>
    <p:sldId id="488" r:id="rId31"/>
    <p:sldId id="508" r:id="rId32"/>
    <p:sldId id="262" r:id="rId3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21" Type="http://schemas.openxmlformats.org/officeDocument/2006/relationships/slide" Target="slides/slide17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commentAuthors" Target="commentAuthor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03.03.2026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18.png"/><Relationship Id="rId4" Type="http://schemas.openxmlformats.org/officeDocument/2006/relationships/image" Target="../media/image6.png"/><Relationship Id="rId9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18.png"/><Relationship Id="rId4" Type="http://schemas.openxmlformats.org/officeDocument/2006/relationships/image" Target="../media/image6.png"/><Relationship Id="rId9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Решение и составление обратных задач к задачам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на нахождение периметра и площади квадрата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10</a:t>
            </a:r>
          </a:p>
        </p:txBody>
      </p:sp>
    </p:spTree>
    <p:extLst>
      <p:ext uri="{BB962C8B-B14F-4D97-AF65-F5344CB8AC3E}">
        <p14:creationId xmlns:p14="http://schemas.microsoft.com/office/powerpoint/2010/main" val="382543012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318012"/>
            <a:ext cx="10668000" cy="835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1021976" y="5118139"/>
            <a:ext cx="9430870" cy="19460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Что изменилось в задаче 2?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Почему вы составили только </a:t>
            </a:r>
            <a:r>
              <a:rPr lang="ru-RU" sz="2400" b="1" i="1" dirty="0">
                <a:solidFill>
                  <a:srgbClr val="FF0000"/>
                </a:solidFill>
              </a:rPr>
              <a:t>одну обратную задачу к задаче 1</a:t>
            </a:r>
            <a:r>
              <a:rPr lang="ru-RU" sz="2400" b="1" i="1" dirty="0">
                <a:solidFill>
                  <a:schemeClr val="tx1"/>
                </a:solidFill>
              </a:rPr>
              <a:t>?</a:t>
            </a:r>
          </a:p>
          <a:p>
            <a:pPr algn="ctr"/>
            <a:endParaRPr lang="ru-RU" sz="2400" b="1" i="1" dirty="0">
              <a:solidFill>
                <a:schemeClr val="tx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1156447" y="885746"/>
            <a:ext cx="9861176" cy="38096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 2,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обратная первой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Сторона квадрата равна 900 м. Найдите периметр квадрата.  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– 900 дм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Р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?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 = а ∙ 4</a:t>
            </a: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900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∙ 4 =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3600 (м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= 3 км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60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 м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3 км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 м периметр квадрата.    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993723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318012"/>
            <a:ext cx="10668000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2037889" y="4057194"/>
            <a:ext cx="8119123" cy="22476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сравните запись решения двух задач;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докажите, что задача 2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2400" b="1" i="1" dirty="0">
                <a:solidFill>
                  <a:schemeClr val="tx1"/>
                </a:solidFill>
              </a:rPr>
              <a:t> </a:t>
            </a:r>
            <a:r>
              <a:rPr lang="ru-RU" sz="2400" b="1" i="1" dirty="0">
                <a:solidFill>
                  <a:srgbClr val="FF0000"/>
                </a:solidFill>
              </a:rPr>
              <a:t>обратная первой</a:t>
            </a:r>
            <a:r>
              <a:rPr lang="ru-RU" sz="2400" b="1" i="1" dirty="0">
                <a:solidFill>
                  <a:schemeClr val="tx1"/>
                </a:solidFill>
              </a:rPr>
              <a:t>. 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Как вы думаете, решая задачу 2, обратную 1, мы проверяем правильность решение прямой задачи 1?  </a:t>
            </a:r>
          </a:p>
          <a:p>
            <a:pPr algn="ctr"/>
            <a:endParaRPr lang="ru-RU" sz="2400" b="1" i="1" dirty="0">
              <a:solidFill>
                <a:schemeClr val="tx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1183341" y="1576663"/>
            <a:ext cx="10668000" cy="15325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 1                                                  Задача 2                           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3600 : 4 = 900 (м)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90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∙ 4 =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3600 (м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= 3 км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60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 м</a:t>
            </a:r>
            <a:endParaRPr lang="ru-RU" sz="2800" b="1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900 </a:t>
            </a:r>
            <a:r>
              <a:rPr lang="ru-RU" sz="20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длина стороны квадрата.          Ответ: 3 км 600 м периметр квадрата.    </a:t>
            </a:r>
            <a:endParaRPr lang="ru-RU" sz="20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773764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FF208FB8-7C67-43E7-93A4-03CD702562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3252" y="1483037"/>
            <a:ext cx="6728245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7175366"/>
      </p:ext>
    </p:extLst>
  </p:cSld>
  <p:clrMapOvr>
    <a:masterClrMapping/>
  </p:clrMapOvr>
  <p:transition spd="slow" advClick="0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318012"/>
            <a:ext cx="10668000" cy="835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D35D232-13D5-493E-A6A9-BABDB1367D3D}"/>
              </a:ext>
            </a:extLst>
          </p:cNvPr>
          <p:cNvSpPr txBox="1"/>
          <p:nvPr/>
        </p:nvSpPr>
        <p:spPr>
          <a:xfrm>
            <a:off x="1207651" y="851648"/>
            <a:ext cx="10069948" cy="24287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 1 –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прямая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квадрата равна 3600 м². Найдите длину стороны квадрата.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2729F93-39C3-4A68-BD29-C332C0DD99A8}"/>
              </a:ext>
            </a:extLst>
          </p:cNvPr>
          <p:cNvSpPr/>
          <p:nvPr/>
        </p:nvSpPr>
        <p:spPr>
          <a:xfrm>
            <a:off x="2689412" y="5468471"/>
            <a:ext cx="6642847" cy="130930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вместе проверьте правильность составления краткой записи в таблице двух задач.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EC694FD4-9627-4D19-8C59-99539A9B43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0452887"/>
              </p:ext>
            </p:extLst>
          </p:nvPr>
        </p:nvGraphicFramePr>
        <p:xfrm>
          <a:off x="1819835" y="2805952"/>
          <a:ext cx="7853081" cy="22752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73351">
                  <a:extLst>
                    <a:ext uri="{9D8B030D-6E8A-4147-A177-3AD203B41FA5}">
                      <a16:colId xmlns:a16="http://schemas.microsoft.com/office/drawing/2014/main" val="330719291"/>
                    </a:ext>
                  </a:extLst>
                </a:gridCol>
                <a:gridCol w="2615785">
                  <a:extLst>
                    <a:ext uri="{9D8B030D-6E8A-4147-A177-3AD203B41FA5}">
                      <a16:colId xmlns:a16="http://schemas.microsoft.com/office/drawing/2014/main" val="399963811"/>
                    </a:ext>
                  </a:extLst>
                </a:gridCol>
                <a:gridCol w="2963945">
                  <a:extLst>
                    <a:ext uri="{9D8B030D-6E8A-4147-A177-3AD203B41FA5}">
                      <a16:colId xmlns:a16="http://schemas.microsoft.com/office/drawing/2014/main" val="1630307839"/>
                    </a:ext>
                  </a:extLst>
                </a:gridCol>
              </a:tblGrid>
              <a:tr h="69120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>
                          <a:effectLst/>
                        </a:rPr>
                        <a:t>Задача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b="1" i="1" dirty="0">
                          <a:effectLst/>
                        </a:rPr>
                        <a:t>S</a:t>
                      </a:r>
                      <a:endParaRPr lang="ru-RU" sz="32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b="1" i="1">
                          <a:effectLst/>
                        </a:rPr>
                        <a:t> а</a:t>
                      </a:r>
                      <a:endParaRPr lang="ru-RU" sz="32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95804927"/>
                  </a:ext>
                </a:extLst>
              </a:tr>
              <a:tr h="6912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>
                          <a:effectLst/>
                        </a:rPr>
                        <a:t>1, прямая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b="1" i="1" dirty="0">
                          <a:effectLst/>
                        </a:rPr>
                        <a:t>3600 м²</a:t>
                      </a:r>
                      <a:endParaRPr lang="ru-RU" sz="32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b="1" i="1" dirty="0">
                          <a:solidFill>
                            <a:srgbClr val="FF0000"/>
                          </a:solidFill>
                          <a:effectLst/>
                        </a:rPr>
                        <a:t>?</a:t>
                      </a:r>
                      <a:endParaRPr lang="ru-RU" sz="3200" b="1" i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81914156"/>
                  </a:ext>
                </a:extLst>
              </a:tr>
              <a:tr h="6912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>
                          <a:effectLst/>
                        </a:rPr>
                        <a:t>2, обратная первой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b="1" i="1" dirty="0">
                          <a:solidFill>
                            <a:srgbClr val="FF0000"/>
                          </a:solidFill>
                          <a:effectLst/>
                        </a:rPr>
                        <a:t>?</a:t>
                      </a:r>
                      <a:r>
                        <a:rPr lang="ru-RU" sz="3200" b="1" i="1" dirty="0">
                          <a:effectLst/>
                        </a:rPr>
                        <a:t> </a:t>
                      </a:r>
                      <a:endParaRPr lang="ru-RU" sz="32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b="1" i="1" dirty="0">
                          <a:effectLst/>
                        </a:rPr>
                        <a:t>?</a:t>
                      </a:r>
                      <a:endParaRPr lang="ru-RU" sz="32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288457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26261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318012"/>
            <a:ext cx="10668000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4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2841812" y="5873873"/>
            <a:ext cx="6490447" cy="90390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>
                <a:solidFill>
                  <a:schemeClr val="tx1"/>
                </a:solidFill>
              </a:rPr>
              <a:t>вместе проверьте правильность решения.</a:t>
            </a:r>
            <a:endParaRPr lang="ru-RU" sz="2400" b="1" i="1" dirty="0">
              <a:solidFill>
                <a:schemeClr val="tx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1207651" y="932329"/>
            <a:ext cx="10132702" cy="62670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 1 –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прямая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Площадь квадрата равна 3600 м². Найдите длину стороны квадрата.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– 3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600 м²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?            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а ∙ 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 должны узнать,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два одинаковых числа при умножения дают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36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36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00 =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60 ∙ 60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 =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60 (м)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60 м длина стороны квадрата.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endParaRPr lang="ru-RU" sz="24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endParaRPr lang="ru-RU" sz="24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466389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318012"/>
            <a:ext cx="10668000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4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1129554" y="842682"/>
            <a:ext cx="9861176" cy="4246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 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обратная 1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Длина стороны квадрата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60 м. Найдите площадь квадрата.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60 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195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?        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MS Gothic" panose="020B0609070205080204" pitchFamily="49" charset="-128"/>
                <a:ea typeface="Calibri" panose="020F0502020204030204" pitchFamily="34" charset="0"/>
                <a:cs typeface="MS Gothic" panose="020B0609070205080204" pitchFamily="49" charset="-128"/>
              </a:rPr>
              <a:t>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60 ∙ 60 = 36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00 (м²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Ответ: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3600 м²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площадь квадрата.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C7E71E79-DF63-4588-9E20-723C10307A79}"/>
              </a:ext>
            </a:extLst>
          </p:cNvPr>
          <p:cNvSpPr/>
          <p:nvPr/>
        </p:nvSpPr>
        <p:spPr>
          <a:xfrm>
            <a:off x="1002323" y="4637197"/>
            <a:ext cx="9430870" cy="149361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  <a:p>
            <a:pPr algn="ctr"/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Что изменилось в задаче 2?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Почему вы составили только </a:t>
            </a:r>
            <a:r>
              <a:rPr lang="ru-RU" sz="2400" b="1" i="1" dirty="0">
                <a:solidFill>
                  <a:srgbClr val="FF0000"/>
                </a:solidFill>
              </a:rPr>
              <a:t>одну обратную задачу</a:t>
            </a:r>
            <a:r>
              <a:rPr lang="ru-RU" sz="2400" b="1" i="1" dirty="0">
                <a:solidFill>
                  <a:schemeClr val="tx1"/>
                </a:solidFill>
              </a:rPr>
              <a:t>?</a:t>
            </a:r>
          </a:p>
          <a:p>
            <a:pPr algn="ctr"/>
            <a:endParaRPr lang="ru-RU" sz="24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80451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318012"/>
            <a:ext cx="10668000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4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1183341" y="1576663"/>
            <a:ext cx="10668000" cy="15325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 1                                           Задача 2                           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36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00 =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60 ∙ 60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 =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60 (м)              60 ∙ 60 =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3 6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00 (м²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endParaRPr lang="ru-RU" sz="2800" b="1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6</a:t>
            </a: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20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</a:t>
            </a: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длина стороны</a:t>
            </a:r>
            <a:r>
              <a:rPr lang="ru-RU" sz="20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квадрата.                  Ответ: 36</a:t>
            </a:r>
            <a:r>
              <a:rPr lang="ru-RU" sz="20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00 м² </a:t>
            </a: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площадь </a:t>
            </a:r>
            <a:r>
              <a:rPr lang="ru-RU" sz="20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квадрата.                  </a:t>
            </a:r>
            <a:endParaRPr lang="ru-RU" sz="20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19B53010-5299-46BE-AEA7-731C0C1BE623}"/>
              </a:ext>
            </a:extLst>
          </p:cNvPr>
          <p:cNvSpPr/>
          <p:nvPr/>
        </p:nvSpPr>
        <p:spPr>
          <a:xfrm>
            <a:off x="2037889" y="4057194"/>
            <a:ext cx="8119123" cy="22476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сравните запись решения двух задач;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докажите, что задача 2, </a:t>
            </a:r>
            <a:r>
              <a:rPr lang="ru-RU" sz="2400" b="1" i="1" dirty="0">
                <a:solidFill>
                  <a:srgbClr val="FF0000"/>
                </a:solidFill>
              </a:rPr>
              <a:t>обратная 1</a:t>
            </a:r>
            <a:r>
              <a:rPr lang="ru-RU" sz="2400" b="1" i="1" dirty="0">
                <a:solidFill>
                  <a:schemeClr val="tx1"/>
                </a:solidFill>
              </a:rPr>
              <a:t>. 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Как вы думаете, решая задачу 2, обратную 1, мы проверяем правильность решение прямой задачи 1?  </a:t>
            </a:r>
          </a:p>
          <a:p>
            <a:pPr algn="ctr"/>
            <a:endParaRPr lang="ru-RU" sz="24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81034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17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EA6EFA6E-17DB-4700-B1D6-D22D85299D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3252" y="1483037"/>
            <a:ext cx="6728245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541059"/>
            <a:ext cx="2257209" cy="32645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9073420" cy="51069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Обратными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называются задачи, в которых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одна из неизвестных величин</a:t>
            </a:r>
            <a:r>
              <a:rPr lang="ru-RU" sz="3200" b="1" i="1" kern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становится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известной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а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одна из данных величин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становится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неизвестной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3935505" y="4904039"/>
            <a:ext cx="6239435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у себя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0030300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519213" y="439272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266038" y="439272"/>
            <a:ext cx="9073420" cy="42337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Обратными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называются задачи, в которых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одна из неизвестных величин</a:t>
            </a:r>
            <a:r>
              <a:rPr lang="ru-RU" sz="3200" b="1" i="1" kern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становится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…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а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одна из данных величин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становится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…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5987283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68188" y="301127"/>
            <a:ext cx="10201836" cy="2176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          Повтори, как найти периметр и длину стороны квадрата.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A9E33B1-BE87-47B9-B466-E07D85EAE7D1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2519082" y="1259143"/>
            <a:ext cx="6499412" cy="145558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C1DF14BE-C0F8-456D-BA44-C1779F7815BB}"/>
              </a:ext>
            </a:extLst>
          </p:cNvPr>
          <p:cNvSpPr txBox="1"/>
          <p:nvPr/>
        </p:nvSpPr>
        <p:spPr>
          <a:xfrm>
            <a:off x="4365811" y="3146176"/>
            <a:ext cx="3487271" cy="13542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 а + а + а + а</a:t>
            </a:r>
            <a:endParaRPr lang="ru-RU" sz="32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Р : 4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FA19485A-4B90-4AC6-9657-7CC109CB9A3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56" y="3720353"/>
            <a:ext cx="2217698" cy="3137647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7111859C-FB30-4148-AE27-1212CD793000}"/>
              </a:ext>
            </a:extLst>
          </p:cNvPr>
          <p:cNvSpPr/>
          <p:nvPr/>
        </p:nvSpPr>
        <p:spPr>
          <a:xfrm>
            <a:off x="3129202" y="5566266"/>
            <a:ext cx="6655166" cy="10189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прочитайте,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Запомни!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57D1F57E-6F40-4C3A-AB76-64846D77AC2A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B95E92A-8936-4DA2-8661-9BAF0B8AD150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2519081" y="1658471"/>
            <a:ext cx="7198659" cy="1496382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BA4C7F55-E6F4-4EE3-8884-0E7968B75ECD}"/>
              </a:ext>
            </a:extLst>
          </p:cNvPr>
          <p:cNvSpPr txBox="1"/>
          <p:nvPr/>
        </p:nvSpPr>
        <p:spPr>
          <a:xfrm>
            <a:off x="6947647" y="3284675"/>
            <a:ext cx="219635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Р : 4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31777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5710518" y="1701190"/>
            <a:ext cx="2303929" cy="1729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 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…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85A71EE-237A-49CD-B081-728E471C6B0B}"/>
              </a:ext>
            </a:extLst>
          </p:cNvPr>
          <p:cNvSpPr/>
          <p:nvPr/>
        </p:nvSpPr>
        <p:spPr>
          <a:xfrm>
            <a:off x="3829969" y="1673044"/>
            <a:ext cx="1634905" cy="142538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14568872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860533" y="247363"/>
            <a:ext cx="10025560" cy="993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Запомни!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796995" y="3472343"/>
            <a:ext cx="11446247" cy="1741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найти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длину стороны квадрата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надо узнать, какие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два одинаковых числа при умножении дают 4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4 =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 ∙ 2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 =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2 м </a:t>
            </a:r>
            <a:endParaRPr lang="ru-RU" sz="3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CE3766-D2E7-4095-84B4-500F56EF0D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52918" y="1354890"/>
            <a:ext cx="3576917" cy="189143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14F03B-72B7-4E2A-8C52-407891FB79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11789" y="1386802"/>
            <a:ext cx="2501152" cy="1891434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4605E7D-E3F0-437F-A218-74E79AAFD35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4168588"/>
            <a:ext cx="1883206" cy="2609190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64E36EF-9252-41D6-BFB6-3CF1F44FB9A0}"/>
              </a:ext>
            </a:extLst>
          </p:cNvPr>
          <p:cNvSpPr/>
          <p:nvPr/>
        </p:nvSpPr>
        <p:spPr>
          <a:xfrm>
            <a:off x="3496235" y="5598857"/>
            <a:ext cx="5567083" cy="10852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25270257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10025560" cy="993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3460376" y="1810871"/>
            <a:ext cx="7135905" cy="2370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найти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длину стороны квадрата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надо узнать, какие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4 =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 </a:t>
            </a:r>
            <a:r>
              <a:rPr lang="ru-RU" sz="3200" b="1" i="1" dirty="0">
                <a:latin typeface="Times New Roman" panose="02020603050405020304" pitchFamily="18" charset="0"/>
              </a:rPr>
              <a:t>а 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…</a:t>
            </a:r>
            <a:endParaRPr lang="ru-RU" sz="3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4605E7D-E3F0-437F-A218-74E79AAFD35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4168588"/>
            <a:ext cx="1883206" cy="2609190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FA64E96E-4466-4009-9C68-F3CAC796C8DF}"/>
              </a:ext>
            </a:extLst>
          </p:cNvPr>
          <p:cNvSpPr/>
          <p:nvPr/>
        </p:nvSpPr>
        <p:spPr>
          <a:xfrm>
            <a:off x="1595719" y="1701190"/>
            <a:ext cx="1533482" cy="142538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57F90F40-606D-4E18-B6A6-7E4517C3D5BC}"/>
              </a:ext>
            </a:extLst>
          </p:cNvPr>
          <p:cNvSpPr/>
          <p:nvPr/>
        </p:nvSpPr>
        <p:spPr>
          <a:xfrm>
            <a:off x="3119719" y="5125619"/>
            <a:ext cx="7055222" cy="120380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73217287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DF14BE-C0F8-456D-BA44-C1779F7815BB}"/>
              </a:ext>
            </a:extLst>
          </p:cNvPr>
          <p:cNvSpPr txBox="1"/>
          <p:nvPr/>
        </p:nvSpPr>
        <p:spPr>
          <a:xfrm>
            <a:off x="2291339" y="1837764"/>
            <a:ext cx="3205588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Р 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а ∙ 4                            </a:t>
            </a:r>
            <a:r>
              <a:rPr lang="ru-RU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 : 4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8BA14F26-89D4-490C-8BAC-09407BBDDDA5}"/>
              </a:ext>
            </a:extLst>
          </p:cNvPr>
          <p:cNvSpPr/>
          <p:nvPr/>
        </p:nvSpPr>
        <p:spPr>
          <a:xfrm>
            <a:off x="460480" y="1641357"/>
            <a:ext cx="1494343" cy="1437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D628726-F807-4340-8C4F-E53BEDE944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5" y="3988332"/>
            <a:ext cx="2053509" cy="286966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79FEEE0-0008-4366-AC50-060012DBE44D}"/>
              </a:ext>
            </a:extLst>
          </p:cNvPr>
          <p:cNvSpPr txBox="1"/>
          <p:nvPr/>
        </p:nvSpPr>
        <p:spPr>
          <a:xfrm>
            <a:off x="5728448" y="1837764"/>
            <a:ext cx="4939552" cy="43088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 = a </a:t>
            </a:r>
            <a:r>
              <a:rPr lang="ru-RU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∙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а</a:t>
            </a:r>
            <a:r>
              <a:rPr lang="ru-RU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найти </a:t>
            </a:r>
          </a:p>
          <a:p>
            <a:pPr algn="ctr"/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длину стороны квадрата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надо узнать,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два одинаковых числа при умножении дают 4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4 =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 ∙ 2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 =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2 м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91CFAD4-CADD-411F-B2EE-BE1FE80E60C1}"/>
              </a:ext>
            </a:extLst>
          </p:cNvPr>
          <p:cNvSpPr txBox="1"/>
          <p:nvPr/>
        </p:nvSpPr>
        <p:spPr>
          <a:xfrm>
            <a:off x="1497105" y="247363"/>
            <a:ext cx="9388987" cy="993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Запомни!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DAE1D41D-E78D-427F-864B-8B26C9421232}"/>
              </a:ext>
            </a:extLst>
          </p:cNvPr>
          <p:cNvSpPr/>
          <p:nvPr/>
        </p:nvSpPr>
        <p:spPr>
          <a:xfrm>
            <a:off x="3935505" y="5636652"/>
            <a:ext cx="5620871" cy="116890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62398701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DF14BE-C0F8-456D-BA44-C1779F7815BB}"/>
              </a:ext>
            </a:extLst>
          </p:cNvPr>
          <p:cNvSpPr txBox="1"/>
          <p:nvPr/>
        </p:nvSpPr>
        <p:spPr>
          <a:xfrm>
            <a:off x="2291339" y="1948245"/>
            <a:ext cx="3078520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Р 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…                            </a:t>
            </a:r>
            <a:r>
              <a:rPr lang="ru-RU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…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8BA14F26-89D4-490C-8BAC-09407BBDDDA5}"/>
              </a:ext>
            </a:extLst>
          </p:cNvPr>
          <p:cNvSpPr/>
          <p:nvPr/>
        </p:nvSpPr>
        <p:spPr>
          <a:xfrm>
            <a:off x="460480" y="1641357"/>
            <a:ext cx="1494343" cy="1437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D628726-F807-4340-8C4F-E53BEDE944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5" y="3988332"/>
            <a:ext cx="2053509" cy="286966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79FEEE0-0008-4366-AC50-060012DBE44D}"/>
              </a:ext>
            </a:extLst>
          </p:cNvPr>
          <p:cNvSpPr txBox="1"/>
          <p:nvPr/>
        </p:nvSpPr>
        <p:spPr>
          <a:xfrm>
            <a:off x="5728448" y="1837764"/>
            <a:ext cx="4939552" cy="38779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 =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  <a:r>
              <a:rPr lang="ru-RU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найти </a:t>
            </a:r>
          </a:p>
          <a:p>
            <a:pPr algn="ctr"/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длину стороны квадрата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надо узнать,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4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    </a:t>
            </a:r>
            <a:r>
              <a:rPr lang="ru-RU" sz="2800" b="1" i="1" dirty="0">
                <a:latin typeface="Times New Roman" panose="02020603050405020304" pitchFamily="18" charset="0"/>
              </a:rPr>
              <a:t>а =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91CFAD4-CADD-411F-B2EE-BE1FE80E60C1}"/>
              </a:ext>
            </a:extLst>
          </p:cNvPr>
          <p:cNvSpPr txBox="1"/>
          <p:nvPr/>
        </p:nvSpPr>
        <p:spPr>
          <a:xfrm>
            <a:off x="1497105" y="247363"/>
            <a:ext cx="9388987" cy="993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Запомни!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4E695657-BC8C-4EE5-A9DC-D6C10C46E2CA}"/>
              </a:ext>
            </a:extLst>
          </p:cNvPr>
          <p:cNvSpPr/>
          <p:nvPr/>
        </p:nvSpPr>
        <p:spPr>
          <a:xfrm>
            <a:off x="2671482" y="5755341"/>
            <a:ext cx="7112885" cy="10502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2131832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33E190-1A2E-4B06-9877-0A00E52CF509}"/>
              </a:ext>
            </a:extLst>
          </p:cNvPr>
          <p:cNvSpPr txBox="1"/>
          <p:nvPr/>
        </p:nvSpPr>
        <p:spPr>
          <a:xfrm>
            <a:off x="1945341" y="627529"/>
            <a:ext cx="860611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2800" b="1" dirty="0">
                <a:solidFill>
                  <a:srgbClr val="FF0000"/>
                </a:solidFill>
              </a:rPr>
              <a:t> Запомни!</a:t>
            </a:r>
            <a:endParaRPr lang="ru-RU" sz="2800" dirty="0"/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2FECFC3C-FAEA-4AD3-9947-EEB3140A565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6879"/>
            <a:ext cx="2104809" cy="2960899"/>
          </a:xfrm>
          <a:prstGeom prst="rect">
            <a:avLst/>
          </a:prstGeom>
        </p:spPr>
      </p:pic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F3DED3E6-3EA6-4924-A02A-0CCA6B278FF4}"/>
              </a:ext>
            </a:extLst>
          </p:cNvPr>
          <p:cNvSpPr/>
          <p:nvPr/>
        </p:nvSpPr>
        <p:spPr>
          <a:xfrm>
            <a:off x="3477334" y="5710518"/>
            <a:ext cx="5567083" cy="114355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0524407-16E9-488B-9F19-82DE30E0930F}"/>
              </a:ext>
            </a:extLst>
          </p:cNvPr>
          <p:cNvSpPr txBox="1"/>
          <p:nvPr/>
        </p:nvSpPr>
        <p:spPr>
          <a:xfrm>
            <a:off x="1855694" y="1858305"/>
            <a:ext cx="9448799" cy="2785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367537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33E190-1A2E-4B06-9877-0A00E52CF509}"/>
              </a:ext>
            </a:extLst>
          </p:cNvPr>
          <p:cNvSpPr txBox="1"/>
          <p:nvPr/>
        </p:nvSpPr>
        <p:spPr>
          <a:xfrm>
            <a:off x="1945341" y="627529"/>
            <a:ext cx="860611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2800" b="1" dirty="0">
                <a:solidFill>
                  <a:srgbClr val="FF0000"/>
                </a:solidFill>
              </a:rPr>
              <a:t> Продолжи!</a:t>
            </a:r>
            <a:endParaRPr lang="ru-RU" sz="2800" dirty="0"/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2FECFC3C-FAEA-4AD3-9947-EEB3140A565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6879"/>
            <a:ext cx="2104809" cy="296089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0524407-16E9-488B-9F19-82DE30E0930F}"/>
              </a:ext>
            </a:extLst>
          </p:cNvPr>
          <p:cNvSpPr txBox="1"/>
          <p:nvPr/>
        </p:nvSpPr>
        <p:spPr>
          <a:xfrm>
            <a:off x="1855694" y="1858305"/>
            <a:ext cx="9448799" cy="2785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C6F220B-CFD5-48BE-B7CF-C2E98082BE0E}"/>
              </a:ext>
            </a:extLst>
          </p:cNvPr>
          <p:cNvSpPr/>
          <p:nvPr/>
        </p:nvSpPr>
        <p:spPr>
          <a:xfrm>
            <a:off x="3119719" y="5523718"/>
            <a:ext cx="7055222" cy="12096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82946776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2086190" y="3786775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126430"/>
            <a:ext cx="8951241" cy="1975874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Запомнили вы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способы нахождения  периметра, площади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 длины стороны  квадрата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какие задачи называются обратными;</a:t>
            </a: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единицы длины, площади и соотношения между ними?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26732" y="3532572"/>
            <a:ext cx="8932889" cy="124087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решении задач </a:t>
            </a:r>
          </a:p>
          <a:p>
            <a:pPr lvl="0"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нахождение периметра, площади и длины стороны квадрата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; </a:t>
            </a: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при составлении и решении задач, обратных первой?</a:t>
            </a:r>
          </a:p>
          <a:p>
            <a:pPr lvl="0"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2737" y="5403298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" y="3595154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227293" y="5118848"/>
            <a:ext cx="7521389" cy="121427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 решении задач?</a:t>
            </a:r>
          </a:p>
          <a:p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28391025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100255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Повтори, как найти площадь и длину стороны квадрата.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927283" y="3533248"/>
            <a:ext cx="11446247" cy="1741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найти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длину стороны квадрата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надо узнать, какие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два одинаковых числа при умножении дают 4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4 =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 ∙ 2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 =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2 м </a:t>
            </a:r>
            <a:endParaRPr lang="ru-RU" sz="3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CE3766-D2E7-4095-84B4-500F56EF0D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52918" y="1354890"/>
            <a:ext cx="3576917" cy="189143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14F03B-72B7-4E2A-8C52-407891FB79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11789" y="1386802"/>
            <a:ext cx="2501152" cy="1891434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4605E7D-E3F0-437F-A218-74E79AAFD35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4168588"/>
            <a:ext cx="1883206" cy="2609190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8A66003-7B03-4F81-BE7E-973E99D8422F}"/>
              </a:ext>
            </a:extLst>
          </p:cNvPr>
          <p:cNvSpPr/>
          <p:nvPr/>
        </p:nvSpPr>
        <p:spPr>
          <a:xfrm>
            <a:off x="3388660" y="5566266"/>
            <a:ext cx="6395708" cy="10189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прочитайте,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194956470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5" y="301127"/>
            <a:ext cx="11054346" cy="16471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   Сравни, как найти периметр, площадь  и длину стороны квадрата.</a:t>
            </a:r>
          </a:p>
          <a:p>
            <a:pPr lvl="0" algn="just">
              <a:lnSpc>
                <a:spcPct val="107000"/>
              </a:lnSpc>
            </a:pPr>
            <a:r>
              <a:rPr lang="ru-RU" sz="3600" b="1" dirty="0">
                <a:solidFill>
                  <a:srgbClr val="FF0000"/>
                </a:solidFill>
              </a:rPr>
              <a:t>                                              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379694" y="5566266"/>
            <a:ext cx="6404673" cy="10189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прочитайте, расскажите друг другу.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DF14BE-C0F8-456D-BA44-C1779F7815BB}"/>
              </a:ext>
            </a:extLst>
          </p:cNvPr>
          <p:cNvSpPr txBox="1"/>
          <p:nvPr/>
        </p:nvSpPr>
        <p:spPr>
          <a:xfrm>
            <a:off x="2291338" y="1259142"/>
            <a:ext cx="3365391" cy="2741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Р 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а ∙ 4                            </a:t>
            </a:r>
            <a:r>
              <a:rPr lang="ru-RU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а + а + а + а</a:t>
            </a:r>
          </a:p>
          <a:p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 : 4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8BA14F26-89D4-490C-8BAC-09407BBDDDA5}"/>
              </a:ext>
            </a:extLst>
          </p:cNvPr>
          <p:cNvSpPr/>
          <p:nvPr/>
        </p:nvSpPr>
        <p:spPr>
          <a:xfrm>
            <a:off x="483232" y="1291734"/>
            <a:ext cx="1494343" cy="1437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D628726-F807-4340-8C4F-E53BEDE944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5" y="3988332"/>
            <a:ext cx="2053509" cy="286966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79FEEE0-0008-4366-AC50-060012DBE44D}"/>
              </a:ext>
            </a:extLst>
          </p:cNvPr>
          <p:cNvSpPr txBox="1"/>
          <p:nvPr/>
        </p:nvSpPr>
        <p:spPr>
          <a:xfrm>
            <a:off x="5728448" y="1291734"/>
            <a:ext cx="5029200" cy="43088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 = a </a:t>
            </a:r>
            <a:r>
              <a:rPr lang="ru-RU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∙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а</a:t>
            </a:r>
            <a:r>
              <a:rPr lang="ru-RU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найти </a:t>
            </a:r>
          </a:p>
          <a:p>
            <a:pPr algn="ctr"/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длину стороны квадрата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надо узнать,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два одинаковых числа при умножении дают 4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4 =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 ∙ 2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 =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2 м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015220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длины и площади!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657737" y="5657535"/>
            <a:ext cx="5761268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прочитайте, сравните, сопоставьте 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и расскажите друг другу.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854824"/>
            <a:ext cx="2149632" cy="292295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A7D6AB9-6281-461C-84BD-6A436BA6EB32}"/>
              </a:ext>
            </a:extLst>
          </p:cNvPr>
          <p:cNvSpPr txBox="1"/>
          <p:nvPr/>
        </p:nvSpPr>
        <p:spPr>
          <a:xfrm>
            <a:off x="1748119" y="1572158"/>
            <a:ext cx="9466728" cy="2785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07682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41294" y="885674"/>
            <a:ext cx="10736352" cy="4694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Решите задачи. Составьте обратные задачи.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Периметр квадрата равен 3 км 600 м. Найдите длину стороны этого квадрата.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Площадь квадрата равна 3600 м². Найдите длину стороны квадрата.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1296677D-3FE4-492E-AB0E-E0E0F2269915}"/>
              </a:ext>
            </a:extLst>
          </p:cNvPr>
          <p:cNvSpPr/>
          <p:nvPr/>
        </p:nvSpPr>
        <p:spPr>
          <a:xfrm>
            <a:off x="1335741" y="5595435"/>
            <a:ext cx="8722659" cy="9614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составь краткую запись к каждой задаче и реши их. </a:t>
            </a:r>
          </a:p>
        </p:txBody>
      </p:sp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5AE0297-446C-49F4-A799-A36E3A08119A}"/>
              </a:ext>
            </a:extLst>
          </p:cNvPr>
          <p:cNvSpPr/>
          <p:nvPr/>
        </p:nvSpPr>
        <p:spPr>
          <a:xfrm>
            <a:off x="3729318" y="4598894"/>
            <a:ext cx="6607379" cy="126465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i="1" dirty="0">
                <a:solidFill>
                  <a:schemeClr val="tx1"/>
                </a:solidFill>
              </a:rPr>
              <a:t>расскажите друг другу, какие задачи называются </a:t>
            </a:r>
            <a:r>
              <a:rPr lang="ru-RU" sz="2800" b="1" i="1" dirty="0">
                <a:solidFill>
                  <a:srgbClr val="FF0000"/>
                </a:solidFill>
              </a:rPr>
              <a:t>обратными</a:t>
            </a:r>
            <a:r>
              <a:rPr lang="ru-RU" sz="2800" b="1" i="1" dirty="0">
                <a:solidFill>
                  <a:schemeClr val="tx1"/>
                </a:solidFill>
              </a:rPr>
              <a:t> </a:t>
            </a:r>
            <a:r>
              <a:rPr lang="ru-RU" sz="2800" b="1" i="1" dirty="0">
                <a:solidFill>
                  <a:srgbClr val="FF0000"/>
                </a:solidFill>
              </a:rPr>
              <a:t>первой</a:t>
            </a:r>
            <a:r>
              <a:rPr lang="ru-RU" sz="2800" b="1" i="1" dirty="0">
                <a:solidFill>
                  <a:schemeClr val="tx1"/>
                </a:solidFill>
              </a:rPr>
              <a:t>.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65EA73E-5E37-4585-BB9E-593D00D52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59029"/>
            <a:ext cx="3085106" cy="31752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6FB626A-97BC-4003-AFF2-9256A21A1A60}"/>
              </a:ext>
            </a:extLst>
          </p:cNvPr>
          <p:cNvSpPr txBox="1"/>
          <p:nvPr/>
        </p:nvSpPr>
        <p:spPr>
          <a:xfrm>
            <a:off x="1649506" y="994451"/>
            <a:ext cx="9466729" cy="2410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90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Повтори!</a:t>
            </a:r>
          </a:p>
          <a:p>
            <a:pPr indent="449580" algn="ctr">
              <a:lnSpc>
                <a:spcPct val="90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Обратными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называются задачи, в которых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одна из неизвестных величин</a:t>
            </a:r>
            <a:r>
              <a:rPr lang="ru-RU" sz="3200" b="1" i="1" kern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становится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известной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а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одна из данных величин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становится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неизвестной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65110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318012"/>
            <a:ext cx="10668000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904021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2689412" y="5468471"/>
            <a:ext cx="6642847" cy="130930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вместе проверьте правильность составления краткой записи в таблице двух задач.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1207653" y="824753"/>
            <a:ext cx="9541030" cy="2121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 1 – прямая.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Периметр квадрата равен 3 км 600 м. Найдите длину стороны этого квадрата.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23" name="Таблица 22">
            <a:extLst>
              <a:ext uri="{FF2B5EF4-FFF2-40B4-BE49-F238E27FC236}">
                <a16:creationId xmlns:a16="http://schemas.microsoft.com/office/drawing/2014/main" id="{950B9F05-F175-4A28-B856-8FBD63C630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1933671"/>
              </p:ext>
            </p:extLst>
          </p:nvPr>
        </p:nvGraphicFramePr>
        <p:xfrm>
          <a:off x="2169460" y="2546299"/>
          <a:ext cx="6535270" cy="21007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91863">
                  <a:extLst>
                    <a:ext uri="{9D8B030D-6E8A-4147-A177-3AD203B41FA5}">
                      <a16:colId xmlns:a16="http://schemas.microsoft.com/office/drawing/2014/main" val="4120214583"/>
                    </a:ext>
                  </a:extLst>
                </a:gridCol>
                <a:gridCol w="2154487">
                  <a:extLst>
                    <a:ext uri="{9D8B030D-6E8A-4147-A177-3AD203B41FA5}">
                      <a16:colId xmlns:a16="http://schemas.microsoft.com/office/drawing/2014/main" val="1510168179"/>
                    </a:ext>
                  </a:extLst>
                </a:gridCol>
                <a:gridCol w="2488920">
                  <a:extLst>
                    <a:ext uri="{9D8B030D-6E8A-4147-A177-3AD203B41FA5}">
                      <a16:colId xmlns:a16="http://schemas.microsoft.com/office/drawing/2014/main" val="3848309287"/>
                    </a:ext>
                  </a:extLst>
                </a:gridCol>
              </a:tblGrid>
              <a:tr h="8882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Задача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19226365"/>
                  </a:ext>
                </a:extLst>
              </a:tr>
              <a:tr h="4470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1, прямая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 км 600 м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99274418"/>
                  </a:ext>
                </a:extLst>
              </a:tr>
              <a:tr h="5348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2, обратная первой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 </a:t>
                      </a:r>
                      <a:endParaRPr lang="ru-RU" sz="28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846287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434099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14401" y="318012"/>
            <a:ext cx="10668000" cy="835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marL="449580" indent="44958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2841812" y="5962101"/>
            <a:ext cx="6490447" cy="8156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3709-7020-4B76-B216-B1846D2ED905}"/>
              </a:ext>
            </a:extLst>
          </p:cNvPr>
          <p:cNvSpPr txBox="1"/>
          <p:nvPr/>
        </p:nvSpPr>
        <p:spPr>
          <a:xfrm>
            <a:off x="1129554" y="842682"/>
            <a:ext cx="9861176" cy="4312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 1 –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прямая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Периметр квадрата равен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6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 м. Найдите длину стороны этого квадрата.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 – 3 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600 м      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3 км 600 м = 3600 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– ?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= Р : 4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3600 : 4 = 900 (м)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900 м длина стороны квадрата.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lang="ru-RU" sz="1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177773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C2196CA-8D48-47B0-9C8C-268F70368960}">
  <ds:schemaRefs>
    <ds:schemaRef ds:uri="http://www.w3.org/XML/1998/namespace"/>
    <ds:schemaRef ds:uri="http://purl.org/dc/terms/"/>
    <ds:schemaRef ds:uri="http://schemas.microsoft.com/office/2006/documentManagement/types"/>
    <ds:schemaRef ds:uri="http://schemas.microsoft.com/office/infopath/2007/PartnerControls"/>
    <ds:schemaRef ds:uri="2547570a-e5f4-4946-a4c3-82580e42479e"/>
    <ds:schemaRef ds:uri="http://purl.org/dc/elements/1.1/"/>
    <ds:schemaRef ds:uri="http://purl.org/dc/dcmitype/"/>
    <ds:schemaRef ds:uri="http://schemas.microsoft.com/office/2006/metadata/properties"/>
    <ds:schemaRef ds:uri="http://schemas.microsoft.com/sharepoint/v3"/>
    <ds:schemaRef ds:uri="http://schemas.openxmlformats.org/package/2006/metadata/core-properties"/>
    <ds:schemaRef ds:uri="6ee78bd2-4339-4042-adc0-bcc646419980"/>
  </ds:schemaRefs>
</ds:datastoreItem>
</file>

<file path=customXml/itemProps3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31482</TotalTime>
  <Words>1562</Words>
  <Application>Microsoft Office PowerPoint</Application>
  <PresentationFormat>Шырокаэкранны</PresentationFormat>
  <Paragraphs>285</Paragraphs>
  <Slides>29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7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29</vt:i4>
      </vt:variant>
    </vt:vector>
  </HeadingPairs>
  <TitlesOfParts>
    <vt:vector size="37" baseType="lpstr">
      <vt:lpstr>MS Gothic</vt:lpstr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  Решение и составление обратных задач к задачам  на нахождение периметра и площади квадрата 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484</cp:revision>
  <dcterms:created xsi:type="dcterms:W3CDTF">2022-11-26T19:01:26Z</dcterms:created>
  <dcterms:modified xsi:type="dcterms:W3CDTF">2026-03-03T17:26:30Z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