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9">
  <p:sldMasterIdLst>
    <p:sldMasterId id="2147483679" r:id="rId4"/>
  </p:sldMasterIdLst>
  <p:handoutMasterIdLst>
    <p:handoutMasterId r:id="rId20"/>
  </p:handoutMasterIdLst>
  <p:sldIdLst>
    <p:sldId id="434" r:id="rId5"/>
    <p:sldId id="499" r:id="rId6"/>
    <p:sldId id="500" r:id="rId7"/>
    <p:sldId id="501" r:id="rId8"/>
    <p:sldId id="502" r:id="rId9"/>
    <p:sldId id="446" r:id="rId10"/>
    <p:sldId id="329" r:id="rId11"/>
    <p:sldId id="503" r:id="rId12"/>
    <p:sldId id="504" r:id="rId13"/>
    <p:sldId id="505" r:id="rId14"/>
    <p:sldId id="506" r:id="rId15"/>
    <p:sldId id="507" r:id="rId16"/>
    <p:sldId id="508" r:id="rId17"/>
    <p:sldId id="489" r:id="rId18"/>
    <p:sldId id="26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04.03.2026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Способы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нахождения длин сторон 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прямоугольника и квадрата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16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3514165" y="1948245"/>
            <a:ext cx="1918447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∙ 4                           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а = Р : 4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974385" y="1908028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1948244"/>
            <a:ext cx="5011270" cy="4739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∙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дают,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4C944E78-45F1-485B-887D-F04709B89B9E}"/>
              </a:ext>
            </a:extLst>
          </p:cNvPr>
          <p:cNvSpPr/>
          <p:nvPr/>
        </p:nvSpPr>
        <p:spPr>
          <a:xfrm>
            <a:off x="3460595" y="5702951"/>
            <a:ext cx="5872854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84427048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3514165" y="1948245"/>
            <a:ext cx="1918447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974385" y="1908028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681314" y="1948245"/>
            <a:ext cx="5011270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…,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…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89C8FB14-B171-48C1-AF80-C292852A9AAB}"/>
              </a:ext>
            </a:extLst>
          </p:cNvPr>
          <p:cNvSpPr/>
          <p:nvPr/>
        </p:nvSpPr>
        <p:spPr>
          <a:xfrm>
            <a:off x="2689412" y="5511579"/>
            <a:ext cx="7094956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611590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1739400" y="1604682"/>
            <a:ext cx="3908365" cy="402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(а +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∙ 2                           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 = Р : 2 –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= Р : 2 – а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S = a ∙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 = S :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                                               </a:t>
            </a:r>
          </a:p>
          <a:p>
            <a:r>
              <a:rPr lang="ru-RU" sz="32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S : а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6" y="3988332"/>
            <a:ext cx="2023084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9" y="1653168"/>
            <a:ext cx="4943156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∙ 4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4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∙ а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дают,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F963A7A-55E9-410F-9EEB-6AF4028BD097}"/>
              </a:ext>
            </a:extLst>
          </p:cNvPr>
          <p:cNvSpPr/>
          <p:nvPr/>
        </p:nvSpPr>
        <p:spPr>
          <a:xfrm>
            <a:off x="3477335" y="5891564"/>
            <a:ext cx="5872854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54890958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1739400" y="1604682"/>
            <a:ext cx="3908365" cy="402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 = …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= …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S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 = …                                                                              </a:t>
            </a:r>
          </a:p>
          <a:p>
            <a:r>
              <a:rPr lang="ru-RU" sz="32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…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6" y="3988332"/>
            <a:ext cx="2023084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9" y="1653168"/>
            <a:ext cx="4943156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…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например,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… 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EDCA474-FC24-4ACD-BB27-89729918A2DC}"/>
              </a:ext>
            </a:extLst>
          </p:cNvPr>
          <p:cNvSpPr/>
          <p:nvPr/>
        </p:nvSpPr>
        <p:spPr>
          <a:xfrm>
            <a:off x="2689412" y="5891564"/>
            <a:ext cx="7094956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8782788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86190" y="3786775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87966" y="1952774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855557"/>
            <a:ext cx="8951241" cy="1027854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длин сторон прямоугольника 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178" y="5779457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" y="3595154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2574231" y="5419438"/>
            <a:ext cx="8174451" cy="11930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выполнении задания?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E931789-90E0-451B-B951-8BB24889341F}"/>
              </a:ext>
            </a:extLst>
          </p:cNvPr>
          <p:cNvSpPr/>
          <p:nvPr/>
        </p:nvSpPr>
        <p:spPr>
          <a:xfrm>
            <a:off x="2626731" y="3505199"/>
            <a:ext cx="8932889" cy="148128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соединении решения с пояснением при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нахождении длин сторон прямоугольника 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754898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5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84729" y="301127"/>
            <a:ext cx="10327340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Повтори, как найти длины сторон прямоугольника.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998763" y="5473863"/>
            <a:ext cx="6396180" cy="10634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расскажите друг другу.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932329" y="1259142"/>
            <a:ext cx="6687258" cy="193229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307976" y="3603812"/>
            <a:ext cx="2770096" cy="17919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2 –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Р : 2 – 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E631CE-DD23-4119-9B4A-5ACC19B975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03357" y="1259141"/>
            <a:ext cx="3072002" cy="193229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3C5FA0C-04AD-4EE4-800D-2044AF7C3AD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662E41E2-A750-42B8-8E47-28FC9305710C}"/>
              </a:ext>
            </a:extLst>
          </p:cNvPr>
          <p:cNvSpPr txBox="1"/>
          <p:nvPr/>
        </p:nvSpPr>
        <p:spPr>
          <a:xfrm>
            <a:off x="8130988" y="3547382"/>
            <a:ext cx="1963272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= S :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b =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S : а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989392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647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            Повтори, как найти длину стороны квадрата.</a:t>
            </a:r>
          </a:p>
          <a:p>
            <a:pPr lvl="0" algn="just">
              <a:lnSpc>
                <a:spcPct val="107000"/>
              </a:lnSpc>
            </a:pPr>
            <a:r>
              <a:rPr lang="ru-RU" sz="3600" b="1" dirty="0">
                <a:solidFill>
                  <a:srgbClr val="FF0000"/>
                </a:solidFill>
              </a:rPr>
              <a:t>                          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3514165" y="1259142"/>
            <a:ext cx="213360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∙ 4                           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а = Р : 4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1207652" y="1229432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1291734"/>
            <a:ext cx="5029200" cy="4739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∙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дают,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76FB482-D965-4498-B832-6BEFB5D86212}"/>
              </a:ext>
            </a:extLst>
          </p:cNvPr>
          <p:cNvSpPr/>
          <p:nvPr/>
        </p:nvSpPr>
        <p:spPr>
          <a:xfrm>
            <a:off x="3129201" y="5373504"/>
            <a:ext cx="6289803" cy="11833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407049680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649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Повтори, как найти длины сторон  прямоугольника и квадрата.</a:t>
            </a:r>
          </a:p>
          <a:p>
            <a:pPr lvl="0" algn="just">
              <a:lnSpc>
                <a:spcPct val="107000"/>
              </a:lnSpc>
            </a:pPr>
            <a:r>
              <a:rPr lang="ru-RU" sz="3600" b="1" dirty="0">
                <a:solidFill>
                  <a:srgbClr val="FF0000"/>
                </a:solidFill>
              </a:rPr>
              <a:t>                          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1775012" y="1259142"/>
            <a:ext cx="3872753" cy="402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(а +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∙ 2                           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 = Р : 2 –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= Р : 2 – а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S = a ∙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 = S :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                                               </a:t>
            </a:r>
          </a:p>
          <a:p>
            <a:r>
              <a:rPr lang="ru-RU" sz="32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S : а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6" y="3988332"/>
            <a:ext cx="2023084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1291734"/>
            <a:ext cx="5029200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∙ 4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4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∙ а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дают,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71D9C33B-D59B-4198-86BC-A93C2212C0C5}"/>
              </a:ext>
            </a:extLst>
          </p:cNvPr>
          <p:cNvSpPr/>
          <p:nvPr/>
        </p:nvSpPr>
        <p:spPr>
          <a:xfrm>
            <a:off x="2852553" y="5657535"/>
            <a:ext cx="656645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расскажите друг другу</a:t>
            </a:r>
            <a:r>
              <a:rPr lang="ru-RU" sz="2400" b="1" i="1" dirty="0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225210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30338" y="434439"/>
            <a:ext cx="10254838" cy="5426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Соедините решение с пояснением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a typeface="+mj-ea"/>
              <a:cs typeface="Arial" panose="020B060402020202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                    Вариант 2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 : 2 –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                          Р : 4            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: 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прямоугольника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S : b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 : 2 –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        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 = 4 ∙ 4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 : 4      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прямоугольника               Р : 2 –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36 = 6 ∙ 6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         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: а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: 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прямоугольника               Р : 2 –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774005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30338" y="434439"/>
            <a:ext cx="10254838" cy="5426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Соедините решение с пояснением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a typeface="+mj-ea"/>
              <a:cs typeface="Arial" panose="020B060402020202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                    Вариант 2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 : 2 –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                           Р : 4            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: 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прямоугольника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S : b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 : 2 –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        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 = 4 ∙ 4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 : 4      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прямоугольника               Р : 2 –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36 = 6 ∙ 6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         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: а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: 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прямоугольника               Р : 2 –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9EF3C648-F618-4FED-9EBD-ED7450440B79}"/>
              </a:ext>
            </a:extLst>
          </p:cNvPr>
          <p:cNvCxnSpPr>
            <a:cxnSpLocks/>
          </p:cNvCxnSpPr>
          <p:nvPr/>
        </p:nvCxnSpPr>
        <p:spPr>
          <a:xfrm>
            <a:off x="3224531" y="1858361"/>
            <a:ext cx="1625375" cy="19157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E1384A3A-B0C1-406D-901A-4FF714F18E1A}"/>
              </a:ext>
            </a:extLst>
          </p:cNvPr>
          <p:cNvCxnSpPr>
            <a:cxnSpLocks/>
          </p:cNvCxnSpPr>
          <p:nvPr/>
        </p:nvCxnSpPr>
        <p:spPr>
          <a:xfrm>
            <a:off x="2647056" y="2485890"/>
            <a:ext cx="2202850" cy="6618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9788A2FF-AEB5-45D3-8017-FDF95BB211E5}"/>
              </a:ext>
            </a:extLst>
          </p:cNvPr>
          <p:cNvCxnSpPr>
            <a:cxnSpLocks/>
          </p:cNvCxnSpPr>
          <p:nvPr/>
        </p:nvCxnSpPr>
        <p:spPr>
          <a:xfrm flipV="1">
            <a:off x="3224531" y="2485890"/>
            <a:ext cx="1562622" cy="6618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2FD5A1B3-C8FB-424B-B4D5-6BB108B260AF}"/>
              </a:ext>
            </a:extLst>
          </p:cNvPr>
          <p:cNvCxnSpPr>
            <a:cxnSpLocks/>
          </p:cNvCxnSpPr>
          <p:nvPr/>
        </p:nvCxnSpPr>
        <p:spPr>
          <a:xfrm flipV="1">
            <a:off x="2647056" y="1902176"/>
            <a:ext cx="2202850" cy="18465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E912DB71-C110-4118-B984-B7CEDFB49526}"/>
              </a:ext>
            </a:extLst>
          </p:cNvPr>
          <p:cNvCxnSpPr>
            <a:cxnSpLocks/>
          </p:cNvCxnSpPr>
          <p:nvPr/>
        </p:nvCxnSpPr>
        <p:spPr>
          <a:xfrm flipV="1">
            <a:off x="3445761" y="4390369"/>
            <a:ext cx="1182913" cy="11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1209058E-136F-4603-BD83-B4510E2054B8}"/>
              </a:ext>
            </a:extLst>
          </p:cNvPr>
          <p:cNvCxnSpPr>
            <a:cxnSpLocks/>
          </p:cNvCxnSpPr>
          <p:nvPr/>
        </p:nvCxnSpPr>
        <p:spPr>
          <a:xfrm flipV="1">
            <a:off x="2647056" y="3863267"/>
            <a:ext cx="2092288" cy="11483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AE9068E8-EC82-4A30-9FF3-9BBDEB7574EB}"/>
              </a:ext>
            </a:extLst>
          </p:cNvPr>
          <p:cNvCxnSpPr>
            <a:cxnSpLocks/>
          </p:cNvCxnSpPr>
          <p:nvPr/>
        </p:nvCxnSpPr>
        <p:spPr>
          <a:xfrm>
            <a:off x="2613005" y="2519344"/>
            <a:ext cx="2221585" cy="2368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B47E0429-F64A-4A23-B4C9-81032C22B206}"/>
              </a:ext>
            </a:extLst>
          </p:cNvPr>
          <p:cNvCxnSpPr>
            <a:cxnSpLocks/>
          </p:cNvCxnSpPr>
          <p:nvPr/>
        </p:nvCxnSpPr>
        <p:spPr>
          <a:xfrm flipH="1">
            <a:off x="7216589" y="1935752"/>
            <a:ext cx="217842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83D744F5-73F5-416E-80C1-0740825075E5}"/>
              </a:ext>
            </a:extLst>
          </p:cNvPr>
          <p:cNvCxnSpPr>
            <a:cxnSpLocks/>
          </p:cNvCxnSpPr>
          <p:nvPr/>
        </p:nvCxnSpPr>
        <p:spPr>
          <a:xfrm flipH="1">
            <a:off x="8255502" y="2465294"/>
            <a:ext cx="1300874" cy="12281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68F2AC03-E1AD-4EB2-A1ED-7E8D568138E1}"/>
              </a:ext>
            </a:extLst>
          </p:cNvPr>
          <p:cNvCxnSpPr>
            <a:cxnSpLocks/>
          </p:cNvCxnSpPr>
          <p:nvPr/>
        </p:nvCxnSpPr>
        <p:spPr>
          <a:xfrm flipH="1">
            <a:off x="7085608" y="4390369"/>
            <a:ext cx="233978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1CE0E2E4-8B74-4621-B6D9-01B4AAC1C83F}"/>
              </a:ext>
            </a:extLst>
          </p:cNvPr>
          <p:cNvCxnSpPr>
            <a:cxnSpLocks/>
          </p:cNvCxnSpPr>
          <p:nvPr/>
        </p:nvCxnSpPr>
        <p:spPr>
          <a:xfrm flipH="1">
            <a:off x="8540685" y="3693460"/>
            <a:ext cx="10156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id="{AD13EDD4-CEEE-4D8F-9C20-772E23F40593}"/>
              </a:ext>
            </a:extLst>
          </p:cNvPr>
          <p:cNvCxnSpPr>
            <a:cxnSpLocks/>
          </p:cNvCxnSpPr>
          <p:nvPr/>
        </p:nvCxnSpPr>
        <p:spPr>
          <a:xfrm flipH="1">
            <a:off x="7172582" y="3121438"/>
            <a:ext cx="233978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3D949FE8-19D5-416B-8F7D-CFB142D3C396}"/>
              </a:ext>
            </a:extLst>
          </p:cNvPr>
          <p:cNvCxnSpPr>
            <a:cxnSpLocks/>
          </p:cNvCxnSpPr>
          <p:nvPr/>
        </p:nvCxnSpPr>
        <p:spPr>
          <a:xfrm flipH="1">
            <a:off x="8196240" y="4527176"/>
            <a:ext cx="1360136" cy="4462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D6AE8478-E520-4D73-B373-79F0C98818A8}"/>
              </a:ext>
            </a:extLst>
          </p:cNvPr>
          <p:cNvCxnSpPr>
            <a:cxnSpLocks/>
          </p:cNvCxnSpPr>
          <p:nvPr/>
        </p:nvCxnSpPr>
        <p:spPr>
          <a:xfrm flipH="1">
            <a:off x="8342476" y="4973380"/>
            <a:ext cx="108291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4340994"/>
      </p:ext>
    </p:extLst>
  </p:cSld>
  <p:clrMapOvr>
    <a:masterClrMapping/>
  </p:clrMapOvr>
  <p:transition spd="slow" advClick="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FAFC3023-C1F4-4EBE-BE7A-E19AE786A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252" y="1530931"/>
            <a:ext cx="6728245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6813175" y="3007332"/>
            <a:ext cx="3361766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S = a ∙ b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= S :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b =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S : а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ECCFC3B-1343-441B-B860-771612BE8472}"/>
              </a:ext>
            </a:extLst>
          </p:cNvPr>
          <p:cNvSpPr/>
          <p:nvPr/>
        </p:nvSpPr>
        <p:spPr>
          <a:xfrm>
            <a:off x="4616823" y="1409375"/>
            <a:ext cx="2788023" cy="13941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B9F021-1605-41B6-A98B-D0CA1BF1F448}"/>
              </a:ext>
            </a:extLst>
          </p:cNvPr>
          <p:cNvSpPr txBox="1"/>
          <p:nvPr/>
        </p:nvSpPr>
        <p:spPr>
          <a:xfrm>
            <a:off x="2599765" y="2976282"/>
            <a:ext cx="3576917" cy="2472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 (а + b) ∙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2 –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Р : 2 – 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C188C17-8FF4-4631-9176-6E417E7B702F}"/>
              </a:ext>
            </a:extLst>
          </p:cNvPr>
          <p:cNvSpPr/>
          <p:nvPr/>
        </p:nvSpPr>
        <p:spPr>
          <a:xfrm>
            <a:off x="3477334" y="5503527"/>
            <a:ext cx="5872854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96618449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6650407" y="3093808"/>
            <a:ext cx="3361766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=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ECCFC3B-1343-441B-B860-771612BE8472}"/>
              </a:ext>
            </a:extLst>
          </p:cNvPr>
          <p:cNvSpPr/>
          <p:nvPr/>
        </p:nvSpPr>
        <p:spPr>
          <a:xfrm>
            <a:off x="4616823" y="1409375"/>
            <a:ext cx="2788023" cy="13941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B9F021-1605-41B6-A98B-D0CA1BF1F448}"/>
              </a:ext>
            </a:extLst>
          </p:cNvPr>
          <p:cNvSpPr txBox="1"/>
          <p:nvPr/>
        </p:nvSpPr>
        <p:spPr>
          <a:xfrm>
            <a:off x="3477335" y="2976282"/>
            <a:ext cx="2699347" cy="2472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C43448B9-D516-48B8-AF1F-8D395EDF3959}"/>
              </a:ext>
            </a:extLst>
          </p:cNvPr>
          <p:cNvSpPr/>
          <p:nvPr/>
        </p:nvSpPr>
        <p:spPr>
          <a:xfrm>
            <a:off x="2850504" y="5600617"/>
            <a:ext cx="7094956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62176666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32927</TotalTime>
  <Words>913</Words>
  <Application>Microsoft Office PowerPoint</Application>
  <PresentationFormat>Шырокаэкранны</PresentationFormat>
  <Paragraphs>175</Paragraphs>
  <Slides>15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15</vt:i4>
      </vt:variant>
    </vt:vector>
  </HeadingPairs>
  <TitlesOfParts>
    <vt:vector size="22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Способы нахождения длин сторон   прямоугольника и квадрата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529</cp:revision>
  <dcterms:created xsi:type="dcterms:W3CDTF">2022-11-26T19:01:26Z</dcterms:created>
  <dcterms:modified xsi:type="dcterms:W3CDTF">2026-03-04T15:21:44Z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