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9">
  <p:sldMasterIdLst>
    <p:sldMasterId id="2147483679" r:id="rId4"/>
  </p:sldMasterIdLst>
  <p:handoutMasterIdLst>
    <p:handoutMasterId r:id="rId19"/>
  </p:handoutMasterIdLst>
  <p:sldIdLst>
    <p:sldId id="434" r:id="rId5"/>
    <p:sldId id="484" r:id="rId6"/>
    <p:sldId id="492" r:id="rId7"/>
    <p:sldId id="495" r:id="rId8"/>
    <p:sldId id="479" r:id="rId9"/>
    <p:sldId id="446" r:id="rId10"/>
    <p:sldId id="468" r:id="rId11"/>
    <p:sldId id="329" r:id="rId12"/>
    <p:sldId id="496" r:id="rId13"/>
    <p:sldId id="497" r:id="rId14"/>
    <p:sldId id="487" r:id="rId15"/>
    <p:sldId id="488" r:id="rId16"/>
    <p:sldId id="489" r:id="rId17"/>
    <p:sldId id="26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04.03.2026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задач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 нахождение периметра, площади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прямоугольника и квадрата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13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6866964" y="2972662"/>
            <a:ext cx="3227295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</a:t>
            </a: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Р 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S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ECCFC3B-1343-441B-B860-771612BE8472}"/>
              </a:ext>
            </a:extLst>
          </p:cNvPr>
          <p:cNvSpPr/>
          <p:nvPr/>
        </p:nvSpPr>
        <p:spPr>
          <a:xfrm>
            <a:off x="2994211" y="1429511"/>
            <a:ext cx="2788023" cy="13941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A1FFCBC-8CC5-411A-B024-E3853C40087C}"/>
              </a:ext>
            </a:extLst>
          </p:cNvPr>
          <p:cNvSpPr/>
          <p:nvPr/>
        </p:nvSpPr>
        <p:spPr>
          <a:xfrm>
            <a:off x="7006306" y="1587585"/>
            <a:ext cx="1474305" cy="13705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4B9F021-1605-41B6-A98B-D0CA1BF1F448}"/>
              </a:ext>
            </a:extLst>
          </p:cNvPr>
          <p:cNvSpPr txBox="1"/>
          <p:nvPr/>
        </p:nvSpPr>
        <p:spPr>
          <a:xfrm>
            <a:off x="2599765" y="2857874"/>
            <a:ext cx="3747247" cy="1842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S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C188C17-8FF4-4631-9176-6E417E7B702F}"/>
              </a:ext>
            </a:extLst>
          </p:cNvPr>
          <p:cNvSpPr/>
          <p:nvPr/>
        </p:nvSpPr>
        <p:spPr>
          <a:xfrm>
            <a:off x="2689412" y="5891564"/>
            <a:ext cx="7094956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357524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3DED3E6-3EA6-4924-A02A-0CCA6B278FF4}"/>
              </a:ext>
            </a:extLst>
          </p:cNvPr>
          <p:cNvSpPr/>
          <p:nvPr/>
        </p:nvSpPr>
        <p:spPr>
          <a:xfrm>
            <a:off x="3477334" y="5710518"/>
            <a:ext cx="5567083" cy="1143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67537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Продолжи!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C6F220B-CFD5-48BE-B7CF-C2E98082BE0E}"/>
              </a:ext>
            </a:extLst>
          </p:cNvPr>
          <p:cNvSpPr/>
          <p:nvPr/>
        </p:nvSpPr>
        <p:spPr>
          <a:xfrm>
            <a:off x="3119719" y="5523718"/>
            <a:ext cx="7055222" cy="1209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2946776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086190" y="3786775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126430"/>
            <a:ext cx="8951241" cy="1975874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 периметра,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площади прямоугольника и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длины,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2" y="3473523"/>
            <a:ext cx="8932889" cy="142803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</a:p>
          <a:p>
            <a:pPr lvl="0"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периметра</a:t>
            </a:r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 lvl="0" algn="ctr"/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площади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прямоугольника и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602" y="5964011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" y="3595154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5419438"/>
            <a:ext cx="7521389" cy="119301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754898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084729" y="301127"/>
            <a:ext cx="10327340" cy="217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Сравни, как найти периметр и площадь прямоугольника.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545976" y="5351041"/>
            <a:ext cx="7548284" cy="14381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</a:t>
            </a:r>
            <a:r>
              <a:rPr lang="ru-RU" sz="2400" b="1" i="1" dirty="0">
                <a:solidFill>
                  <a:schemeClr val="tx1"/>
                </a:solidFill>
              </a:rPr>
              <a:t>прочитайте, сравните, сопоставьте 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и расскажите друг другу.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932329" y="1259142"/>
            <a:ext cx="5562068" cy="193229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2772995" y="3428343"/>
            <a:ext cx="3877412" cy="17919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 а + b + а + b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а ∙ 2 + b ∙ 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DE631CE-DD23-4119-9B4A-5ACC19B975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1107" y="1259141"/>
            <a:ext cx="4244252" cy="193229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3C5FA0C-04AD-4EE4-800D-2044AF7C3AD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66863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647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       Сравни, как найти периметр и площадь квадрата.</a:t>
            </a:r>
          </a:p>
          <a:p>
            <a:pPr lvl="0" algn="just">
              <a:lnSpc>
                <a:spcPct val="107000"/>
              </a:lnSpc>
            </a:pPr>
            <a:r>
              <a:rPr lang="ru-RU" sz="3600" b="1" dirty="0">
                <a:solidFill>
                  <a:srgbClr val="FF0000"/>
                </a:solidFill>
              </a:rPr>
              <a:t>                                              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2937125" y="2771242"/>
            <a:ext cx="6493746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а ∙ 4                    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S 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a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∙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а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14F26-89D4-490C-8BAC-09407BBDDDA5}"/>
              </a:ext>
            </a:extLst>
          </p:cNvPr>
          <p:cNvSpPr/>
          <p:nvPr/>
        </p:nvSpPr>
        <p:spPr>
          <a:xfrm>
            <a:off x="5126141" y="1003817"/>
            <a:ext cx="14943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DC71E28E-6976-44A0-B6E4-0E1E876612ED}"/>
              </a:ext>
            </a:extLst>
          </p:cNvPr>
          <p:cNvSpPr/>
          <p:nvPr/>
        </p:nvSpPr>
        <p:spPr>
          <a:xfrm>
            <a:off x="2599765" y="5142074"/>
            <a:ext cx="7494495" cy="155779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</a:t>
            </a:r>
            <a:r>
              <a:rPr lang="ru-RU" sz="2400" b="1" i="1" dirty="0">
                <a:solidFill>
                  <a:schemeClr val="tx1"/>
                </a:solidFill>
              </a:rPr>
              <a:t>прочитайте, сравните, сопоставьте 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48015220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6497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Сравни, как найти периметр, площадь прямоугольника и квадрата.</a:t>
            </a:r>
          </a:p>
          <a:p>
            <a:pPr lvl="0" algn="just">
              <a:lnSpc>
                <a:spcPct val="107000"/>
              </a:lnSpc>
            </a:pPr>
            <a:r>
              <a:rPr lang="ru-RU" sz="3600" b="1" dirty="0">
                <a:solidFill>
                  <a:srgbClr val="FF0000"/>
                </a:solidFill>
              </a:rPr>
              <a:t>                                              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6813175" y="2771242"/>
            <a:ext cx="3281085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а ∙ 4                           </a:t>
            </a: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S = a ∙ а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DC71E28E-6976-44A0-B6E4-0E1E876612ED}"/>
              </a:ext>
            </a:extLst>
          </p:cNvPr>
          <p:cNvSpPr/>
          <p:nvPr/>
        </p:nvSpPr>
        <p:spPr>
          <a:xfrm>
            <a:off x="2599765" y="5598858"/>
            <a:ext cx="7494495" cy="11010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</a:t>
            </a:r>
            <a:r>
              <a:rPr lang="ru-RU" sz="2400" b="1" i="1" dirty="0">
                <a:solidFill>
                  <a:schemeClr val="tx1"/>
                </a:solidFill>
              </a:rPr>
              <a:t>прочитайте, сравните, сопоставьте 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и расскажите друг другу. 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ECCFC3B-1343-441B-B860-771612BE8472}"/>
              </a:ext>
            </a:extLst>
          </p:cNvPr>
          <p:cNvSpPr/>
          <p:nvPr/>
        </p:nvSpPr>
        <p:spPr>
          <a:xfrm>
            <a:off x="2971428" y="1138517"/>
            <a:ext cx="2788023" cy="13941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A1FFCBC-8CC5-411A-B024-E3853C40087C}"/>
              </a:ext>
            </a:extLst>
          </p:cNvPr>
          <p:cNvSpPr/>
          <p:nvPr/>
        </p:nvSpPr>
        <p:spPr>
          <a:xfrm>
            <a:off x="6960490" y="1185591"/>
            <a:ext cx="1474305" cy="13705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4B9F021-1605-41B6-A98B-D0CA1BF1F448}"/>
              </a:ext>
            </a:extLst>
          </p:cNvPr>
          <p:cNvSpPr txBox="1"/>
          <p:nvPr/>
        </p:nvSpPr>
        <p:spPr>
          <a:xfrm>
            <a:off x="2599765" y="2682409"/>
            <a:ext cx="3567953" cy="1213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 (а + b) ∙ 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S = a ∙ b</a:t>
            </a:r>
          </a:p>
        </p:txBody>
      </p:sp>
    </p:spTree>
    <p:extLst>
      <p:ext uri="{BB962C8B-B14F-4D97-AF65-F5344CB8AC3E}">
        <p14:creationId xmlns:p14="http://schemas.microsoft.com/office/powerpoint/2010/main" val="292287491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длины и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039035" y="5657535"/>
            <a:ext cx="6535270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прочитайте, сравните, сопоставьте 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и расскажите друг другу.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1748119" y="1572158"/>
            <a:ext cx="9466728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30338" y="434439"/>
            <a:ext cx="9485950" cy="10245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Заполни пропуски нужными числами.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1BBEF1-C0D4-4251-B27A-F71E611D5368}"/>
              </a:ext>
            </a:extLst>
          </p:cNvPr>
          <p:cNvSpPr txBox="1"/>
          <p:nvPr/>
        </p:nvSpPr>
        <p:spPr>
          <a:xfrm>
            <a:off x="403411" y="1280995"/>
            <a:ext cx="11483789" cy="4679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eaLnBrk="0" fontAlgn="base" hangingPunct="0">
              <a:lnSpc>
                <a:spcPct val="107000"/>
              </a:lnSpc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Периметр прямоугольника со сторонами 5 м и 9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равен … 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 со сторонами 5 м и 9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равна … 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Периметр квадрата со стороной 6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см равен … .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квадрата со стороной 6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см равна … .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30555" algn="ctr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Периметр прямоугольника со сторонами 7 м и 3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равен … 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 со сторонами 7 м и 3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равна … 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buFont typeface="+mj-lt"/>
              <a:buAutoNum type="arabicParenR"/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Периметр квадрата со стороной 4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см равен … .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spcAft>
                <a:spcPts val="800"/>
              </a:spcAft>
              <a:buFont typeface="+mj-lt"/>
              <a:buAutoNum type="arabicParenR"/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квадрата со стороной 4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см равна … .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340994"/>
      </p:ext>
    </p:extLst>
  </p:cSld>
  <p:clrMapOvr>
    <a:masterClrMapping/>
  </p:clrMapOvr>
  <p:transition spd="slow" advClick="0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477334" y="5262025"/>
            <a:ext cx="6025254" cy="12948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вместе проверьте правильность выполнения задания.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91015" y="385482"/>
            <a:ext cx="9459056" cy="595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Заполни пропуски нужными числами.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E0D797F-356C-42FC-81AB-DF3F33AAEC9D}"/>
              </a:ext>
            </a:extLst>
          </p:cNvPr>
          <p:cNvSpPr txBox="1"/>
          <p:nvPr/>
        </p:nvSpPr>
        <p:spPr>
          <a:xfrm>
            <a:off x="1191014" y="1048884"/>
            <a:ext cx="10158303" cy="3435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Вариант 1                                Вариант 2</a:t>
            </a:r>
          </a:p>
          <a:p>
            <a:pPr marL="342900" lvl="0" indent="-342900">
              <a:lnSpc>
                <a:spcPct val="107000"/>
              </a:lnSpc>
              <a:buFont typeface="+mj-lt"/>
              <a:buAutoNum type="arabicParenR"/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11 м 8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пр.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1)  14 м 6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Р пр.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arenR"/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en-GB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50</a:t>
            </a:r>
            <a:r>
              <a:rPr lang="en-GB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en-GB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GB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en-GB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 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en-GB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en-GB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en-GB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GB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en-GB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arenR"/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м 5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см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кв.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3)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м 8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 см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eaLnBrk="0" fontAlgn="base" hangingPunct="0">
              <a:lnSpc>
                <a:spcPct val="107000"/>
              </a:lnSpc>
              <a:spcAft>
                <a:spcPts val="800"/>
              </a:spcAft>
              <a:buFont typeface="+mj-lt"/>
              <a:buAutoNum type="arabicParenR"/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40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en-GB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96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</a:t>
            </a:r>
            <a:r>
              <a:rPr lang="en-GB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GB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GB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</a:t>
            </a:r>
            <a:r>
              <a:rPr lang="en-GB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21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16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GB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</a:t>
            </a:r>
            <a:r>
              <a:rPr lang="en-GB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FD99735-925C-4930-9B19-AF801B87CC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4588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53BA3622-6ED6-4109-B9AE-B448902C89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252" y="1530931"/>
            <a:ext cx="6728245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6813176" y="3429000"/>
            <a:ext cx="325419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а ∙ 4                           </a:t>
            </a:r>
          </a:p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 S = a ∙ а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ECCFC3B-1343-441B-B860-771612BE8472}"/>
              </a:ext>
            </a:extLst>
          </p:cNvPr>
          <p:cNvSpPr/>
          <p:nvPr/>
        </p:nvSpPr>
        <p:spPr>
          <a:xfrm>
            <a:off x="2994211" y="1429511"/>
            <a:ext cx="2788023" cy="13941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A1FFCBC-8CC5-411A-B024-E3853C40087C}"/>
              </a:ext>
            </a:extLst>
          </p:cNvPr>
          <p:cNvSpPr/>
          <p:nvPr/>
        </p:nvSpPr>
        <p:spPr>
          <a:xfrm>
            <a:off x="7032937" y="1441316"/>
            <a:ext cx="1474305" cy="13705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4B9F021-1605-41B6-A98B-D0CA1BF1F448}"/>
              </a:ext>
            </a:extLst>
          </p:cNvPr>
          <p:cNvSpPr txBox="1"/>
          <p:nvPr/>
        </p:nvSpPr>
        <p:spPr>
          <a:xfrm>
            <a:off x="2599765" y="3429000"/>
            <a:ext cx="3496235" cy="1110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 (а + b) ∙ 2</a:t>
            </a:r>
          </a:p>
          <a:p>
            <a:pPr indent="449580" algn="just">
              <a:lnSpc>
                <a:spcPct val="107000"/>
              </a:lnSpc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S = a ∙ b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C188C17-8FF4-4631-9176-6E417E7B702F}"/>
              </a:ext>
            </a:extLst>
          </p:cNvPr>
          <p:cNvSpPr/>
          <p:nvPr/>
        </p:nvSpPr>
        <p:spPr>
          <a:xfrm>
            <a:off x="3477335" y="5891564"/>
            <a:ext cx="5872854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43548072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6ee78bd2-4339-4042-adc0-bcc646419980"/>
    <ds:schemaRef ds:uri="2547570a-e5f4-4946-a4c3-82580e42479e"/>
    <ds:schemaRef ds:uri="http://purl.org/dc/dcmitype/"/>
    <ds:schemaRef ds:uri="http://www.w3.org/XML/1998/namespace"/>
    <ds:schemaRef ds:uri="http://schemas.openxmlformats.org/package/2006/metadata/core-properties"/>
    <ds:schemaRef ds:uri="http://schemas.microsoft.com/sharepoint/v3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32010</TotalTime>
  <Words>822</Words>
  <Application>Microsoft Office PowerPoint</Application>
  <PresentationFormat>Шырокаэкранны</PresentationFormat>
  <Paragraphs>131</Paragraphs>
  <Slides>14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14</vt:i4>
      </vt:variant>
    </vt:vector>
  </HeadingPairs>
  <TitlesOfParts>
    <vt:vector size="21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задач  на нахождение периметра, площади  прямоугольника и квадрата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518</cp:revision>
  <dcterms:created xsi:type="dcterms:W3CDTF">2022-11-26T19:01:26Z</dcterms:created>
  <dcterms:modified xsi:type="dcterms:W3CDTF">2026-03-04T11:48:39Z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