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01" r:id="rId36"/>
    <p:sldId id="290" r:id="rId37"/>
    <p:sldId id="291" r:id="rId38"/>
    <p:sldId id="292" r:id="rId39"/>
    <p:sldId id="293" r:id="rId40"/>
    <p:sldId id="294" r:id="rId41"/>
    <p:sldId id="295" r:id="rId42"/>
    <p:sldId id="298" r:id="rId43"/>
    <p:sldId id="296" r:id="rId44"/>
    <p:sldId id="297" r:id="rId45"/>
    <p:sldId id="299" r:id="rId46"/>
  </p:sldIdLst>
  <p:sldSz cx="18288000" cy="10287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Lora" panose="020B0604020202020204" charset="-52"/>
      <p:regular r:id="rId52"/>
      <p:bold r:id="rId53"/>
      <p:boldItalic r:id="rId54"/>
    </p:embeddedFont>
    <p:embeddedFont>
      <p:font typeface="Open Sans" panose="020B0604020202020204" charset="0"/>
      <p:regular r:id="rId55"/>
      <p:bold r:id="rId56"/>
      <p:italic r:id="rId57"/>
      <p:boldItalic r:id="rId58"/>
    </p:embeddedFont>
    <p:embeddedFont>
      <p:font typeface="Play" panose="020B0604020202020204" charset="0"/>
      <p:regular r:id="rId59"/>
      <p:bold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4" roundtripDataSignature="AMtx7mh4XWtpSv/SgzbmUT1cVVuvSF1z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54" d="100"/>
          <a:sy n="54" d="100"/>
        </p:scale>
        <p:origin x="91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34495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0" name="Google Shape;27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9" name="Google Shape;28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9" name="Google Shape;28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28840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5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5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5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5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14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38.png"/><Relationship Id="rId9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>
            <a:off x="7172593" y="628338"/>
            <a:ext cx="3942813" cy="1806525"/>
          </a:xfrm>
          <a:custGeom>
            <a:avLst/>
            <a:gdLst/>
            <a:ahLst/>
            <a:cxnLst/>
            <a:rect l="l" t="t" r="r" b="b"/>
            <a:pathLst>
              <a:path w="3942813" h="1806525" extrusionOk="0">
                <a:moveTo>
                  <a:pt x="0" y="0"/>
                </a:moveTo>
                <a:lnTo>
                  <a:pt x="3942814" y="0"/>
                </a:lnTo>
                <a:lnTo>
                  <a:pt x="3942814" y="1806525"/>
                </a:lnTo>
                <a:lnTo>
                  <a:pt x="0" y="18065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>
            <a:off x="10249973" y="693672"/>
            <a:ext cx="6736790" cy="8982387"/>
          </a:xfrm>
          <a:custGeom>
            <a:avLst/>
            <a:gdLst/>
            <a:ahLst/>
            <a:cxnLst/>
            <a:rect l="l" t="t" r="r" b="b"/>
            <a:pathLst>
              <a:path w="6736790" h="8982387" extrusionOk="0">
                <a:moveTo>
                  <a:pt x="0" y="0"/>
                </a:moveTo>
                <a:lnTo>
                  <a:pt x="6736790" y="0"/>
                </a:lnTo>
                <a:lnTo>
                  <a:pt x="6736790" y="8982387"/>
                </a:lnTo>
                <a:lnTo>
                  <a:pt x="0" y="89823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0" name="Google Shape;90;p1"/>
          <p:cNvSpPr txBox="1"/>
          <p:nvPr/>
        </p:nvSpPr>
        <p:spPr>
          <a:xfrm>
            <a:off x="1028700" y="853029"/>
            <a:ext cx="7759982" cy="6269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00" b="1" i="0" u="none" strike="noStrike" cap="none" dirty="0" err="1">
                <a:solidFill>
                  <a:srgbClr val="538CD5"/>
                </a:solidFill>
                <a:latin typeface="Play"/>
                <a:ea typeface="Play"/>
                <a:cs typeface="Play"/>
                <a:sym typeface="Play"/>
              </a:rPr>
              <a:t>Івянец</a:t>
            </a:r>
            <a:r>
              <a:rPr lang="en-US" sz="9700" b="1" i="0" u="none" strike="noStrike" cap="none" dirty="0">
                <a:solidFill>
                  <a:srgbClr val="538CD5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9700" b="1" i="0" u="none" strike="noStrike" cap="none" dirty="0" err="1">
                <a:solidFill>
                  <a:srgbClr val="538CD5"/>
                </a:solidFill>
                <a:latin typeface="Play"/>
                <a:ea typeface="Play"/>
                <a:cs typeface="Play"/>
                <a:sym typeface="Play"/>
              </a:rPr>
              <a:t>гасцінна</a:t>
            </a:r>
            <a:r>
              <a:rPr lang="en-US" sz="9700" b="1" i="0" u="none" strike="noStrike" cap="none" dirty="0">
                <a:solidFill>
                  <a:srgbClr val="538CD5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9700" b="1" i="0" u="none" strike="noStrike" cap="none" dirty="0" err="1">
                <a:solidFill>
                  <a:srgbClr val="538CD5"/>
                </a:solidFill>
                <a:latin typeface="Play"/>
                <a:ea typeface="Play"/>
                <a:cs typeface="Play"/>
                <a:sym typeface="Play"/>
              </a:rPr>
              <a:t>запрашае</a:t>
            </a:r>
            <a:r>
              <a:rPr lang="en-US" sz="9700" b="1" i="0" u="none" strike="noStrike" cap="none" dirty="0">
                <a:solidFill>
                  <a:srgbClr val="538CD5"/>
                </a:solidFill>
                <a:latin typeface="Play"/>
                <a:ea typeface="Play"/>
                <a:cs typeface="Play"/>
                <a:sym typeface="Play"/>
              </a:rPr>
              <a:t>!</a:t>
            </a:r>
            <a:endParaRPr sz="9700" b="1" i="0" u="none" strike="noStrike" cap="none" dirty="0">
              <a:solidFill>
                <a:srgbClr val="538CD5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174" name="Google Shape;174;p10"/>
          <p:cNvSpPr/>
          <p:nvPr/>
        </p:nvSpPr>
        <p:spPr>
          <a:xfrm>
            <a:off x="15072562" y="843335"/>
            <a:ext cx="2588659" cy="1186077"/>
          </a:xfrm>
          <a:custGeom>
            <a:avLst/>
            <a:gdLst/>
            <a:ahLst/>
            <a:cxnLst/>
            <a:rect l="l" t="t" r="r" b="b"/>
            <a:pathLst>
              <a:path w="2588659" h="1186077" extrusionOk="0">
                <a:moveTo>
                  <a:pt x="0" y="0"/>
                </a:moveTo>
                <a:lnTo>
                  <a:pt x="2588659" y="0"/>
                </a:lnTo>
                <a:lnTo>
                  <a:pt x="2588659" y="1186077"/>
                </a:lnTo>
                <a:lnTo>
                  <a:pt x="0" y="1186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5" name="Google Shape;175;p10"/>
          <p:cNvSpPr/>
          <p:nvPr/>
        </p:nvSpPr>
        <p:spPr>
          <a:xfrm>
            <a:off x="377044" y="5841955"/>
            <a:ext cx="2584467" cy="3818950"/>
          </a:xfrm>
          <a:custGeom>
            <a:avLst/>
            <a:gdLst/>
            <a:ahLst/>
            <a:cxnLst/>
            <a:rect l="l" t="t" r="r" b="b"/>
            <a:pathLst>
              <a:path w="2584467" h="3818950" extrusionOk="0">
                <a:moveTo>
                  <a:pt x="0" y="0"/>
                </a:moveTo>
                <a:lnTo>
                  <a:pt x="2584467" y="0"/>
                </a:lnTo>
                <a:lnTo>
                  <a:pt x="2584467" y="3818950"/>
                </a:lnTo>
                <a:lnTo>
                  <a:pt x="0" y="3818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90908" t="-181577" r="-699247" b="-133446"/>
            </a:stretch>
          </a:blipFill>
          <a:ln>
            <a:noFill/>
          </a:ln>
        </p:spPr>
      </p:sp>
      <p:sp>
        <p:nvSpPr>
          <p:cNvPr id="177" name="Google Shape;177;p10"/>
          <p:cNvSpPr/>
          <p:nvPr/>
        </p:nvSpPr>
        <p:spPr>
          <a:xfrm>
            <a:off x="5254044" y="6498452"/>
            <a:ext cx="1721127" cy="1477040"/>
          </a:xfrm>
          <a:custGeom>
            <a:avLst/>
            <a:gdLst/>
            <a:ahLst/>
            <a:cxnLst/>
            <a:rect l="l" t="t" r="r" b="b"/>
            <a:pathLst>
              <a:path w="1721127" h="1477040" extrusionOk="0">
                <a:moveTo>
                  <a:pt x="0" y="0"/>
                </a:moveTo>
                <a:lnTo>
                  <a:pt x="1721127" y="0"/>
                </a:lnTo>
                <a:lnTo>
                  <a:pt x="1721127" y="1477040"/>
                </a:lnTo>
                <a:lnTo>
                  <a:pt x="0" y="1477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8" name="Google Shape;178;p10"/>
          <p:cNvSpPr/>
          <p:nvPr/>
        </p:nvSpPr>
        <p:spPr>
          <a:xfrm>
            <a:off x="13941294" y="6000115"/>
            <a:ext cx="3965171" cy="4114800"/>
          </a:xfrm>
          <a:custGeom>
            <a:avLst/>
            <a:gdLst/>
            <a:ahLst/>
            <a:cxnLst/>
            <a:rect l="l" t="t" r="r" b="b"/>
            <a:pathLst>
              <a:path w="3965171" h="4114800" extrusionOk="0">
                <a:moveTo>
                  <a:pt x="0" y="0"/>
                </a:moveTo>
                <a:lnTo>
                  <a:pt x="3965171" y="0"/>
                </a:lnTo>
                <a:lnTo>
                  <a:pt x="3965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9" name="Google Shape;179;p10"/>
          <p:cNvSpPr/>
          <p:nvPr/>
        </p:nvSpPr>
        <p:spPr>
          <a:xfrm>
            <a:off x="8369457" y="4596514"/>
            <a:ext cx="1418474" cy="2924689"/>
          </a:xfrm>
          <a:custGeom>
            <a:avLst/>
            <a:gdLst/>
            <a:ahLst/>
            <a:cxnLst/>
            <a:rect l="l" t="t" r="r" b="b"/>
            <a:pathLst>
              <a:path w="1418474" h="2924689" extrusionOk="0">
                <a:moveTo>
                  <a:pt x="0" y="0"/>
                </a:moveTo>
                <a:lnTo>
                  <a:pt x="1418474" y="0"/>
                </a:lnTo>
                <a:lnTo>
                  <a:pt x="1418474" y="2924689"/>
                </a:lnTo>
                <a:lnTo>
                  <a:pt x="0" y="2924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0" name="Google Shape;180;p10"/>
          <p:cNvSpPr txBox="1"/>
          <p:nvPr/>
        </p:nvSpPr>
        <p:spPr>
          <a:xfrm>
            <a:off x="381535" y="502860"/>
            <a:ext cx="17524930" cy="368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Гульня</a:t>
            </a: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Знайдзі</a:t>
            </a: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нас</a:t>
            </a: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»</a:t>
            </a:r>
            <a:endParaRPr lang="be-BY"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7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Дзе</a:t>
            </a:r>
            <a:r>
              <a:rPr lang="en-US" sz="57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ў </a:t>
            </a:r>
            <a:r>
              <a:rPr lang="en-US" sz="57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словах</a:t>
            </a:r>
            <a:r>
              <a:rPr lang="en-US" sz="57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7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знаходзіцца</a:t>
            </a:r>
            <a:r>
              <a:rPr lang="en-US" sz="57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7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вывучаемая</a:t>
            </a:r>
            <a:r>
              <a:rPr lang="en-US" sz="57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7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літара</a:t>
            </a:r>
            <a:r>
              <a:rPr lang="en-US" sz="57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57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Google Shape;181;p10"/>
          <p:cNvSpPr txBox="1"/>
          <p:nvPr/>
        </p:nvSpPr>
        <p:spPr>
          <a:xfrm>
            <a:off x="5103797" y="5443723"/>
            <a:ext cx="2170430" cy="1022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ліса</a:t>
            </a: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2" name="Google Shape;182;p10"/>
          <p:cNvSpPr txBox="1"/>
          <p:nvPr/>
        </p:nvSpPr>
        <p:spPr>
          <a:xfrm>
            <a:off x="8134500" y="7312680"/>
            <a:ext cx="20190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Міла</a:t>
            </a: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3" name="Google Shape;183;p10"/>
          <p:cNvSpPr txBox="1"/>
          <p:nvPr/>
        </p:nvSpPr>
        <p:spPr>
          <a:xfrm>
            <a:off x="10215345" y="8746473"/>
            <a:ext cx="2289810" cy="1022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ласі</a:t>
            </a: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4" name="Google Shape;184;p10"/>
          <p:cNvSpPr/>
          <p:nvPr/>
        </p:nvSpPr>
        <p:spPr>
          <a:xfrm>
            <a:off x="11741785" y="6160100"/>
            <a:ext cx="3965171" cy="4114800"/>
          </a:xfrm>
          <a:custGeom>
            <a:avLst/>
            <a:gdLst/>
            <a:ahLst/>
            <a:cxnLst/>
            <a:rect l="l" t="t" r="r" b="b"/>
            <a:pathLst>
              <a:path w="3965171" h="4114800" extrusionOk="0">
                <a:moveTo>
                  <a:pt x="0" y="0"/>
                </a:moveTo>
                <a:lnTo>
                  <a:pt x="3965171" y="0"/>
                </a:lnTo>
                <a:lnTo>
                  <a:pt x="3965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Google Shape;221;p14"/>
          <p:cNvSpPr/>
          <p:nvPr/>
        </p:nvSpPr>
        <p:spPr>
          <a:xfrm>
            <a:off x="3240226" y="6620945"/>
            <a:ext cx="1438799" cy="2260970"/>
          </a:xfrm>
          <a:custGeom>
            <a:avLst/>
            <a:gdLst/>
            <a:ahLst/>
            <a:cxnLst/>
            <a:rect l="l" t="t" r="r" b="b"/>
            <a:pathLst>
              <a:path w="1438799" h="2260970" extrusionOk="0">
                <a:moveTo>
                  <a:pt x="0" y="0"/>
                </a:moveTo>
                <a:lnTo>
                  <a:pt x="1438800" y="0"/>
                </a:lnTo>
                <a:lnTo>
                  <a:pt x="1438800" y="2260970"/>
                </a:lnTo>
                <a:lnTo>
                  <a:pt x="0" y="2260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190" name="Google Shape;190;p11"/>
          <p:cNvSpPr txBox="1"/>
          <p:nvPr/>
        </p:nvSpPr>
        <p:spPr>
          <a:xfrm>
            <a:off x="-233314" y="-514456"/>
            <a:ext cx="18754627" cy="302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60" b="1" i="0" u="none" strike="noStrike" cap="none" dirty="0" err="1">
                <a:solidFill>
                  <a:srgbClr val="538CD5"/>
                </a:solidFill>
                <a:latin typeface="Play"/>
                <a:ea typeface="Play"/>
                <a:cs typeface="Play"/>
                <a:sym typeface="Play"/>
              </a:rPr>
              <a:t>Маршрутны</a:t>
            </a:r>
            <a:r>
              <a:rPr lang="en-US" sz="14060" b="1" i="0" u="none" strike="noStrike" cap="none" dirty="0">
                <a:solidFill>
                  <a:srgbClr val="538CD5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14060" b="1" i="0" u="none" strike="noStrike" cap="none" dirty="0" err="1">
                <a:solidFill>
                  <a:srgbClr val="538CD5"/>
                </a:solidFill>
                <a:latin typeface="Play"/>
                <a:ea typeface="Play"/>
                <a:cs typeface="Play"/>
                <a:sym typeface="Play"/>
              </a:rPr>
              <a:t>ліст</a:t>
            </a:r>
            <a:r>
              <a:rPr lang="en-US" sz="14060" b="1" i="0" u="none" strike="noStrike" cap="none" dirty="0">
                <a:solidFill>
                  <a:srgbClr val="6DA7CC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sz="14060" b="1" i="0" u="none" strike="noStrike" cap="none" dirty="0">
              <a:solidFill>
                <a:srgbClr val="6DA7CC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91" name="Google Shape;191;p11"/>
          <p:cNvSpPr txBox="1"/>
          <p:nvPr/>
        </p:nvSpPr>
        <p:spPr>
          <a:xfrm>
            <a:off x="1030711" y="2000250"/>
            <a:ext cx="11078558" cy="965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3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1. </a:t>
            </a:r>
            <a:r>
              <a:rPr lang="be-BY" sz="3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Касцёл святога Аляксея.</a:t>
            </a:r>
          </a:p>
          <a:p>
            <a:pPr lvl="0" algn="just">
              <a:lnSpc>
                <a:spcPct val="140000"/>
              </a:lnSpc>
            </a:pPr>
            <a:r>
              <a:rPr lang="be-BY" sz="3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2. </a:t>
            </a:r>
            <a:r>
              <a:rPr lang="be-BY" sz="3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Царква </a:t>
            </a:r>
            <a:r>
              <a:rPr lang="be-BY" sz="3200" dirty="0">
                <a:latin typeface="Lora"/>
                <a:ea typeface="Lora"/>
                <a:cs typeface="Lora"/>
                <a:sym typeface="Lora"/>
              </a:rPr>
              <a:t>Святой Еўфрасінні</a:t>
            </a:r>
            <a:r>
              <a:rPr lang="be-BY" sz="3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  <a:p>
            <a:pPr lvl="0" algn="just">
              <a:lnSpc>
                <a:spcPct val="140000"/>
              </a:lnSpc>
            </a:pPr>
            <a:r>
              <a:rPr lang="be-BY" sz="3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3. </a:t>
            </a:r>
            <a:r>
              <a:rPr lang="be-BY" sz="3200" dirty="0">
                <a:latin typeface="Lora"/>
                <a:ea typeface="Lora"/>
                <a:cs typeface="Lora"/>
                <a:sym typeface="Lora"/>
              </a:rPr>
              <a:t>Помнік на брацкай магіле савецкіх воінаў і партызан</a:t>
            </a:r>
            <a:r>
              <a:rPr lang="be-BY" sz="3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3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4. </a:t>
            </a:r>
            <a:r>
              <a:rPr lang="be-BY" sz="3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Магіла ахвярам фашызму</a:t>
            </a:r>
            <a:r>
              <a:rPr lang="be-BY" sz="3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3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5. </a:t>
            </a:r>
            <a:r>
              <a:rPr lang="be-BY" sz="3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Храм святога Міхаіла Архангела.</a:t>
            </a: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3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6. </a:t>
            </a:r>
            <a:r>
              <a:rPr lang="be-BY" sz="3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Івянецкі музей традыцыйнай культуры.</a:t>
            </a: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3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7. </a:t>
            </a:r>
            <a:r>
              <a:rPr lang="be-BY" sz="3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Майстэрня «Ганчарня</a:t>
            </a:r>
            <a:r>
              <a:rPr lang="be-BY" sz="3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».</a:t>
            </a: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3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8. </a:t>
            </a:r>
            <a:r>
              <a:rPr lang="be-BY" sz="3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Майстэрня «Ткацтва».</a:t>
            </a: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3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9. </a:t>
            </a:r>
            <a:r>
              <a:rPr lang="be-BY" sz="3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Майстэрня «Кузня».</a:t>
            </a: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3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10. </a:t>
            </a:r>
            <a:r>
              <a:rPr lang="be-BY" sz="3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Майстэрня «Мастацкая апрацоўка дрэва».</a:t>
            </a: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3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11. </a:t>
            </a:r>
            <a:r>
              <a:rPr lang="be-BY" sz="3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Экспазіцыя музея местачковага побыту.</a:t>
            </a: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3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12. </a:t>
            </a:r>
            <a:r>
              <a:rPr lang="be-BY" sz="3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Дом разьбяра па дрэве А. Ф. </a:t>
            </a:r>
            <a:r>
              <a:rPr lang="be-BY" sz="32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Пупко</a:t>
            </a:r>
            <a:r>
              <a:rPr lang="be-BY" sz="3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2" name="Google Shape;192;p11"/>
          <p:cNvSpPr/>
          <p:nvPr/>
        </p:nvSpPr>
        <p:spPr>
          <a:xfrm>
            <a:off x="12788537" y="3685874"/>
            <a:ext cx="4928245" cy="5013990"/>
          </a:xfrm>
          <a:custGeom>
            <a:avLst/>
            <a:gdLst/>
            <a:ahLst/>
            <a:cxnLst/>
            <a:rect l="l" t="t" r="r" b="b"/>
            <a:pathLst>
              <a:path w="5379925" h="5572427" extrusionOk="0">
                <a:moveTo>
                  <a:pt x="0" y="0"/>
                </a:moveTo>
                <a:lnTo>
                  <a:pt x="5379925" y="0"/>
                </a:lnTo>
                <a:lnTo>
                  <a:pt x="5379925" y="5572427"/>
                </a:lnTo>
                <a:lnTo>
                  <a:pt x="0" y="5572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198" name="Google Shape;198;p12"/>
          <p:cNvSpPr/>
          <p:nvPr/>
        </p:nvSpPr>
        <p:spPr>
          <a:xfrm>
            <a:off x="9144000" y="2073145"/>
            <a:ext cx="8268764" cy="5681690"/>
          </a:xfrm>
          <a:custGeom>
            <a:avLst/>
            <a:gdLst/>
            <a:ahLst/>
            <a:cxnLst/>
            <a:rect l="l" t="t" r="r" b="b"/>
            <a:pathLst>
              <a:path w="8860688" h="6529455" extrusionOk="0">
                <a:moveTo>
                  <a:pt x="0" y="0"/>
                </a:moveTo>
                <a:lnTo>
                  <a:pt x="8860688" y="0"/>
                </a:lnTo>
                <a:lnTo>
                  <a:pt x="8860688" y="6529455"/>
                </a:lnTo>
                <a:lnTo>
                  <a:pt x="0" y="6529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552" t="-23163" r="-552"/>
            </a:stretch>
          </a:blipFill>
          <a:ln>
            <a:noFill/>
          </a:ln>
        </p:spPr>
      </p:sp>
      <p:sp>
        <p:nvSpPr>
          <p:cNvPr id="199" name="Google Shape;199;p12"/>
          <p:cNvSpPr txBox="1"/>
          <p:nvPr/>
        </p:nvSpPr>
        <p:spPr>
          <a:xfrm>
            <a:off x="10802531" y="8008790"/>
            <a:ext cx="4951701" cy="554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Касцёл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святога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Аляксея</a:t>
            </a:r>
            <a:endParaRPr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00" name="Google Shape;200;p12"/>
          <p:cNvSpPr txBox="1"/>
          <p:nvPr/>
        </p:nvSpPr>
        <p:spPr>
          <a:xfrm>
            <a:off x="979395" y="1098423"/>
            <a:ext cx="8503761" cy="8273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Ён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першы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пры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ўездзе</a:t>
            </a:r>
            <a:endParaRPr lang="be-BY" sz="48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lvl="0">
              <a:lnSpc>
                <a:spcPct val="140000"/>
              </a:lnSpc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ў </a:t>
            </a: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Івянец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боку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Мінска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</a:t>
            </a: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Пабудаваны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чырвонай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цэглы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(у </a:t>
            </a: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народзе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яго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называюць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b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чырвоным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). </a:t>
            </a:r>
            <a:r>
              <a:rPr lang="be-BY" sz="4800" b="1" dirty="0">
                <a:latin typeface="Lora"/>
                <a:ea typeface="Lora"/>
                <a:cs typeface="Lora"/>
                <a:sym typeface="Lora"/>
              </a:rPr>
              <a:t>Д</a:t>
            </a:r>
            <a:r>
              <a:rPr lang="en-US" sz="4800" b="1" dirty="0" err="1">
                <a:latin typeface="Lora"/>
                <a:ea typeface="Lora"/>
                <a:cs typeface="Lora"/>
                <a:sym typeface="Lora"/>
              </a:rPr>
              <a:t>азволіў</a:t>
            </a:r>
            <a:r>
              <a:rPr lang="be-BY" sz="4800" b="1" dirty="0">
                <a:latin typeface="Lora"/>
                <a:ea typeface="Lora"/>
                <a:cs typeface="Lora"/>
                <a:sym typeface="Lora"/>
              </a:rPr>
              <a:t> я</a:t>
            </a:r>
            <a:r>
              <a:rPr lang="en-US" sz="4800" b="1" dirty="0" err="1">
                <a:latin typeface="Lora"/>
                <a:ea typeface="Lora"/>
                <a:cs typeface="Lora"/>
                <a:sym typeface="Lora"/>
              </a:rPr>
              <a:t>го</a:t>
            </a:r>
            <a:r>
              <a:rPr lang="en-US" sz="4800" b="1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b="1" dirty="0" err="1">
                <a:latin typeface="Lora"/>
                <a:ea typeface="Lora"/>
                <a:cs typeface="Lora"/>
                <a:sym typeface="Lora"/>
              </a:rPr>
              <a:t>пабудаваць</a:t>
            </a:r>
            <a:r>
              <a:rPr lang="en-US" sz="4800" b="1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цар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Мікалай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II. </a:t>
            </a:r>
            <a:endParaRPr lang="be-BY" sz="48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Гэта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помнік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архітэктуры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48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206" name="Google Shape;206;p13"/>
          <p:cNvSpPr/>
          <p:nvPr/>
        </p:nvSpPr>
        <p:spPr>
          <a:xfrm>
            <a:off x="782478" y="4258844"/>
            <a:ext cx="4295428" cy="3543348"/>
          </a:xfrm>
          <a:custGeom>
            <a:avLst/>
            <a:gdLst/>
            <a:ahLst/>
            <a:cxnLst/>
            <a:rect l="l" t="t" r="r" b="b"/>
            <a:pathLst>
              <a:path w="3918577" h="3071185" extrusionOk="0">
                <a:moveTo>
                  <a:pt x="0" y="0"/>
                </a:moveTo>
                <a:lnTo>
                  <a:pt x="3918577" y="0"/>
                </a:lnTo>
                <a:lnTo>
                  <a:pt x="3918577" y="3071185"/>
                </a:lnTo>
                <a:lnTo>
                  <a:pt x="0" y="3071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7" name="Google Shape;207;p13"/>
          <p:cNvSpPr/>
          <p:nvPr/>
        </p:nvSpPr>
        <p:spPr>
          <a:xfrm>
            <a:off x="5617004" y="3899127"/>
            <a:ext cx="5204086" cy="3903065"/>
          </a:xfrm>
          <a:custGeom>
            <a:avLst/>
            <a:gdLst/>
            <a:ahLst/>
            <a:cxnLst/>
            <a:rect l="l" t="t" r="r" b="b"/>
            <a:pathLst>
              <a:path w="5204086" h="3903065" extrusionOk="0">
                <a:moveTo>
                  <a:pt x="0" y="0"/>
                </a:moveTo>
                <a:lnTo>
                  <a:pt x="5204086" y="0"/>
                </a:lnTo>
                <a:lnTo>
                  <a:pt x="5204086" y="3903064"/>
                </a:lnTo>
                <a:lnTo>
                  <a:pt x="0" y="39030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8" name="Google Shape;208;p13"/>
          <p:cNvSpPr/>
          <p:nvPr/>
        </p:nvSpPr>
        <p:spPr>
          <a:xfrm>
            <a:off x="11553703" y="4160356"/>
            <a:ext cx="6007153" cy="3641836"/>
          </a:xfrm>
          <a:custGeom>
            <a:avLst/>
            <a:gdLst/>
            <a:ahLst/>
            <a:cxnLst/>
            <a:rect l="l" t="t" r="r" b="b"/>
            <a:pathLst>
              <a:path w="6007153" h="3641836" extrusionOk="0">
                <a:moveTo>
                  <a:pt x="0" y="0"/>
                </a:moveTo>
                <a:lnTo>
                  <a:pt x="6007153" y="0"/>
                </a:lnTo>
                <a:lnTo>
                  <a:pt x="6007153" y="3641836"/>
                </a:lnTo>
                <a:lnTo>
                  <a:pt x="0" y="3641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9" name="Google Shape;209;p13"/>
          <p:cNvSpPr txBox="1"/>
          <p:nvPr/>
        </p:nvSpPr>
        <p:spPr>
          <a:xfrm>
            <a:off x="490576" y="509270"/>
            <a:ext cx="17797424" cy="927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Запамінаем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новыя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словы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endParaRPr sz="55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0" name="Google Shape;210;p13"/>
          <p:cNvSpPr txBox="1"/>
          <p:nvPr/>
        </p:nvSpPr>
        <p:spPr>
          <a:xfrm>
            <a:off x="1553492" y="7904661"/>
            <a:ext cx="27534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цэгла</a:t>
            </a: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1" name="Google Shape;211;p13"/>
          <p:cNvSpPr txBox="1"/>
          <p:nvPr/>
        </p:nvSpPr>
        <p:spPr>
          <a:xfrm>
            <a:off x="6910922" y="7802192"/>
            <a:ext cx="2616250" cy="979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помнік</a:t>
            </a: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2" name="Google Shape;212;p13"/>
          <p:cNvSpPr txBox="1"/>
          <p:nvPr/>
        </p:nvSpPr>
        <p:spPr>
          <a:xfrm>
            <a:off x="12439082" y="7802991"/>
            <a:ext cx="4236393" cy="979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архітэктура</a:t>
            </a: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218" name="Google Shape;218;p14"/>
          <p:cNvSpPr txBox="1"/>
          <p:nvPr/>
        </p:nvSpPr>
        <p:spPr>
          <a:xfrm>
            <a:off x="490576" y="518795"/>
            <a:ext cx="17797424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Працягваем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знаёмства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літарай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4000" b="1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</a:t>
            </a:r>
            <a:r>
              <a:rPr lang="be-BY" sz="4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4000" b="1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параўнаем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яе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рэальнымі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прадметамі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40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9" name="Google Shape;219;p14"/>
          <p:cNvSpPr txBox="1"/>
          <p:nvPr/>
        </p:nvSpPr>
        <p:spPr>
          <a:xfrm>
            <a:off x="3140027" y="6272158"/>
            <a:ext cx="13034024" cy="4119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8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478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lvl="0" algn="ctr">
              <a:lnSpc>
                <a:spcPct val="140062"/>
              </a:lnSpc>
            </a:pPr>
            <a:r>
              <a:rPr lang="en-US" sz="478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478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           </a:t>
            </a:r>
            <a:r>
              <a:rPr lang="be-BY" sz="4780" b="1" i="1" dirty="0">
                <a:latin typeface="Lora"/>
                <a:ea typeface="Lora"/>
                <a:cs typeface="Lora"/>
                <a:sym typeface="Lora"/>
              </a:rPr>
              <a:t>— </a:t>
            </a:r>
            <a:r>
              <a:rPr lang="en-US" sz="4780" b="1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 </a:t>
            </a:r>
            <a:r>
              <a:rPr lang="be-BY" sz="4780" b="1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— </a:t>
            </a:r>
            <a:r>
              <a:rPr lang="en-US" sz="4780" b="1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 </a:t>
            </a:r>
            <a:r>
              <a:rPr lang="en-US" sz="4780" b="1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вузельчыкам</a:t>
            </a:r>
            <a:r>
              <a:rPr lang="en-US" sz="4780" b="1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780" b="1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іголка</a:t>
            </a:r>
            <a:r>
              <a:rPr lang="en-US" sz="4780" b="1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</a:t>
            </a:r>
            <a:r>
              <a:rPr lang="be-BY" sz="4780" b="1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—</a:t>
            </a:r>
          </a:p>
          <a:p>
            <a:pPr marL="0" marR="0" lvl="0" indent="0" algn="ctr" rtl="0">
              <a:lnSpc>
                <a:spcPct val="1400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780" b="1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Расказаў усім Міколка.</a:t>
            </a:r>
          </a:p>
          <a:p>
            <a:pPr marL="0" marR="0" lvl="0" indent="0" algn="ctr" rtl="0">
              <a:lnSpc>
                <a:spcPct val="1400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8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478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0" name="Google Shape;220;p14"/>
          <p:cNvSpPr/>
          <p:nvPr/>
        </p:nvSpPr>
        <p:spPr>
          <a:xfrm>
            <a:off x="525212" y="2247701"/>
            <a:ext cx="1779643" cy="2590800"/>
          </a:xfrm>
          <a:custGeom>
            <a:avLst/>
            <a:gdLst/>
            <a:ahLst/>
            <a:cxnLst/>
            <a:rect l="l" t="t" r="r" b="b"/>
            <a:pathLst>
              <a:path w="2584467" h="3818950" extrusionOk="0">
                <a:moveTo>
                  <a:pt x="0" y="0"/>
                </a:moveTo>
                <a:lnTo>
                  <a:pt x="2584466" y="0"/>
                </a:lnTo>
                <a:lnTo>
                  <a:pt x="2584466" y="3818950"/>
                </a:lnTo>
                <a:lnTo>
                  <a:pt x="0" y="3818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90908" t="-181577" r="-699247" b="-133446"/>
            </a:stretch>
          </a:blipFill>
          <a:ln>
            <a:noFill/>
          </a:ln>
        </p:spPr>
      </p:sp>
      <p:sp>
        <p:nvSpPr>
          <p:cNvPr id="221" name="Google Shape;221;p14"/>
          <p:cNvSpPr/>
          <p:nvPr/>
        </p:nvSpPr>
        <p:spPr>
          <a:xfrm>
            <a:off x="2690130" y="2247701"/>
            <a:ext cx="1438799" cy="2260970"/>
          </a:xfrm>
          <a:custGeom>
            <a:avLst/>
            <a:gdLst/>
            <a:ahLst/>
            <a:cxnLst/>
            <a:rect l="l" t="t" r="r" b="b"/>
            <a:pathLst>
              <a:path w="1438799" h="2260970" extrusionOk="0">
                <a:moveTo>
                  <a:pt x="0" y="0"/>
                </a:moveTo>
                <a:lnTo>
                  <a:pt x="1438800" y="0"/>
                </a:lnTo>
                <a:lnTo>
                  <a:pt x="1438800" y="2260970"/>
                </a:lnTo>
                <a:lnTo>
                  <a:pt x="0" y="2260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2" name="Google Shape;222;p14"/>
          <p:cNvSpPr/>
          <p:nvPr/>
        </p:nvSpPr>
        <p:spPr>
          <a:xfrm>
            <a:off x="15999824" y="4106159"/>
            <a:ext cx="571419" cy="5152141"/>
          </a:xfrm>
          <a:custGeom>
            <a:avLst/>
            <a:gdLst/>
            <a:ahLst/>
            <a:cxnLst/>
            <a:rect l="l" t="t" r="r" b="b"/>
            <a:pathLst>
              <a:path w="571419" h="5152141" extrusionOk="0">
                <a:moveTo>
                  <a:pt x="0" y="0"/>
                </a:moveTo>
                <a:lnTo>
                  <a:pt x="571420" y="0"/>
                </a:lnTo>
                <a:lnTo>
                  <a:pt x="571420" y="5152141"/>
                </a:lnTo>
                <a:lnTo>
                  <a:pt x="0" y="51521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14"/>
          <p:cNvSpPr txBox="1"/>
          <p:nvPr/>
        </p:nvSpPr>
        <p:spPr>
          <a:xfrm>
            <a:off x="5761595" y="2282282"/>
            <a:ext cx="8166348" cy="979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Да</a:t>
            </a: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чаго</a:t>
            </a: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яна</a:t>
            </a: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падобная</a:t>
            </a: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?</a:t>
            </a: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24" name="Google Shape;224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0485" y="6743460"/>
            <a:ext cx="4659084" cy="3009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230" name="Google Shape;230;p15"/>
          <p:cNvSpPr/>
          <p:nvPr/>
        </p:nvSpPr>
        <p:spPr>
          <a:xfrm>
            <a:off x="8625969" y="1444759"/>
            <a:ext cx="8860688" cy="6529455"/>
          </a:xfrm>
          <a:custGeom>
            <a:avLst/>
            <a:gdLst/>
            <a:ahLst/>
            <a:cxnLst/>
            <a:rect l="l" t="t" r="r" b="b"/>
            <a:pathLst>
              <a:path w="8860688" h="6529455" extrusionOk="0">
                <a:moveTo>
                  <a:pt x="0" y="0"/>
                </a:moveTo>
                <a:lnTo>
                  <a:pt x="8860688" y="0"/>
                </a:lnTo>
                <a:lnTo>
                  <a:pt x="8860688" y="6529455"/>
                </a:lnTo>
                <a:lnTo>
                  <a:pt x="0" y="6529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5301" r="-5301"/>
            </a:stretch>
          </a:blipFill>
          <a:ln>
            <a:noFill/>
          </a:ln>
        </p:spPr>
      </p:sp>
      <p:sp>
        <p:nvSpPr>
          <p:cNvPr id="231" name="Google Shape;231;p15"/>
          <p:cNvSpPr txBox="1"/>
          <p:nvPr/>
        </p:nvSpPr>
        <p:spPr>
          <a:xfrm>
            <a:off x="10823945" y="8304046"/>
            <a:ext cx="4464736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Царква</a:t>
            </a:r>
            <a:endParaRPr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lvl="0" algn="ctr">
              <a:lnSpc>
                <a:spcPct val="140000"/>
              </a:lnSpc>
            </a:pP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3300" dirty="0">
                <a:latin typeface="Lora"/>
                <a:ea typeface="Lora"/>
                <a:cs typeface="Lora"/>
                <a:sym typeface="Lora"/>
              </a:rPr>
              <a:t>Святой Еўфрасінні</a:t>
            </a:r>
            <a:endParaRPr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32" name="Google Shape;232;p15"/>
          <p:cNvSpPr txBox="1"/>
          <p:nvPr/>
        </p:nvSpPr>
        <p:spPr>
          <a:xfrm>
            <a:off x="1028700" y="2322422"/>
            <a:ext cx="6795926" cy="4774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4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Знаходзіцца</a:t>
            </a:r>
            <a:endParaRPr lang="be-BY" sz="554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rtl="0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4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ў </a:t>
            </a:r>
            <a:r>
              <a:rPr lang="en-US" sz="554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цэнтры</a:t>
            </a:r>
            <a:r>
              <a:rPr lang="en-US" sz="554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54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пасёлка</a:t>
            </a:r>
            <a:r>
              <a:rPr lang="en-US" sz="554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пабудавана</a:t>
            </a:r>
            <a:r>
              <a:rPr lang="be-BY" sz="554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я</a:t>
            </a:r>
          </a:p>
          <a:p>
            <a:pPr marL="0" marR="0" lvl="0" indent="0" rtl="0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4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ў 1998 </a:t>
            </a:r>
            <a:r>
              <a:rPr lang="en-US" sz="554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годзе</a:t>
            </a:r>
            <a:r>
              <a:rPr lang="en-US" sz="554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554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238" name="Google Shape;238;p16"/>
          <p:cNvSpPr/>
          <p:nvPr/>
        </p:nvSpPr>
        <p:spPr>
          <a:xfrm>
            <a:off x="9956801" y="347271"/>
            <a:ext cx="7957699" cy="8332272"/>
          </a:xfrm>
          <a:custGeom>
            <a:avLst/>
            <a:gdLst/>
            <a:ahLst/>
            <a:cxnLst/>
            <a:rect l="l" t="t" r="r" b="b"/>
            <a:pathLst>
              <a:path w="7136999" h="7584413" extrusionOk="0">
                <a:moveTo>
                  <a:pt x="0" y="0"/>
                </a:moveTo>
                <a:lnTo>
                  <a:pt x="7136999" y="0"/>
                </a:lnTo>
                <a:lnTo>
                  <a:pt x="7136999" y="7584413"/>
                </a:lnTo>
                <a:lnTo>
                  <a:pt x="0" y="75844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34391" b="-3733"/>
            </a:stretch>
          </a:blipFill>
          <a:ln>
            <a:noFill/>
          </a:ln>
        </p:spPr>
      </p:sp>
      <p:sp>
        <p:nvSpPr>
          <p:cNvPr id="239" name="Google Shape;239;p16"/>
          <p:cNvSpPr txBox="1"/>
          <p:nvPr/>
        </p:nvSpPr>
        <p:spPr>
          <a:xfrm>
            <a:off x="10148705" y="8772307"/>
            <a:ext cx="8509311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ru-RU" sz="3300" dirty="0" err="1">
                <a:latin typeface="Lora"/>
                <a:ea typeface="Lora"/>
                <a:cs typeface="Lora"/>
                <a:sym typeface="Lora"/>
              </a:rPr>
              <a:t>Помнік</a:t>
            </a:r>
            <a:r>
              <a:rPr lang="ru-RU" sz="3300" dirty="0">
                <a:latin typeface="Lora"/>
                <a:ea typeface="Lora"/>
                <a:cs typeface="Lora"/>
                <a:sym typeface="Lora"/>
              </a:rPr>
              <a:t> на </a:t>
            </a:r>
            <a:r>
              <a:rPr lang="ru-RU" sz="3300" dirty="0" err="1">
                <a:latin typeface="Lora"/>
                <a:ea typeface="Lora"/>
                <a:cs typeface="Lora"/>
                <a:sym typeface="Lora"/>
              </a:rPr>
              <a:t>брацкай</a:t>
            </a:r>
            <a:r>
              <a:rPr lang="ru-RU" sz="33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ru-RU" sz="3300" dirty="0" err="1">
                <a:latin typeface="Lora"/>
                <a:ea typeface="Lora"/>
                <a:cs typeface="Lora"/>
                <a:sym typeface="Lora"/>
              </a:rPr>
              <a:t>магіле</a:t>
            </a:r>
            <a:r>
              <a:rPr lang="ru-RU" sz="3300" dirty="0"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lvl="0" algn="ctr">
              <a:lnSpc>
                <a:spcPct val="140000"/>
              </a:lnSpc>
            </a:pPr>
            <a:r>
              <a:rPr lang="ru-RU" sz="3300" dirty="0" err="1">
                <a:latin typeface="Lora"/>
                <a:ea typeface="Lora"/>
                <a:cs typeface="Lora"/>
                <a:sym typeface="Lora"/>
              </a:rPr>
              <a:t>савецкіх</a:t>
            </a:r>
            <a:r>
              <a:rPr lang="ru-RU" sz="33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ru-RU" sz="3300" dirty="0" err="1">
                <a:latin typeface="Lora"/>
                <a:ea typeface="Lora"/>
                <a:cs typeface="Lora"/>
                <a:sym typeface="Lora"/>
              </a:rPr>
              <a:t>воінаў</a:t>
            </a:r>
            <a:r>
              <a:rPr lang="ru-RU" sz="3300" dirty="0"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ru-RU" sz="3300" dirty="0" err="1">
                <a:latin typeface="Lora"/>
                <a:ea typeface="Lora"/>
                <a:cs typeface="Lora"/>
                <a:sym typeface="Lora"/>
              </a:rPr>
              <a:t>партызан</a:t>
            </a:r>
            <a:endParaRPr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0" name="Google Shape;240;p16"/>
          <p:cNvSpPr txBox="1"/>
          <p:nvPr/>
        </p:nvSpPr>
        <p:spPr>
          <a:xfrm>
            <a:off x="887850" y="1304851"/>
            <a:ext cx="9539757" cy="6980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Тут</a:t>
            </a:r>
            <a:r>
              <a:rPr lang="be-BY" sz="5400" b="1" dirty="0">
                <a:latin typeface="Lora"/>
                <a:ea typeface="Lora"/>
                <a:cs typeface="Lora"/>
                <a:sym typeface="Lora"/>
              </a:rPr>
              <a:t>,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у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брацкай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магіле</a:t>
            </a:r>
            <a:r>
              <a:rPr lang="be-BY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пахаваны</a:t>
            </a:r>
            <a:r>
              <a:rPr lang="be-BY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я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143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чалавекі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lang="be-BY" sz="54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9 </a:t>
            </a:r>
            <a:r>
              <a:rPr lang="be-BY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ая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адзначаюць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lang="be-BY" sz="54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зень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Перамогі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lang="be-BY" sz="54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ўскладаюць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кветкі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lang="be-BY" sz="54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да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помніка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</a:t>
            </a:r>
            <a:endParaRPr sz="54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246" name="Google Shape;246;p17"/>
          <p:cNvSpPr txBox="1"/>
          <p:nvPr/>
        </p:nvSpPr>
        <p:spPr>
          <a:xfrm>
            <a:off x="1876892" y="629365"/>
            <a:ext cx="14534216" cy="134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15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А </a:t>
            </a:r>
            <a:r>
              <a:rPr lang="en-US" sz="66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ці</a:t>
            </a:r>
            <a:r>
              <a:rPr lang="en-US" sz="66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ведае</a:t>
            </a:r>
            <a:r>
              <a:rPr lang="be-BY" sz="66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це</a:t>
            </a:r>
            <a:r>
              <a:rPr lang="en-US" sz="66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66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</a:t>
            </a:r>
            <a:r>
              <a:rPr lang="en-US" sz="66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ы?</a:t>
            </a:r>
            <a:endParaRPr sz="66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7" name="Google Shape;247;p17"/>
          <p:cNvSpPr/>
          <p:nvPr/>
        </p:nvSpPr>
        <p:spPr>
          <a:xfrm>
            <a:off x="15241602" y="5446160"/>
            <a:ext cx="2774628" cy="4840840"/>
          </a:xfrm>
          <a:custGeom>
            <a:avLst/>
            <a:gdLst/>
            <a:ahLst/>
            <a:cxnLst/>
            <a:rect l="l" t="t" r="r" b="b"/>
            <a:pathLst>
              <a:path w="2774628" h="4840840" extrusionOk="0">
                <a:moveTo>
                  <a:pt x="0" y="0"/>
                </a:moveTo>
                <a:lnTo>
                  <a:pt x="2774628" y="0"/>
                </a:lnTo>
                <a:lnTo>
                  <a:pt x="2774628" y="4840840"/>
                </a:lnTo>
                <a:lnTo>
                  <a:pt x="0" y="4840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8" name="Google Shape;248;p17"/>
          <p:cNvSpPr txBox="1"/>
          <p:nvPr/>
        </p:nvSpPr>
        <p:spPr>
          <a:xfrm>
            <a:off x="942687" y="2229821"/>
            <a:ext cx="13016006" cy="8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Прачытайце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словы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</a:t>
            </a:r>
            <a:endParaRPr sz="5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Аліса</a:t>
            </a:r>
            <a:endParaRPr sz="5400" b="1" i="1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ліла</a:t>
            </a:r>
            <a:endParaRPr sz="5400" b="1" i="1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1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саліла</a:t>
            </a:r>
            <a:endParaRPr sz="5400" b="1" i="1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Якая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літара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працуе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для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абазначэння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гука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[і] у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словах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?</a:t>
            </a:r>
            <a:endParaRPr sz="5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9" name="Google Shape;249;p17"/>
          <p:cNvSpPr/>
          <p:nvPr/>
        </p:nvSpPr>
        <p:spPr>
          <a:xfrm>
            <a:off x="13635536" y="7866580"/>
            <a:ext cx="1438799" cy="2086672"/>
          </a:xfrm>
          <a:custGeom>
            <a:avLst/>
            <a:gdLst/>
            <a:ahLst/>
            <a:cxnLst/>
            <a:rect l="l" t="t" r="r" b="b"/>
            <a:pathLst>
              <a:path w="1438799" h="2260970" extrusionOk="0">
                <a:moveTo>
                  <a:pt x="0" y="0"/>
                </a:moveTo>
                <a:lnTo>
                  <a:pt x="1438800" y="0"/>
                </a:lnTo>
                <a:lnTo>
                  <a:pt x="1438800" y="2260970"/>
                </a:lnTo>
                <a:lnTo>
                  <a:pt x="0" y="2260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255" name="Google Shape;255;p18"/>
          <p:cNvSpPr/>
          <p:nvPr/>
        </p:nvSpPr>
        <p:spPr>
          <a:xfrm>
            <a:off x="10822387" y="796025"/>
            <a:ext cx="6915027" cy="7744649"/>
          </a:xfrm>
          <a:custGeom>
            <a:avLst/>
            <a:gdLst/>
            <a:ahLst/>
            <a:cxnLst/>
            <a:rect l="l" t="t" r="r" b="b"/>
            <a:pathLst>
              <a:path w="6915027" h="7744649" extrusionOk="0">
                <a:moveTo>
                  <a:pt x="0" y="0"/>
                </a:moveTo>
                <a:lnTo>
                  <a:pt x="6915027" y="0"/>
                </a:lnTo>
                <a:lnTo>
                  <a:pt x="6915027" y="7744649"/>
                </a:lnTo>
                <a:lnTo>
                  <a:pt x="0" y="7744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2080" b="-6965"/>
            </a:stretch>
          </a:blipFill>
          <a:ln>
            <a:noFill/>
          </a:ln>
        </p:spPr>
      </p:sp>
      <p:sp>
        <p:nvSpPr>
          <p:cNvPr id="256" name="Google Shape;256;p18"/>
          <p:cNvSpPr txBox="1"/>
          <p:nvPr/>
        </p:nvSpPr>
        <p:spPr>
          <a:xfrm>
            <a:off x="12008161" y="8540674"/>
            <a:ext cx="5172129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ru-RU" sz="3300" dirty="0" err="1">
                <a:latin typeface="Lora"/>
                <a:ea typeface="Lora"/>
                <a:cs typeface="Lora"/>
                <a:sym typeface="Lora"/>
              </a:rPr>
              <a:t>Помнік</a:t>
            </a:r>
            <a:r>
              <a:rPr lang="ru-RU" sz="3300" dirty="0">
                <a:latin typeface="Lora"/>
                <a:ea typeface="Lora"/>
                <a:cs typeface="Lora"/>
                <a:sym typeface="Lora"/>
              </a:rPr>
              <a:t> на </a:t>
            </a:r>
            <a:r>
              <a:rPr lang="ru-RU" sz="3300" dirty="0" err="1">
                <a:latin typeface="Lora"/>
                <a:ea typeface="Lora"/>
                <a:cs typeface="Lora"/>
                <a:sym typeface="Lora"/>
              </a:rPr>
              <a:t>магіле</a:t>
            </a:r>
            <a:r>
              <a:rPr lang="ru-RU" sz="33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ru-RU" sz="3300" dirty="0" err="1">
                <a:latin typeface="Lora"/>
                <a:ea typeface="Lora"/>
                <a:cs typeface="Lora"/>
                <a:sym typeface="Lora"/>
              </a:rPr>
              <a:t>ахвяр</a:t>
            </a:r>
            <a:r>
              <a:rPr lang="ru-RU" sz="33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ru-RU" sz="3300" dirty="0" err="1">
                <a:latin typeface="Lora"/>
                <a:ea typeface="Lora"/>
                <a:cs typeface="Lora"/>
                <a:sym typeface="Lora"/>
              </a:rPr>
              <a:t>фашызму</a:t>
            </a:r>
            <a:r>
              <a:rPr lang="ru-RU" sz="3300" dirty="0">
                <a:latin typeface="Lora"/>
                <a:ea typeface="Lora"/>
                <a:cs typeface="Lora"/>
                <a:sym typeface="Lora"/>
              </a:rPr>
              <a:t> — </a:t>
            </a:r>
            <a:r>
              <a:rPr lang="ru-RU" sz="3300" dirty="0" err="1">
                <a:latin typeface="Lora"/>
                <a:ea typeface="Lora"/>
                <a:cs typeface="Lora"/>
                <a:sym typeface="Lora"/>
              </a:rPr>
              <a:t>вязняў</a:t>
            </a:r>
            <a:r>
              <a:rPr lang="ru-RU" sz="33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ru-RU" sz="3300" dirty="0" err="1">
                <a:latin typeface="Lora"/>
                <a:ea typeface="Lora"/>
                <a:cs typeface="Lora"/>
                <a:sym typeface="Lora"/>
              </a:rPr>
              <a:t>гета</a:t>
            </a:r>
            <a:endParaRPr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7" name="Google Shape;257;p18"/>
          <p:cNvSpPr txBox="1"/>
          <p:nvPr/>
        </p:nvSpPr>
        <p:spPr>
          <a:xfrm>
            <a:off x="930713" y="796025"/>
            <a:ext cx="8960961" cy="6720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4044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Тут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пахаван</a:t>
            </a:r>
            <a:r>
              <a:rPr lang="be-BY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ыя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800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яўрэяў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расстраляны</a:t>
            </a:r>
            <a:r>
              <a:rPr lang="be-BY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я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фашыстамі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ў 1942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годзе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</a:t>
            </a:r>
            <a:endParaRPr lang="be-BY" sz="5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Мясцовыя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школьнікі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даглядаюць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помнік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5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263" name="Google Shape;263;p19"/>
          <p:cNvSpPr txBox="1"/>
          <p:nvPr/>
        </p:nvSpPr>
        <p:spPr>
          <a:xfrm>
            <a:off x="2894889" y="501792"/>
            <a:ext cx="12498221" cy="8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Гульня</a:t>
            </a:r>
            <a:r>
              <a:rPr lang="en-US" sz="6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60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Назаві</a:t>
            </a:r>
            <a:r>
              <a:rPr lang="en-US" sz="6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слова</a:t>
            </a:r>
            <a:r>
              <a:rPr lang="en-US" sz="6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»</a:t>
            </a:r>
            <a:endParaRPr lang="be-BY" sz="60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цяпер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а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цяпер</a:t>
            </a:r>
            <a:endParaRPr sz="5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Адчыняй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нам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школа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дзверы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!</a:t>
            </a:r>
            <a:endParaRPr sz="5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Нам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хутчэй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падары</a:t>
            </a:r>
            <a:endParaRPr sz="5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Размаляваныя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Буквары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!</a:t>
            </a:r>
            <a:endParaRPr sz="5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Хто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ж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мы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?</a:t>
            </a:r>
            <a:endParaRPr sz="5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64" name="Google Shape;264;p19"/>
          <p:cNvSpPr/>
          <p:nvPr/>
        </p:nvSpPr>
        <p:spPr>
          <a:xfrm>
            <a:off x="354836" y="6702515"/>
            <a:ext cx="2192421" cy="3225963"/>
          </a:xfrm>
          <a:custGeom>
            <a:avLst/>
            <a:gdLst/>
            <a:ahLst/>
            <a:cxnLst/>
            <a:rect l="l" t="t" r="r" b="b"/>
            <a:pathLst>
              <a:path w="2584467" h="3818950" extrusionOk="0">
                <a:moveTo>
                  <a:pt x="0" y="0"/>
                </a:moveTo>
                <a:lnTo>
                  <a:pt x="2584467" y="0"/>
                </a:lnTo>
                <a:lnTo>
                  <a:pt x="2584467" y="3818950"/>
                </a:lnTo>
                <a:lnTo>
                  <a:pt x="0" y="3818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90908" t="-181577" r="-699247" b="-133446"/>
            </a:stretch>
          </a:blipFill>
          <a:ln>
            <a:noFill/>
          </a:ln>
        </p:spPr>
      </p:sp>
      <p:sp>
        <p:nvSpPr>
          <p:cNvPr id="265" name="Google Shape;265;p19"/>
          <p:cNvSpPr/>
          <p:nvPr/>
        </p:nvSpPr>
        <p:spPr>
          <a:xfrm>
            <a:off x="870209" y="4482462"/>
            <a:ext cx="1154471" cy="1975220"/>
          </a:xfrm>
          <a:custGeom>
            <a:avLst/>
            <a:gdLst/>
            <a:ahLst/>
            <a:cxnLst/>
            <a:rect l="l" t="t" r="r" b="b"/>
            <a:pathLst>
              <a:path w="1438799" h="2260970" extrusionOk="0">
                <a:moveTo>
                  <a:pt x="0" y="0"/>
                </a:moveTo>
                <a:lnTo>
                  <a:pt x="1438799" y="0"/>
                </a:lnTo>
                <a:lnTo>
                  <a:pt x="1438799" y="2260970"/>
                </a:lnTo>
                <a:lnTo>
                  <a:pt x="0" y="2260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6" name="Google Shape;266;p19"/>
          <p:cNvSpPr/>
          <p:nvPr/>
        </p:nvSpPr>
        <p:spPr>
          <a:xfrm>
            <a:off x="13435612" y="6270170"/>
            <a:ext cx="4303748" cy="3658308"/>
          </a:xfrm>
          <a:prstGeom prst="snip1Rect">
            <a:avLst>
              <a:gd name="adj" fmla="val 0"/>
            </a:avLst>
          </a:prstGeom>
          <a:blipFill rotWithShape="1"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250" b="100000" l="2591" r="100000">
                          <a14:foregroundMark x1="51684" y1="45992" x2="50259" y2="51117"/>
                          <a14:foregroundMark x1="49223" y1="47963" x2="52720" y2="50854"/>
                          <a14:foregroundMark x1="70207" y1="27727" x2="93523" y2="41261"/>
                          <a14:foregroundMark x1="24741" y1="41261" x2="43135" y2="60315"/>
                          <a14:foregroundMark x1="28756" y1="44415" x2="33679" y2="56899"/>
                          <a14:foregroundMark x1="9715" y1="96189" x2="43135" y2="97109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t="-11784" r="1177" b="2"/>
            </a:stretch>
          </a:blipFill>
          <a:ln>
            <a:noFill/>
          </a:ln>
        </p:spPr>
      </p:sp>
      <p:sp>
        <p:nvSpPr>
          <p:cNvPr id="267" name="Google Shape;267;p19"/>
          <p:cNvSpPr txBox="1"/>
          <p:nvPr/>
        </p:nvSpPr>
        <p:spPr>
          <a:xfrm>
            <a:off x="6191794" y="8769378"/>
            <a:ext cx="6913248" cy="11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80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</a:t>
            </a:r>
            <a:r>
              <a:rPr lang="en-US" sz="5380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Вучні</a:t>
            </a:r>
            <a:r>
              <a:rPr lang="en-US" sz="5380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5380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школьнікі</a:t>
            </a:r>
            <a:r>
              <a:rPr lang="be-BY" sz="5380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r>
              <a:rPr lang="en-US" sz="5380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)</a:t>
            </a:r>
            <a:endParaRPr sz="5380" i="1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97" name="Google Shape;97;p2"/>
          <p:cNvSpPr txBox="1"/>
          <p:nvPr/>
        </p:nvSpPr>
        <p:spPr>
          <a:xfrm>
            <a:off x="1518553" y="166753"/>
            <a:ext cx="8158677" cy="995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Івянец</a:t>
            </a:r>
            <a:r>
              <a:rPr lang="en-US" sz="66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знаходзіцца</a:t>
            </a:r>
            <a:r>
              <a:rPr lang="en-US" sz="66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непадалёку</a:t>
            </a:r>
            <a:r>
              <a:rPr lang="en-US" sz="66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lang="be-BY" sz="66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ад</a:t>
            </a:r>
            <a:r>
              <a:rPr lang="be-BY" sz="66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Мінска</a:t>
            </a:r>
            <a:r>
              <a:rPr lang="en-US" sz="66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endParaRPr lang="be-BY" sz="66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66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ўскрайку</a:t>
            </a:r>
            <a:r>
              <a:rPr lang="en-US" sz="66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Налібоцкай</a:t>
            </a:r>
            <a:r>
              <a:rPr lang="en-US" sz="66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пушчы</a:t>
            </a:r>
            <a:r>
              <a:rPr lang="en-US" sz="66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66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15072562" y="843335"/>
            <a:ext cx="2588659" cy="1186077"/>
          </a:xfrm>
          <a:custGeom>
            <a:avLst/>
            <a:gdLst/>
            <a:ahLst/>
            <a:cxnLst/>
            <a:rect l="l" t="t" r="r" b="b"/>
            <a:pathLst>
              <a:path w="2588659" h="1186077" extrusionOk="0">
                <a:moveTo>
                  <a:pt x="0" y="0"/>
                </a:moveTo>
                <a:lnTo>
                  <a:pt x="2588659" y="0"/>
                </a:lnTo>
                <a:lnTo>
                  <a:pt x="2588659" y="1186077"/>
                </a:lnTo>
                <a:lnTo>
                  <a:pt x="0" y="1186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9" name="Google Shape;99;p2"/>
          <p:cNvSpPr/>
          <p:nvPr/>
        </p:nvSpPr>
        <p:spPr>
          <a:xfrm>
            <a:off x="7925279" y="2307907"/>
            <a:ext cx="9735942" cy="5671186"/>
          </a:xfrm>
          <a:custGeom>
            <a:avLst/>
            <a:gdLst/>
            <a:ahLst/>
            <a:cxnLst/>
            <a:rect l="l" t="t" r="r" b="b"/>
            <a:pathLst>
              <a:path w="9735942" h="5671186" extrusionOk="0">
                <a:moveTo>
                  <a:pt x="0" y="0"/>
                </a:moveTo>
                <a:lnTo>
                  <a:pt x="9735942" y="0"/>
                </a:lnTo>
                <a:lnTo>
                  <a:pt x="9735942" y="5671186"/>
                </a:lnTo>
                <a:lnTo>
                  <a:pt x="0" y="56711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8102" r="-8101"/>
            </a:stretch>
          </a:blipFill>
          <a:ln>
            <a:noFill/>
          </a:ln>
        </p:spPr>
      </p:sp>
      <p:sp>
        <p:nvSpPr>
          <p:cNvPr id="100" name="Google Shape;100;p2"/>
          <p:cNvSpPr txBox="1"/>
          <p:nvPr/>
        </p:nvSpPr>
        <p:spPr>
          <a:xfrm>
            <a:off x="10304009" y="8179118"/>
            <a:ext cx="5514410" cy="65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5" b="0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Івянец</a:t>
            </a:r>
            <a:endParaRPr sz="3805" b="0" i="0" u="none" strike="noStrike" cap="non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/>
          <p:nvPr/>
        </p:nvSpPr>
        <p:spPr>
          <a:xfrm>
            <a:off x="0" y="-612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273" name="Google Shape;273;p20"/>
          <p:cNvSpPr/>
          <p:nvPr/>
        </p:nvSpPr>
        <p:spPr>
          <a:xfrm>
            <a:off x="10936689" y="464948"/>
            <a:ext cx="6915027" cy="7744649"/>
          </a:xfrm>
          <a:custGeom>
            <a:avLst/>
            <a:gdLst/>
            <a:ahLst/>
            <a:cxnLst/>
            <a:rect l="l" t="t" r="r" b="b"/>
            <a:pathLst>
              <a:path w="6915027" h="7744649" extrusionOk="0">
                <a:moveTo>
                  <a:pt x="0" y="0"/>
                </a:moveTo>
                <a:lnTo>
                  <a:pt x="6915027" y="0"/>
                </a:lnTo>
                <a:lnTo>
                  <a:pt x="6915027" y="7744649"/>
                </a:lnTo>
                <a:lnTo>
                  <a:pt x="0" y="7744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9523" b="-9523"/>
            </a:stretch>
          </a:blipFill>
          <a:ln>
            <a:noFill/>
          </a:ln>
        </p:spPr>
      </p:sp>
      <p:sp>
        <p:nvSpPr>
          <p:cNvPr id="274" name="Google Shape;274;p20"/>
          <p:cNvSpPr txBox="1"/>
          <p:nvPr/>
        </p:nvSpPr>
        <p:spPr>
          <a:xfrm>
            <a:off x="9964005" y="9217642"/>
            <a:ext cx="7231618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Касцёл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вятога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Міхаіла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Архангела</a:t>
            </a:r>
            <a:endParaRPr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5" name="Google Shape;275;p20"/>
          <p:cNvSpPr txBox="1"/>
          <p:nvPr/>
        </p:nvSpPr>
        <p:spPr>
          <a:xfrm>
            <a:off x="436284" y="656145"/>
            <a:ext cx="10336491" cy="784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Храм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пабудаваны</a:t>
            </a:r>
            <a:endParaRPr lang="be-BY" sz="5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ў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пачатку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18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стагоддзя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lang="be-BY" sz="5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Ён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вежамі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—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велічны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lang="ru-RU" sz="5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прыгожы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У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народзе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яго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называюць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белым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касцёлам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lang="be-BY" sz="5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Храм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</a:t>
            </a:r>
            <a:r>
              <a:rPr lang="be-BY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’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яўляецца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жамчужынай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Івянца</a:t>
            </a:r>
            <a:r>
              <a:rPr lang="en-US" sz="5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5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281" name="Google Shape;281;p21"/>
          <p:cNvSpPr/>
          <p:nvPr/>
        </p:nvSpPr>
        <p:spPr>
          <a:xfrm>
            <a:off x="1486224" y="3436864"/>
            <a:ext cx="4551030" cy="3413272"/>
          </a:xfrm>
          <a:custGeom>
            <a:avLst/>
            <a:gdLst/>
            <a:ahLst/>
            <a:cxnLst/>
            <a:rect l="l" t="t" r="r" b="b"/>
            <a:pathLst>
              <a:path w="4551030" h="3413272" extrusionOk="0">
                <a:moveTo>
                  <a:pt x="0" y="0"/>
                </a:moveTo>
                <a:lnTo>
                  <a:pt x="4551030" y="0"/>
                </a:lnTo>
                <a:lnTo>
                  <a:pt x="4551030" y="3413272"/>
                </a:lnTo>
                <a:lnTo>
                  <a:pt x="0" y="34132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2" name="Google Shape;282;p21"/>
          <p:cNvSpPr/>
          <p:nvPr/>
        </p:nvSpPr>
        <p:spPr>
          <a:xfrm>
            <a:off x="9738757" y="3520040"/>
            <a:ext cx="6882198" cy="3330096"/>
          </a:xfrm>
          <a:custGeom>
            <a:avLst/>
            <a:gdLst/>
            <a:ahLst/>
            <a:cxnLst/>
            <a:rect l="l" t="t" r="r" b="b"/>
            <a:pathLst>
              <a:path w="6882198" h="3330096" extrusionOk="0">
                <a:moveTo>
                  <a:pt x="0" y="0"/>
                </a:moveTo>
                <a:lnTo>
                  <a:pt x="6882198" y="0"/>
                </a:lnTo>
                <a:lnTo>
                  <a:pt x="6882198" y="3330096"/>
                </a:lnTo>
                <a:lnTo>
                  <a:pt x="0" y="33300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3" name="Google Shape;283;p21"/>
          <p:cNvSpPr txBox="1"/>
          <p:nvPr/>
        </p:nvSpPr>
        <p:spPr>
          <a:xfrm>
            <a:off x="584896" y="496389"/>
            <a:ext cx="16967982" cy="105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15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Запамінаем</a:t>
            </a:r>
            <a:r>
              <a:rPr lang="en-US" sz="66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en-US" sz="66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новыя</a:t>
            </a:r>
            <a:r>
              <a:rPr lang="en-US" sz="66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словы</a:t>
            </a:r>
            <a:r>
              <a:rPr lang="en-US" sz="66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</a:t>
            </a:r>
            <a:endParaRPr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84" name="Google Shape;284;p21"/>
          <p:cNvSpPr txBox="1"/>
          <p:nvPr/>
        </p:nvSpPr>
        <p:spPr>
          <a:xfrm>
            <a:off x="2367461" y="6633357"/>
            <a:ext cx="2788556" cy="10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вежа</a:t>
            </a:r>
            <a:endParaRPr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85" name="Google Shape;285;p21"/>
          <p:cNvSpPr txBox="1"/>
          <p:nvPr/>
        </p:nvSpPr>
        <p:spPr>
          <a:xfrm>
            <a:off x="1142999" y="8318401"/>
            <a:ext cx="15851777" cy="133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6200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</a:t>
            </a:r>
            <a:r>
              <a:rPr lang="en-US" sz="6200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елічны</a:t>
            </a:r>
            <a:r>
              <a:rPr lang="be-BY" sz="6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</a:t>
            </a:r>
            <a:r>
              <a:rPr lang="en-US" sz="62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бел</a:t>
            </a:r>
            <a:r>
              <a:rPr lang="en-US" sz="6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.) </a:t>
            </a:r>
            <a:r>
              <a:rPr lang="be-BY" sz="6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—</a:t>
            </a:r>
            <a:r>
              <a:rPr lang="en-US" sz="6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величественный</a:t>
            </a:r>
            <a:r>
              <a:rPr lang="en-US" sz="6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en-US" sz="62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рус</a:t>
            </a:r>
            <a:r>
              <a:rPr lang="en-US" sz="6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.)</a:t>
            </a:r>
            <a:r>
              <a:rPr lang="ru-RU" sz="6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620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86" name="Google Shape;286;p21"/>
          <p:cNvSpPr txBox="1"/>
          <p:nvPr/>
        </p:nvSpPr>
        <p:spPr>
          <a:xfrm>
            <a:off x="10515600" y="6735838"/>
            <a:ext cx="5328513" cy="104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жамчужына</a:t>
            </a:r>
            <a:endParaRPr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292" name="Google Shape;292;p22"/>
          <p:cNvSpPr/>
          <p:nvPr/>
        </p:nvSpPr>
        <p:spPr>
          <a:xfrm>
            <a:off x="659991" y="6322352"/>
            <a:ext cx="1860231" cy="3474792"/>
          </a:xfrm>
          <a:custGeom>
            <a:avLst/>
            <a:gdLst/>
            <a:ahLst/>
            <a:cxnLst/>
            <a:rect l="l" t="t" r="r" b="b"/>
            <a:pathLst>
              <a:path w="1755576" h="4164391" extrusionOk="0">
                <a:moveTo>
                  <a:pt x="0" y="0"/>
                </a:moveTo>
                <a:lnTo>
                  <a:pt x="1755576" y="0"/>
                </a:lnTo>
                <a:lnTo>
                  <a:pt x="1755576" y="4164391"/>
                </a:lnTo>
                <a:lnTo>
                  <a:pt x="0" y="4164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3" name="Google Shape;293;p22"/>
          <p:cNvSpPr txBox="1"/>
          <p:nvPr/>
        </p:nvSpPr>
        <p:spPr>
          <a:xfrm>
            <a:off x="2237385" y="363035"/>
            <a:ext cx="13813229" cy="581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 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Гульня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Кожнаму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сваё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»</a:t>
            </a:r>
            <a:endParaRPr sz="54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Размяркуйце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склады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для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Біма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Бома</a:t>
            </a:r>
            <a:r>
              <a:rPr lang="be-BY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5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Увага</a:t>
            </a:r>
            <a:r>
              <a:rPr lang="en-US" sz="5400" b="1" i="0" u="none" strike="noStrike" cap="none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! </a:t>
            </a:r>
            <a:endParaRPr sz="5400" b="1" i="0" u="none" strike="noStrike" cap="none" dirty="0">
              <a:solidFill>
                <a:schemeClr val="tx1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Памятаем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што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Бому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падабаюцца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склады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цвёрдымі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зычнымі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а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Біму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—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мяккімі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5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94" name="Google Shape;294;p22"/>
          <p:cNvSpPr/>
          <p:nvPr/>
        </p:nvSpPr>
        <p:spPr>
          <a:xfrm>
            <a:off x="15746487" y="6322352"/>
            <a:ext cx="2147875" cy="3711960"/>
          </a:xfrm>
          <a:custGeom>
            <a:avLst/>
            <a:gdLst/>
            <a:ahLst/>
            <a:cxnLst/>
            <a:rect l="l" t="t" r="r" b="b"/>
            <a:pathLst>
              <a:path w="2257665" h="3938905" extrusionOk="0">
                <a:moveTo>
                  <a:pt x="0" y="0"/>
                </a:moveTo>
                <a:lnTo>
                  <a:pt x="2257665" y="0"/>
                </a:lnTo>
                <a:lnTo>
                  <a:pt x="2257665" y="3938905"/>
                </a:lnTo>
                <a:lnTo>
                  <a:pt x="0" y="39389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5" name="Google Shape;295;p22"/>
          <p:cNvSpPr/>
          <p:nvPr/>
        </p:nvSpPr>
        <p:spPr>
          <a:xfrm>
            <a:off x="2786575" y="6827727"/>
            <a:ext cx="1438799" cy="2260970"/>
          </a:xfrm>
          <a:custGeom>
            <a:avLst/>
            <a:gdLst/>
            <a:ahLst/>
            <a:cxnLst/>
            <a:rect l="l" t="t" r="r" b="b"/>
            <a:pathLst>
              <a:path w="1438799" h="2260970" extrusionOk="0">
                <a:moveTo>
                  <a:pt x="0" y="0"/>
                </a:moveTo>
                <a:lnTo>
                  <a:pt x="1438800" y="0"/>
                </a:lnTo>
                <a:lnTo>
                  <a:pt x="1438800" y="2260970"/>
                </a:lnTo>
                <a:lnTo>
                  <a:pt x="0" y="2260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6" name="Google Shape;296;p22"/>
          <p:cNvSpPr txBox="1"/>
          <p:nvPr/>
        </p:nvSpPr>
        <p:spPr>
          <a:xfrm>
            <a:off x="5633850" y="6033685"/>
            <a:ext cx="7020300" cy="426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94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ла</a:t>
            </a:r>
            <a:r>
              <a:rPr lang="en-US" sz="6594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6594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-</a:t>
            </a:r>
            <a:r>
              <a:rPr lang="en-US" sz="6594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594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сі</a:t>
            </a:r>
            <a:endParaRPr sz="6594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94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лі</a:t>
            </a:r>
            <a:r>
              <a:rPr lang="en-US" sz="6594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6594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-</a:t>
            </a:r>
            <a:r>
              <a:rPr lang="en-US" sz="6594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594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са</a:t>
            </a:r>
            <a:endParaRPr sz="6594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6594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</a:t>
            </a:r>
            <a:r>
              <a:rPr lang="en-US" sz="6594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 </a:t>
            </a:r>
            <a:r>
              <a:rPr lang="be-BY" sz="6594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-</a:t>
            </a:r>
            <a:r>
              <a:rPr lang="en-US" sz="6594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594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ла</a:t>
            </a:r>
            <a:endParaRPr sz="6594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97" name="Google Shape;297;p22"/>
          <p:cNvSpPr/>
          <p:nvPr/>
        </p:nvSpPr>
        <p:spPr>
          <a:xfrm>
            <a:off x="14032304" y="7015476"/>
            <a:ext cx="1438799" cy="2260970"/>
          </a:xfrm>
          <a:custGeom>
            <a:avLst/>
            <a:gdLst/>
            <a:ahLst/>
            <a:cxnLst/>
            <a:rect l="l" t="t" r="r" b="b"/>
            <a:pathLst>
              <a:path w="1438799" h="2260970" extrusionOk="0">
                <a:moveTo>
                  <a:pt x="0" y="0"/>
                </a:moveTo>
                <a:lnTo>
                  <a:pt x="1438799" y="0"/>
                </a:lnTo>
                <a:lnTo>
                  <a:pt x="1438799" y="2260970"/>
                </a:lnTo>
                <a:lnTo>
                  <a:pt x="0" y="2260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308" name="Google Shape;308;p23"/>
          <p:cNvSpPr txBox="1"/>
          <p:nvPr/>
        </p:nvSpPr>
        <p:spPr>
          <a:xfrm>
            <a:off x="5633907" y="6309666"/>
            <a:ext cx="7020186" cy="2841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94" b="1" i="0" u="none" strike="noStrike" cap="none" dirty="0" err="1">
                <a:solidFill>
                  <a:srgbClr val="1B5EC0"/>
                </a:solidFill>
                <a:latin typeface="Lora"/>
                <a:ea typeface="Lora"/>
                <a:cs typeface="Lora"/>
                <a:sym typeface="Lora"/>
              </a:rPr>
              <a:t>ла</a:t>
            </a:r>
            <a:r>
              <a:rPr lang="en-US" sz="6594" b="1" i="0" u="none" strike="noStrike" cap="none" dirty="0">
                <a:solidFill>
                  <a:srgbClr val="1B5EC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6594" b="1" i="0" u="none" strike="noStrike" cap="none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-</a:t>
            </a:r>
            <a:r>
              <a:rPr lang="en-US" sz="6594" b="1" i="0" u="none" strike="noStrike" cap="none" dirty="0">
                <a:solidFill>
                  <a:srgbClr val="1B5EC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594" b="1" i="0" u="none" strike="noStrike" cap="none" dirty="0" err="1">
                <a:solidFill>
                  <a:srgbClr val="077341"/>
                </a:solidFill>
                <a:latin typeface="Lora"/>
                <a:ea typeface="Lora"/>
                <a:cs typeface="Lora"/>
                <a:sym typeface="Lora"/>
              </a:rPr>
              <a:t>сі</a:t>
            </a:r>
            <a:endParaRPr sz="6594" b="1" i="0" u="none" strike="noStrike" cap="none" dirty="0">
              <a:solidFill>
                <a:srgbClr val="077341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594" b="1" i="0" u="none" strike="noStrike" cap="none" dirty="0">
              <a:solidFill>
                <a:srgbClr val="07734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9" name="Google Shape;309;p23"/>
          <p:cNvSpPr txBox="1"/>
          <p:nvPr/>
        </p:nvSpPr>
        <p:spPr>
          <a:xfrm>
            <a:off x="7315200" y="7429500"/>
            <a:ext cx="3733165" cy="2841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94" b="1" i="0" u="none" strike="noStrike" cap="none" dirty="0" err="1">
                <a:solidFill>
                  <a:srgbClr val="077341"/>
                </a:solidFill>
                <a:latin typeface="Lora"/>
                <a:ea typeface="Lora"/>
                <a:cs typeface="Lora"/>
                <a:sym typeface="Lora"/>
              </a:rPr>
              <a:t>лі</a:t>
            </a:r>
            <a:r>
              <a:rPr lang="en-US" sz="6594" b="1" i="0" u="none" strike="noStrike" cap="none" dirty="0">
                <a:solidFill>
                  <a:srgbClr val="07734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6594" b="1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-</a:t>
            </a:r>
            <a:r>
              <a:rPr lang="en-US" sz="6594" b="1" i="0" u="none" strike="noStrike" cap="none" dirty="0">
                <a:solidFill>
                  <a:srgbClr val="07734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594" b="1" i="0" u="none" strike="noStrike" cap="none" dirty="0" err="1">
                <a:solidFill>
                  <a:srgbClr val="1B5EC0"/>
                </a:solidFill>
                <a:latin typeface="Lora"/>
                <a:ea typeface="Lora"/>
                <a:cs typeface="Lora"/>
                <a:sym typeface="Lora"/>
              </a:rPr>
              <a:t>са</a:t>
            </a:r>
            <a:endParaRPr sz="6594" b="1" i="0" u="none" strike="noStrike" cap="none" dirty="0">
              <a:solidFill>
                <a:srgbClr val="1B5EC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594" b="1" i="0" u="none" strike="noStrike" cap="none" dirty="0">
              <a:solidFill>
                <a:srgbClr val="1B5EC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0" name="Google Shape;310;p23"/>
          <p:cNvSpPr txBox="1"/>
          <p:nvPr/>
        </p:nvSpPr>
        <p:spPr>
          <a:xfrm>
            <a:off x="7239000" y="8485505"/>
            <a:ext cx="4150360" cy="1420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94" b="1" i="0" u="none" strike="noStrike" cap="none" dirty="0" err="1">
                <a:solidFill>
                  <a:srgbClr val="077341"/>
                </a:solidFill>
                <a:latin typeface="Lora"/>
                <a:ea typeface="Lora"/>
                <a:cs typeface="Lora"/>
                <a:sym typeface="Lora"/>
              </a:rPr>
              <a:t>Мі</a:t>
            </a:r>
            <a:r>
              <a:rPr lang="en-US" sz="6594" b="1" i="0" u="none" strike="noStrike" cap="none" dirty="0">
                <a:solidFill>
                  <a:srgbClr val="07734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6594" b="1" i="0" u="none" strike="noStrike" cap="none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-</a:t>
            </a:r>
            <a:r>
              <a:rPr lang="en-US" sz="6594" b="1" i="0" u="none" strike="noStrike" cap="none" dirty="0">
                <a:solidFill>
                  <a:srgbClr val="07734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594" b="1" i="0" u="none" strike="noStrike" cap="none" dirty="0" err="1">
                <a:solidFill>
                  <a:srgbClr val="1B5EC0"/>
                </a:solidFill>
                <a:latin typeface="Lora"/>
                <a:ea typeface="Lora"/>
                <a:cs typeface="Lora"/>
                <a:sym typeface="Lora"/>
              </a:rPr>
              <a:t>ла</a:t>
            </a:r>
            <a:endParaRPr sz="6594" b="1" i="0" u="none" strike="noStrike" cap="none" dirty="0">
              <a:solidFill>
                <a:srgbClr val="1B5EC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" name="Google Shape;293;p22"/>
          <p:cNvSpPr txBox="1"/>
          <p:nvPr/>
        </p:nvSpPr>
        <p:spPr>
          <a:xfrm>
            <a:off x="2314697" y="411501"/>
            <a:ext cx="13998966" cy="581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 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Гульня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Кожнаму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сваё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»</a:t>
            </a:r>
            <a:endParaRPr sz="54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Размяркуйце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склады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для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Біма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Бома</a:t>
            </a:r>
            <a:r>
              <a:rPr lang="be-BY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5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Увага</a:t>
            </a:r>
            <a:r>
              <a:rPr lang="en-US" sz="5400" b="1" i="0" u="none" strike="noStrike" cap="none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! </a:t>
            </a:r>
            <a:endParaRPr sz="5400" b="1" i="0" u="none" strike="noStrike" cap="none" dirty="0">
              <a:solidFill>
                <a:schemeClr val="tx1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Памятаем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што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Бому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падабаюцца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склады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цвёрдымі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зычнымі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а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Біму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—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мяккімі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5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3" name="Google Shape;292;p22"/>
          <p:cNvSpPr/>
          <p:nvPr/>
        </p:nvSpPr>
        <p:spPr>
          <a:xfrm>
            <a:off x="659991" y="6322352"/>
            <a:ext cx="1860231" cy="3474792"/>
          </a:xfrm>
          <a:custGeom>
            <a:avLst/>
            <a:gdLst/>
            <a:ahLst/>
            <a:cxnLst/>
            <a:rect l="l" t="t" r="r" b="b"/>
            <a:pathLst>
              <a:path w="1755576" h="4164391" extrusionOk="0">
                <a:moveTo>
                  <a:pt x="0" y="0"/>
                </a:moveTo>
                <a:lnTo>
                  <a:pt x="1755576" y="0"/>
                </a:lnTo>
                <a:lnTo>
                  <a:pt x="1755576" y="4164391"/>
                </a:lnTo>
                <a:lnTo>
                  <a:pt x="0" y="4164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" name="Google Shape;294;p22"/>
          <p:cNvSpPr/>
          <p:nvPr/>
        </p:nvSpPr>
        <p:spPr>
          <a:xfrm>
            <a:off x="15746487" y="6322352"/>
            <a:ext cx="2147875" cy="3711960"/>
          </a:xfrm>
          <a:custGeom>
            <a:avLst/>
            <a:gdLst/>
            <a:ahLst/>
            <a:cxnLst/>
            <a:rect l="l" t="t" r="r" b="b"/>
            <a:pathLst>
              <a:path w="2257665" h="3938905" extrusionOk="0">
                <a:moveTo>
                  <a:pt x="0" y="0"/>
                </a:moveTo>
                <a:lnTo>
                  <a:pt x="2257665" y="0"/>
                </a:lnTo>
                <a:lnTo>
                  <a:pt x="2257665" y="3938905"/>
                </a:lnTo>
                <a:lnTo>
                  <a:pt x="0" y="39389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Google Shape;295;p22"/>
          <p:cNvSpPr/>
          <p:nvPr/>
        </p:nvSpPr>
        <p:spPr>
          <a:xfrm>
            <a:off x="2786575" y="6827727"/>
            <a:ext cx="1438799" cy="2260970"/>
          </a:xfrm>
          <a:custGeom>
            <a:avLst/>
            <a:gdLst/>
            <a:ahLst/>
            <a:cxnLst/>
            <a:rect l="l" t="t" r="r" b="b"/>
            <a:pathLst>
              <a:path w="1438799" h="2260970" extrusionOk="0">
                <a:moveTo>
                  <a:pt x="0" y="0"/>
                </a:moveTo>
                <a:lnTo>
                  <a:pt x="1438800" y="0"/>
                </a:lnTo>
                <a:lnTo>
                  <a:pt x="1438800" y="2260970"/>
                </a:lnTo>
                <a:lnTo>
                  <a:pt x="0" y="2260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Google Shape;297;p22"/>
          <p:cNvSpPr/>
          <p:nvPr/>
        </p:nvSpPr>
        <p:spPr>
          <a:xfrm>
            <a:off x="14032304" y="7015476"/>
            <a:ext cx="1438799" cy="2260970"/>
          </a:xfrm>
          <a:custGeom>
            <a:avLst/>
            <a:gdLst/>
            <a:ahLst/>
            <a:cxnLst/>
            <a:rect l="l" t="t" r="r" b="b"/>
            <a:pathLst>
              <a:path w="1438799" h="2260970" extrusionOk="0">
                <a:moveTo>
                  <a:pt x="0" y="0"/>
                </a:moveTo>
                <a:lnTo>
                  <a:pt x="1438799" y="0"/>
                </a:lnTo>
                <a:lnTo>
                  <a:pt x="1438799" y="2260970"/>
                </a:lnTo>
                <a:lnTo>
                  <a:pt x="0" y="2260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316" name="Google Shape;316;p24"/>
          <p:cNvSpPr/>
          <p:nvPr/>
        </p:nvSpPr>
        <p:spPr>
          <a:xfrm>
            <a:off x="9759131" y="1081654"/>
            <a:ext cx="8265269" cy="6589198"/>
          </a:xfrm>
          <a:custGeom>
            <a:avLst/>
            <a:gdLst/>
            <a:ahLst/>
            <a:cxnLst/>
            <a:rect l="l" t="t" r="r" b="b"/>
            <a:pathLst>
              <a:path w="8265269" h="6589198" extrusionOk="0">
                <a:moveTo>
                  <a:pt x="0" y="0"/>
                </a:moveTo>
                <a:lnTo>
                  <a:pt x="8265269" y="0"/>
                </a:lnTo>
                <a:lnTo>
                  <a:pt x="8265269" y="6589198"/>
                </a:lnTo>
                <a:lnTo>
                  <a:pt x="0" y="65891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514" r="-32329"/>
            </a:stretch>
          </a:blipFill>
          <a:ln>
            <a:noFill/>
          </a:ln>
        </p:spPr>
      </p:sp>
      <p:sp>
        <p:nvSpPr>
          <p:cNvPr id="317" name="Google Shape;317;p24"/>
          <p:cNvSpPr txBox="1"/>
          <p:nvPr/>
        </p:nvSpPr>
        <p:spPr>
          <a:xfrm>
            <a:off x="10260102" y="8220994"/>
            <a:ext cx="8027898" cy="554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Івянецкі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музей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традыцыйнай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культуры</a:t>
            </a:r>
            <a:endParaRPr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8" name="Google Shape;318;p24"/>
          <p:cNvSpPr txBox="1"/>
          <p:nvPr/>
        </p:nvSpPr>
        <p:spPr>
          <a:xfrm>
            <a:off x="404101" y="-415290"/>
            <a:ext cx="9111374" cy="10549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342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Тут захоўваюцца цікавыя</a:t>
            </a:r>
          </a:p>
          <a:p>
            <a:pPr marL="0" marR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 рэдкія экспанаты. Напрыклад, разьба па дрэве «Рымскія воіны», «</a:t>
            </a:r>
            <a:r>
              <a:rPr lang="be-BY" sz="48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Мефістофель</a:t>
            </a:r>
            <a:r>
              <a:rPr lang="be-BY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». </a:t>
            </a:r>
          </a:p>
          <a:p>
            <a:pPr marL="0" marR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У экспазіцыі ёсць глякі, спарышы, міскі і дэкаратыўныя керамічныя вырабы (леў, мядзведзь, цацкі-свістулькі).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324" name="Google Shape;324;p25"/>
          <p:cNvSpPr/>
          <p:nvPr/>
        </p:nvSpPr>
        <p:spPr>
          <a:xfrm>
            <a:off x="183821" y="1580040"/>
            <a:ext cx="4572576" cy="3043337"/>
          </a:xfrm>
          <a:custGeom>
            <a:avLst/>
            <a:gdLst/>
            <a:ahLst/>
            <a:cxnLst/>
            <a:rect l="l" t="t" r="r" b="b"/>
            <a:pathLst>
              <a:path w="4572576" h="3043337" extrusionOk="0">
                <a:moveTo>
                  <a:pt x="0" y="0"/>
                </a:moveTo>
                <a:lnTo>
                  <a:pt x="4572577" y="0"/>
                </a:lnTo>
                <a:lnTo>
                  <a:pt x="4572577" y="3043338"/>
                </a:lnTo>
                <a:lnTo>
                  <a:pt x="0" y="30433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5" name="Google Shape;325;p25"/>
          <p:cNvSpPr/>
          <p:nvPr/>
        </p:nvSpPr>
        <p:spPr>
          <a:xfrm>
            <a:off x="6199136" y="3900813"/>
            <a:ext cx="5889728" cy="3924032"/>
          </a:xfrm>
          <a:custGeom>
            <a:avLst/>
            <a:gdLst/>
            <a:ahLst/>
            <a:cxnLst/>
            <a:rect l="l" t="t" r="r" b="b"/>
            <a:pathLst>
              <a:path w="5889728" h="3924032" extrusionOk="0">
                <a:moveTo>
                  <a:pt x="0" y="0"/>
                </a:moveTo>
                <a:lnTo>
                  <a:pt x="5889728" y="0"/>
                </a:lnTo>
                <a:lnTo>
                  <a:pt x="5889728" y="3924032"/>
                </a:lnTo>
                <a:lnTo>
                  <a:pt x="0" y="3924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6" name="Google Shape;326;p25"/>
          <p:cNvSpPr/>
          <p:nvPr/>
        </p:nvSpPr>
        <p:spPr>
          <a:xfrm>
            <a:off x="11679090" y="1028700"/>
            <a:ext cx="4094609" cy="2746043"/>
          </a:xfrm>
          <a:custGeom>
            <a:avLst/>
            <a:gdLst/>
            <a:ahLst/>
            <a:cxnLst/>
            <a:rect l="l" t="t" r="r" b="b"/>
            <a:pathLst>
              <a:path w="4094609" h="2746043" extrusionOk="0">
                <a:moveTo>
                  <a:pt x="0" y="0"/>
                </a:moveTo>
                <a:lnTo>
                  <a:pt x="4094610" y="0"/>
                </a:lnTo>
                <a:lnTo>
                  <a:pt x="4094610" y="2746043"/>
                </a:lnTo>
                <a:lnTo>
                  <a:pt x="0" y="2746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7" name="Google Shape;327;p25"/>
          <p:cNvSpPr txBox="1"/>
          <p:nvPr/>
        </p:nvSpPr>
        <p:spPr>
          <a:xfrm>
            <a:off x="660009" y="-114300"/>
            <a:ext cx="16967982" cy="267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Запамінаем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новыя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словы</a:t>
            </a:r>
            <a:r>
              <a:rPr lang="be-BY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</a:t>
            </a:r>
            <a:endParaRPr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 </a:t>
            </a:r>
            <a:endParaRPr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28" name="Google Shape;328;p25"/>
          <p:cNvSpPr txBox="1"/>
          <p:nvPr/>
        </p:nvSpPr>
        <p:spPr>
          <a:xfrm>
            <a:off x="819785" y="4718685"/>
            <a:ext cx="2773045" cy="118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94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глякі</a:t>
            </a:r>
            <a:endParaRPr sz="6594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29" name="Google Shape;329;p25"/>
          <p:cNvSpPr txBox="1"/>
          <p:nvPr/>
        </p:nvSpPr>
        <p:spPr>
          <a:xfrm>
            <a:off x="6407150" y="7701280"/>
            <a:ext cx="4799965" cy="118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94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спарышы</a:t>
            </a:r>
            <a:endParaRPr sz="6594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30" name="Google Shape;330;p25"/>
          <p:cNvSpPr txBox="1"/>
          <p:nvPr/>
        </p:nvSpPr>
        <p:spPr>
          <a:xfrm>
            <a:off x="14698980" y="6125845"/>
            <a:ext cx="3341370" cy="118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94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міскі</a:t>
            </a:r>
            <a:endParaRPr sz="6594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31" name="Google Shape;331;p25"/>
          <p:cNvSpPr/>
          <p:nvPr/>
        </p:nvSpPr>
        <p:spPr>
          <a:xfrm>
            <a:off x="14193391" y="3577273"/>
            <a:ext cx="4094609" cy="2746043"/>
          </a:xfrm>
          <a:custGeom>
            <a:avLst/>
            <a:gdLst/>
            <a:ahLst/>
            <a:cxnLst/>
            <a:rect l="l" t="t" r="r" b="b"/>
            <a:pathLst>
              <a:path w="4094609" h="2746043" extrusionOk="0">
                <a:moveTo>
                  <a:pt x="0" y="0"/>
                </a:moveTo>
                <a:lnTo>
                  <a:pt x="4094609" y="0"/>
                </a:lnTo>
                <a:lnTo>
                  <a:pt x="4094609" y="2746043"/>
                </a:lnTo>
                <a:lnTo>
                  <a:pt x="0" y="2746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337" name="Google Shape;337;p26"/>
          <p:cNvSpPr/>
          <p:nvPr/>
        </p:nvSpPr>
        <p:spPr>
          <a:xfrm>
            <a:off x="15005151" y="2248139"/>
            <a:ext cx="2622840" cy="3805689"/>
          </a:xfrm>
          <a:custGeom>
            <a:avLst/>
            <a:gdLst/>
            <a:ahLst/>
            <a:cxnLst/>
            <a:rect l="l" t="t" r="r" b="b"/>
            <a:pathLst>
              <a:path w="2622840" h="3805689" extrusionOk="0">
                <a:moveTo>
                  <a:pt x="0" y="0"/>
                </a:moveTo>
                <a:lnTo>
                  <a:pt x="2622840" y="0"/>
                </a:lnTo>
                <a:lnTo>
                  <a:pt x="2622840" y="3805689"/>
                </a:lnTo>
                <a:lnTo>
                  <a:pt x="0" y="3805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8" name="Google Shape;338;p26"/>
          <p:cNvSpPr txBox="1"/>
          <p:nvPr/>
        </p:nvSpPr>
        <p:spPr>
          <a:xfrm>
            <a:off x="660009" y="-114300"/>
            <a:ext cx="16967982" cy="646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en-US" sz="60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Гульня</a:t>
            </a:r>
            <a:r>
              <a:rPr lang="en-US" sz="6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60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Хто</a:t>
            </a:r>
            <a:r>
              <a:rPr lang="en-US" sz="6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ўважлівы</a:t>
            </a:r>
            <a:r>
              <a:rPr lang="en-US" sz="6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?»</a:t>
            </a:r>
            <a:endParaRPr sz="60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Складзіце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гукавую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схему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слова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1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міса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60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           </a:t>
            </a:r>
            <a:endParaRPr sz="60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60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39" name="Google Shape;339;p26"/>
          <p:cNvSpPr/>
          <p:nvPr/>
        </p:nvSpPr>
        <p:spPr>
          <a:xfrm>
            <a:off x="13465001" y="2659697"/>
            <a:ext cx="748477" cy="2301033"/>
          </a:xfrm>
          <a:custGeom>
            <a:avLst/>
            <a:gdLst/>
            <a:ahLst/>
            <a:cxnLst/>
            <a:rect l="l" t="t" r="r" b="b"/>
            <a:pathLst>
              <a:path w="748477" h="2301033" extrusionOk="0">
                <a:moveTo>
                  <a:pt x="0" y="0"/>
                </a:moveTo>
                <a:lnTo>
                  <a:pt x="748477" y="0"/>
                </a:lnTo>
                <a:lnTo>
                  <a:pt x="748477" y="2301033"/>
                </a:lnTo>
                <a:lnTo>
                  <a:pt x="0" y="2301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0" name="Google Shape;340;p26"/>
          <p:cNvSpPr txBox="1"/>
          <p:nvPr/>
        </p:nvSpPr>
        <p:spPr>
          <a:xfrm>
            <a:off x="1028700" y="7068828"/>
            <a:ext cx="16230600" cy="140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МІСА _ _ _ _</a:t>
            </a:r>
            <a:endParaRPr sz="8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41" name="Google Shape;341;p26"/>
          <p:cNvSpPr/>
          <p:nvPr/>
        </p:nvSpPr>
        <p:spPr>
          <a:xfrm>
            <a:off x="8503531" y="7232960"/>
            <a:ext cx="937454" cy="937454"/>
          </a:xfrm>
          <a:custGeom>
            <a:avLst/>
            <a:gdLst/>
            <a:ahLst/>
            <a:cxnLst/>
            <a:rect l="l" t="t" r="r" b="b"/>
            <a:pathLst>
              <a:path w="937454" h="937454" extrusionOk="0">
                <a:moveTo>
                  <a:pt x="0" y="0"/>
                </a:moveTo>
                <a:lnTo>
                  <a:pt x="937453" y="0"/>
                </a:lnTo>
                <a:lnTo>
                  <a:pt x="937453" y="937454"/>
                </a:lnTo>
                <a:lnTo>
                  <a:pt x="0" y="9374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2" name="Google Shape;342;p26"/>
          <p:cNvSpPr/>
          <p:nvPr/>
        </p:nvSpPr>
        <p:spPr>
          <a:xfrm>
            <a:off x="9664009" y="7255963"/>
            <a:ext cx="937454" cy="937454"/>
          </a:xfrm>
          <a:custGeom>
            <a:avLst/>
            <a:gdLst/>
            <a:ahLst/>
            <a:cxnLst/>
            <a:rect l="l" t="t" r="r" b="b"/>
            <a:pathLst>
              <a:path w="937454" h="937454" extrusionOk="0">
                <a:moveTo>
                  <a:pt x="0" y="0"/>
                </a:moveTo>
                <a:lnTo>
                  <a:pt x="937454" y="0"/>
                </a:lnTo>
                <a:lnTo>
                  <a:pt x="937454" y="937454"/>
                </a:lnTo>
                <a:lnTo>
                  <a:pt x="0" y="9374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3" name="Google Shape;343;p26"/>
          <p:cNvSpPr txBox="1"/>
          <p:nvPr/>
        </p:nvSpPr>
        <p:spPr>
          <a:xfrm>
            <a:off x="536746" y="2993200"/>
            <a:ext cx="12136582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1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7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en-US" sz="48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Памятаем</a:t>
            </a:r>
            <a:r>
              <a:rPr lang="en-US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48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што</a:t>
            </a:r>
            <a:r>
              <a:rPr lang="en-US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кожнаму</a:t>
            </a:r>
            <a:r>
              <a:rPr lang="en-US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гуку</a:t>
            </a:r>
            <a:r>
              <a:rPr lang="en-US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адпавядае</a:t>
            </a:r>
            <a:r>
              <a:rPr lang="en-US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свой</a:t>
            </a:r>
            <a:r>
              <a:rPr lang="en-US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колер</a:t>
            </a:r>
            <a:r>
              <a:rPr lang="en-US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-US" sz="48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галоснаму</a:t>
            </a:r>
            <a:r>
              <a:rPr lang="en-US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—</a:t>
            </a:r>
            <a:r>
              <a:rPr lang="en-US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чырвоны</a:t>
            </a:r>
            <a:r>
              <a:rPr lang="en-US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48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цвёрд</a:t>
            </a:r>
            <a:r>
              <a:rPr lang="be-BY" sz="48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аму</a:t>
            </a:r>
            <a:r>
              <a:rPr lang="en-US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зычнаму</a:t>
            </a:r>
            <a:r>
              <a:rPr lang="en-US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—</a:t>
            </a:r>
            <a:r>
              <a:rPr lang="en-US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сіні</a:t>
            </a:r>
            <a:r>
              <a:rPr lang="en-US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а </a:t>
            </a:r>
            <a:r>
              <a:rPr lang="en-US" sz="48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мяккаму</a:t>
            </a:r>
            <a:r>
              <a:rPr lang="be-BY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зычнаму</a:t>
            </a:r>
            <a:r>
              <a:rPr lang="en-US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—</a:t>
            </a:r>
            <a:r>
              <a:rPr lang="en-US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8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зялёны</a:t>
            </a:r>
            <a:r>
              <a:rPr lang="en-US" sz="48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480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44" name="Google Shape;344;p26"/>
          <p:cNvSpPr/>
          <p:nvPr/>
        </p:nvSpPr>
        <p:spPr>
          <a:xfrm>
            <a:off x="11870341" y="7255963"/>
            <a:ext cx="937454" cy="937454"/>
          </a:xfrm>
          <a:custGeom>
            <a:avLst/>
            <a:gdLst/>
            <a:ahLst/>
            <a:cxnLst/>
            <a:rect l="l" t="t" r="r" b="b"/>
            <a:pathLst>
              <a:path w="937454" h="937454" extrusionOk="0">
                <a:moveTo>
                  <a:pt x="0" y="0"/>
                </a:moveTo>
                <a:lnTo>
                  <a:pt x="937454" y="0"/>
                </a:lnTo>
                <a:lnTo>
                  <a:pt x="937454" y="937454"/>
                </a:lnTo>
                <a:lnTo>
                  <a:pt x="0" y="9374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5" name="Google Shape;345;p26"/>
          <p:cNvSpPr/>
          <p:nvPr/>
        </p:nvSpPr>
        <p:spPr>
          <a:xfrm>
            <a:off x="10757624" y="7295390"/>
            <a:ext cx="875024" cy="875024"/>
          </a:xfrm>
          <a:custGeom>
            <a:avLst/>
            <a:gdLst/>
            <a:ahLst/>
            <a:cxnLst/>
            <a:rect l="l" t="t" r="r" b="b"/>
            <a:pathLst>
              <a:path w="875024" h="875024" extrusionOk="0">
                <a:moveTo>
                  <a:pt x="0" y="0"/>
                </a:moveTo>
                <a:lnTo>
                  <a:pt x="875024" y="0"/>
                </a:lnTo>
                <a:lnTo>
                  <a:pt x="875024" y="875024"/>
                </a:lnTo>
                <a:lnTo>
                  <a:pt x="0" y="8750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346" name="Google Shape;346;p26"/>
          <p:cNvCxnSpPr/>
          <p:nvPr/>
        </p:nvCxnSpPr>
        <p:spPr>
          <a:xfrm flipH="1">
            <a:off x="10132736" y="6743700"/>
            <a:ext cx="152400" cy="325128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7" name="Google Shape;347;p26"/>
          <p:cNvSpPr/>
          <p:nvPr/>
        </p:nvSpPr>
        <p:spPr>
          <a:xfrm>
            <a:off x="13104109" y="8302012"/>
            <a:ext cx="180445" cy="16826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353" name="Google Shape;353;p27"/>
          <p:cNvSpPr/>
          <p:nvPr/>
        </p:nvSpPr>
        <p:spPr>
          <a:xfrm>
            <a:off x="9731829" y="1277401"/>
            <a:ext cx="8265269" cy="6589198"/>
          </a:xfrm>
          <a:custGeom>
            <a:avLst/>
            <a:gdLst/>
            <a:ahLst/>
            <a:cxnLst/>
            <a:rect l="l" t="t" r="r" b="b"/>
            <a:pathLst>
              <a:path w="8265269" h="6589198" extrusionOk="0">
                <a:moveTo>
                  <a:pt x="0" y="0"/>
                </a:moveTo>
                <a:lnTo>
                  <a:pt x="8265269" y="0"/>
                </a:lnTo>
                <a:lnTo>
                  <a:pt x="8265269" y="6589198"/>
                </a:lnTo>
                <a:lnTo>
                  <a:pt x="0" y="65891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9715" r="-9714"/>
            </a:stretch>
          </a:blipFill>
          <a:ln>
            <a:noFill/>
          </a:ln>
        </p:spPr>
      </p:sp>
      <p:sp>
        <p:nvSpPr>
          <p:cNvPr id="354" name="Google Shape;354;p27"/>
          <p:cNvSpPr txBox="1"/>
          <p:nvPr/>
        </p:nvSpPr>
        <p:spPr>
          <a:xfrm>
            <a:off x="11828863" y="8270151"/>
            <a:ext cx="4816349" cy="554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Майстэрня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Ганчарня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»</a:t>
            </a:r>
            <a:endParaRPr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55" name="Google Shape;355;p27"/>
          <p:cNvSpPr txBox="1"/>
          <p:nvPr/>
        </p:nvSpPr>
        <p:spPr>
          <a:xfrm>
            <a:off x="290902" y="403741"/>
            <a:ext cx="9440927" cy="864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У майстэрні ганчар паказвае, як атрымліваецца керамічны выраб з кавалачка гліны.</a:t>
            </a:r>
          </a:p>
          <a:p>
            <a:pPr marL="0" marR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Тут прадстаўлены</a:t>
            </a:r>
            <a:r>
              <a:rPr lang="be-BY" sz="4800" b="1" dirty="0">
                <a:latin typeface="Lora"/>
                <a:ea typeface="Lora"/>
                <a:cs typeface="Lora"/>
                <a:sym typeface="Lora"/>
              </a:rPr>
              <a:t>я</a:t>
            </a:r>
            <a:r>
              <a:rPr lang="be-BY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керамічныя вырабы, зробленыя на ганчарным станку. Можна самім зляпіць цацку-свістульку з гліны і ўзяць яе на памяць.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361" name="Google Shape;361;p28"/>
          <p:cNvSpPr/>
          <p:nvPr/>
        </p:nvSpPr>
        <p:spPr>
          <a:xfrm>
            <a:off x="660009" y="2629757"/>
            <a:ext cx="5437675" cy="3989894"/>
          </a:xfrm>
          <a:custGeom>
            <a:avLst/>
            <a:gdLst/>
            <a:ahLst/>
            <a:cxnLst/>
            <a:rect l="l" t="t" r="r" b="b"/>
            <a:pathLst>
              <a:path w="5437675" h="3989894" extrusionOk="0">
                <a:moveTo>
                  <a:pt x="0" y="0"/>
                </a:moveTo>
                <a:lnTo>
                  <a:pt x="5437675" y="0"/>
                </a:lnTo>
                <a:lnTo>
                  <a:pt x="5437675" y="3989894"/>
                </a:lnTo>
                <a:lnTo>
                  <a:pt x="0" y="39898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2" name="Google Shape;362;p28"/>
          <p:cNvSpPr/>
          <p:nvPr/>
        </p:nvSpPr>
        <p:spPr>
          <a:xfrm>
            <a:off x="6523144" y="5189429"/>
            <a:ext cx="5241712" cy="3498843"/>
          </a:xfrm>
          <a:custGeom>
            <a:avLst/>
            <a:gdLst/>
            <a:ahLst/>
            <a:cxnLst/>
            <a:rect l="l" t="t" r="r" b="b"/>
            <a:pathLst>
              <a:path w="5241712" h="3498843" extrusionOk="0">
                <a:moveTo>
                  <a:pt x="0" y="0"/>
                </a:moveTo>
                <a:lnTo>
                  <a:pt x="5241712" y="0"/>
                </a:lnTo>
                <a:lnTo>
                  <a:pt x="5241712" y="3498842"/>
                </a:lnTo>
                <a:lnTo>
                  <a:pt x="0" y="3498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3" name="Google Shape;363;p28"/>
          <p:cNvSpPr/>
          <p:nvPr/>
        </p:nvSpPr>
        <p:spPr>
          <a:xfrm>
            <a:off x="12362469" y="3290258"/>
            <a:ext cx="5755061" cy="3798341"/>
          </a:xfrm>
          <a:custGeom>
            <a:avLst/>
            <a:gdLst/>
            <a:ahLst/>
            <a:cxnLst/>
            <a:rect l="l" t="t" r="r" b="b"/>
            <a:pathLst>
              <a:path w="5755061" h="3798341" extrusionOk="0">
                <a:moveTo>
                  <a:pt x="0" y="0"/>
                </a:moveTo>
                <a:lnTo>
                  <a:pt x="5755062" y="0"/>
                </a:lnTo>
                <a:lnTo>
                  <a:pt x="5755062" y="3798341"/>
                </a:lnTo>
                <a:lnTo>
                  <a:pt x="0" y="3798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4" name="Google Shape;364;p28"/>
          <p:cNvSpPr txBox="1"/>
          <p:nvPr/>
        </p:nvSpPr>
        <p:spPr>
          <a:xfrm>
            <a:off x="660009" y="378047"/>
            <a:ext cx="16967982" cy="21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Запамінаем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новыя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словы</a:t>
            </a:r>
            <a:r>
              <a:rPr lang="be-BY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       </a:t>
            </a:r>
            <a:endParaRPr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65" name="Google Shape;365;p28"/>
          <p:cNvSpPr txBox="1"/>
          <p:nvPr/>
        </p:nvSpPr>
        <p:spPr>
          <a:xfrm>
            <a:off x="1357630" y="6456680"/>
            <a:ext cx="3362960" cy="111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ганчар</a:t>
            </a:r>
            <a:endParaRPr sz="6200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66" name="Google Shape;366;p28"/>
          <p:cNvSpPr txBox="1"/>
          <p:nvPr/>
        </p:nvSpPr>
        <p:spPr>
          <a:xfrm>
            <a:off x="7305304" y="8593250"/>
            <a:ext cx="3677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гліна</a:t>
            </a:r>
            <a:endParaRPr sz="6200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67" name="Google Shape;367;p28"/>
          <p:cNvSpPr txBox="1"/>
          <p:nvPr/>
        </p:nvSpPr>
        <p:spPr>
          <a:xfrm>
            <a:off x="12650470" y="6974205"/>
            <a:ext cx="4350385" cy="111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кераміка</a:t>
            </a:r>
            <a:endParaRPr sz="6200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373" name="Google Shape;373;p29"/>
          <p:cNvSpPr txBox="1"/>
          <p:nvPr/>
        </p:nvSpPr>
        <p:spPr>
          <a:xfrm>
            <a:off x="660009" y="619125"/>
            <a:ext cx="16967982" cy="879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Гульня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Збяры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слова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»</a:t>
            </a:r>
            <a:endParaRPr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Збіраем</a:t>
            </a:r>
            <a:r>
              <a:rPr lang="en-US" sz="51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словы</a:t>
            </a:r>
            <a:r>
              <a:rPr lang="en-US" sz="51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51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наступных</a:t>
            </a:r>
            <a:r>
              <a:rPr lang="en-US" sz="51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складоў</a:t>
            </a:r>
            <a:r>
              <a:rPr lang="en-US" sz="51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</a:t>
            </a:r>
            <a:endParaRPr lang="be-BY" sz="510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0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мі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                                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са</a:t>
            </a:r>
            <a:endParaRPr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Мі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                      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ла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лі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                                                 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са</a:t>
            </a:r>
            <a:endParaRPr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сі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         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ла</a:t>
            </a:r>
            <a:endParaRPr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74" name="Google Shape;374;p29"/>
          <p:cNvSpPr/>
          <p:nvPr/>
        </p:nvSpPr>
        <p:spPr>
          <a:xfrm>
            <a:off x="15773400" y="342901"/>
            <a:ext cx="2184596" cy="3200400"/>
          </a:xfrm>
          <a:custGeom>
            <a:avLst/>
            <a:gdLst/>
            <a:ahLst/>
            <a:cxnLst/>
            <a:rect l="l" t="t" r="r" b="b"/>
            <a:pathLst>
              <a:path w="2622840" h="3805689" extrusionOk="0">
                <a:moveTo>
                  <a:pt x="0" y="0"/>
                </a:moveTo>
                <a:lnTo>
                  <a:pt x="2622840" y="0"/>
                </a:lnTo>
                <a:lnTo>
                  <a:pt x="2622840" y="3805689"/>
                </a:lnTo>
                <a:lnTo>
                  <a:pt x="0" y="3805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5" name="Google Shape;375;p29"/>
          <p:cNvSpPr txBox="1"/>
          <p:nvPr/>
        </p:nvSpPr>
        <p:spPr>
          <a:xfrm>
            <a:off x="0" y="7536936"/>
            <a:ext cx="13494890" cy="620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3700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106" name="Google Shape;106;p3"/>
          <p:cNvSpPr/>
          <p:nvPr/>
        </p:nvSpPr>
        <p:spPr>
          <a:xfrm>
            <a:off x="15072562" y="843335"/>
            <a:ext cx="2588659" cy="1186077"/>
          </a:xfrm>
          <a:custGeom>
            <a:avLst/>
            <a:gdLst/>
            <a:ahLst/>
            <a:cxnLst/>
            <a:rect l="l" t="t" r="r" b="b"/>
            <a:pathLst>
              <a:path w="2588659" h="1186077" extrusionOk="0">
                <a:moveTo>
                  <a:pt x="0" y="0"/>
                </a:moveTo>
                <a:lnTo>
                  <a:pt x="2588659" y="0"/>
                </a:lnTo>
                <a:lnTo>
                  <a:pt x="2588659" y="1186077"/>
                </a:lnTo>
                <a:lnTo>
                  <a:pt x="0" y="1186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7" name="Google Shape;107;p3"/>
          <p:cNvSpPr/>
          <p:nvPr/>
        </p:nvSpPr>
        <p:spPr>
          <a:xfrm>
            <a:off x="5943600" y="5654040"/>
            <a:ext cx="6375134" cy="4632960"/>
          </a:xfrm>
          <a:custGeom>
            <a:avLst/>
            <a:gdLst/>
            <a:ahLst/>
            <a:cxnLst/>
            <a:rect l="l" t="t" r="r" b="b"/>
            <a:pathLst>
              <a:path w="6751389" h="5071981" extrusionOk="0">
                <a:moveTo>
                  <a:pt x="0" y="0"/>
                </a:moveTo>
                <a:lnTo>
                  <a:pt x="6751389" y="0"/>
                </a:lnTo>
                <a:lnTo>
                  <a:pt x="6751389" y="5071981"/>
                </a:lnTo>
                <a:lnTo>
                  <a:pt x="0" y="5071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84000"/>
            </a:blip>
            <a:stretch>
              <a:fillRect/>
            </a:stretch>
          </a:blipFill>
          <a:ln>
            <a:noFill/>
          </a:ln>
        </p:spPr>
      </p:sp>
      <p:sp>
        <p:nvSpPr>
          <p:cNvPr id="108" name="Google Shape;108;p3"/>
          <p:cNvSpPr/>
          <p:nvPr/>
        </p:nvSpPr>
        <p:spPr>
          <a:xfrm>
            <a:off x="1683890" y="6143535"/>
            <a:ext cx="2584467" cy="3818950"/>
          </a:xfrm>
          <a:custGeom>
            <a:avLst/>
            <a:gdLst/>
            <a:ahLst/>
            <a:cxnLst/>
            <a:rect l="l" t="t" r="r" b="b"/>
            <a:pathLst>
              <a:path w="2584467" h="3818950" extrusionOk="0">
                <a:moveTo>
                  <a:pt x="0" y="0"/>
                </a:moveTo>
                <a:lnTo>
                  <a:pt x="2584467" y="0"/>
                </a:lnTo>
                <a:lnTo>
                  <a:pt x="2584467" y="3818950"/>
                </a:lnTo>
                <a:lnTo>
                  <a:pt x="0" y="3818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90908" t="-181577" r="-699247" b="-133446"/>
            </a:stretch>
          </a:blipFill>
          <a:ln>
            <a:noFill/>
          </a:ln>
        </p:spPr>
      </p:sp>
      <p:sp>
        <p:nvSpPr>
          <p:cNvPr id="109" name="Google Shape;109;p3"/>
          <p:cNvSpPr txBox="1"/>
          <p:nvPr/>
        </p:nvSpPr>
        <p:spPr>
          <a:xfrm>
            <a:off x="827739" y="843335"/>
            <a:ext cx="16632521" cy="4570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8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 </a:t>
            </a:r>
            <a:r>
              <a:rPr lang="en-US" sz="60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Увага</a:t>
            </a:r>
            <a:r>
              <a:rPr lang="en-US" sz="6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! </a:t>
            </a:r>
            <a:endParaRPr sz="60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98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Сёння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свята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новай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літары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І, і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гука</a:t>
            </a:r>
            <a:r>
              <a:rPr lang="en-US" sz="60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[і]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lang="be-BY" sz="60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lvl="0" algn="just">
              <a:lnSpc>
                <a:spcPct val="98984"/>
              </a:lnSpc>
            </a:pP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Мы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іх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пас</a:t>
            </a:r>
            <a:r>
              <a:rPr lang="be-BY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е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лі</a:t>
            </a:r>
            <a:r>
              <a:rPr lang="be-BY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у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асобны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домік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будзем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часта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dirty="0" err="1">
                <a:latin typeface="Lora"/>
                <a:ea typeface="Lora"/>
                <a:cs typeface="Lora"/>
                <a:sym typeface="Lora"/>
              </a:rPr>
              <a:t>да</a:t>
            </a:r>
            <a:r>
              <a:rPr lang="en-US" sz="60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dirty="0" err="1">
                <a:latin typeface="Lora"/>
                <a:ea typeface="Lora"/>
                <a:cs typeface="Lora"/>
                <a:sym typeface="Lora"/>
              </a:rPr>
              <a:t>іх</a:t>
            </a:r>
            <a:r>
              <a:rPr lang="en-US" sz="60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dirty="0" err="1">
                <a:latin typeface="Lora"/>
                <a:ea typeface="Lora"/>
                <a:cs typeface="Lora"/>
                <a:sym typeface="Lora"/>
              </a:rPr>
              <a:t>звяртацца</a:t>
            </a:r>
            <a:r>
              <a:rPr lang="en-US" sz="60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dirty="0" err="1"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60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працягу</a:t>
            </a:r>
            <a:r>
              <a:rPr lang="be-BY" sz="60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экскурсіі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каб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яны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не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сумавалі</a:t>
            </a:r>
            <a:r>
              <a:rPr lang="en-US" sz="60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60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7537825" y="7598609"/>
            <a:ext cx="325186" cy="132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735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І</a:t>
            </a:r>
            <a:endParaRPr sz="7735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4848537" y="7637311"/>
            <a:ext cx="9988087" cy="1247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85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і</a:t>
            </a:r>
            <a:endParaRPr sz="7285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0"/>
          <p:cNvSpPr/>
          <p:nvPr/>
        </p:nvSpPr>
        <p:spPr>
          <a:xfrm>
            <a:off x="0" y="-104502"/>
            <a:ext cx="18536194" cy="10391502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7729" b="-90799"/>
            </a:stretch>
          </a:blipFill>
          <a:ln>
            <a:noFill/>
          </a:ln>
        </p:spPr>
      </p:sp>
      <p:sp>
        <p:nvSpPr>
          <p:cNvPr id="381" name="Google Shape;381;p30"/>
          <p:cNvSpPr/>
          <p:nvPr/>
        </p:nvSpPr>
        <p:spPr>
          <a:xfrm>
            <a:off x="10495536" y="2162200"/>
            <a:ext cx="7382632" cy="4903987"/>
          </a:xfrm>
          <a:custGeom>
            <a:avLst/>
            <a:gdLst/>
            <a:ahLst/>
            <a:cxnLst/>
            <a:rect l="l" t="t" r="r" b="b"/>
            <a:pathLst>
              <a:path w="7382632" h="4903987" extrusionOk="0">
                <a:moveTo>
                  <a:pt x="0" y="0"/>
                </a:moveTo>
                <a:lnTo>
                  <a:pt x="7382633" y="0"/>
                </a:lnTo>
                <a:lnTo>
                  <a:pt x="7382633" y="4903986"/>
                </a:lnTo>
                <a:lnTo>
                  <a:pt x="0" y="4903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82" name="Google Shape;382;p30"/>
          <p:cNvSpPr txBox="1"/>
          <p:nvPr/>
        </p:nvSpPr>
        <p:spPr>
          <a:xfrm>
            <a:off x="11640184" y="7284855"/>
            <a:ext cx="5093336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Майстэрня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Ткацтва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»</a:t>
            </a:r>
            <a:endParaRPr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83" name="Google Shape;383;p30"/>
          <p:cNvSpPr txBox="1"/>
          <p:nvPr/>
        </p:nvSpPr>
        <p:spPr>
          <a:xfrm>
            <a:off x="409832" y="1265515"/>
            <a:ext cx="9976317" cy="7562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Тут мы бачым прылады працы, якія неабходныя для таго, каб з лёну атрымаць ніткі: трапло, </a:t>
            </a:r>
            <a:r>
              <a:rPr lang="be-BY" sz="4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льномялка</a:t>
            </a:r>
            <a:r>
              <a:rPr lang="be-BY" sz="4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верацяно, калаўрот, кросны.</a:t>
            </a:r>
          </a:p>
          <a:p>
            <a:pPr marL="0" marR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 сценах вісяць прыгожыя тканыя вырабы: ручнікі, упрыгожаныя арнаментам, посцілкі, настольнікі.</a:t>
            </a:r>
          </a:p>
          <a:p>
            <a:pPr marL="0" marR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У майстэрні можна зрабіць здымак на памяць і паткаць на кроснах.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389" name="Google Shape;389;p31"/>
          <p:cNvSpPr/>
          <p:nvPr/>
        </p:nvSpPr>
        <p:spPr>
          <a:xfrm>
            <a:off x="6279828" y="4947349"/>
            <a:ext cx="5682737" cy="3786124"/>
          </a:xfrm>
          <a:custGeom>
            <a:avLst/>
            <a:gdLst/>
            <a:ahLst/>
            <a:cxnLst/>
            <a:rect l="l" t="t" r="r" b="b"/>
            <a:pathLst>
              <a:path w="5682737" h="3786124" extrusionOk="0">
                <a:moveTo>
                  <a:pt x="0" y="0"/>
                </a:moveTo>
                <a:lnTo>
                  <a:pt x="5682737" y="0"/>
                </a:lnTo>
                <a:lnTo>
                  <a:pt x="5682737" y="3786123"/>
                </a:lnTo>
                <a:lnTo>
                  <a:pt x="0" y="3786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90" name="Google Shape;390;p31"/>
          <p:cNvSpPr/>
          <p:nvPr/>
        </p:nvSpPr>
        <p:spPr>
          <a:xfrm>
            <a:off x="13138440" y="2789403"/>
            <a:ext cx="3813637" cy="4708194"/>
          </a:xfrm>
          <a:custGeom>
            <a:avLst/>
            <a:gdLst/>
            <a:ahLst/>
            <a:cxnLst/>
            <a:rect l="l" t="t" r="r" b="b"/>
            <a:pathLst>
              <a:path w="3813637" h="4708194" extrusionOk="0">
                <a:moveTo>
                  <a:pt x="0" y="0"/>
                </a:moveTo>
                <a:lnTo>
                  <a:pt x="3813637" y="0"/>
                </a:lnTo>
                <a:lnTo>
                  <a:pt x="3813637" y="4708194"/>
                </a:lnTo>
                <a:lnTo>
                  <a:pt x="0" y="47081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91" name="Google Shape;391;p31"/>
          <p:cNvSpPr txBox="1"/>
          <p:nvPr/>
        </p:nvSpPr>
        <p:spPr>
          <a:xfrm>
            <a:off x="1445822" y="256360"/>
            <a:ext cx="16967982" cy="329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Знаёмімся  з рамяством ткацтва, </a:t>
            </a: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папаўняем слоўнікавы запас новымі словамі:</a:t>
            </a: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endParaRPr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92" name="Google Shape;392;p31"/>
          <p:cNvSpPr txBox="1"/>
          <p:nvPr/>
        </p:nvSpPr>
        <p:spPr>
          <a:xfrm>
            <a:off x="381000" y="7681277"/>
            <a:ext cx="4222998" cy="10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посцілка</a:t>
            </a:r>
            <a:endParaRPr sz="6200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93" name="Google Shape;393;p31"/>
          <p:cNvSpPr txBox="1"/>
          <p:nvPr/>
        </p:nvSpPr>
        <p:spPr>
          <a:xfrm>
            <a:off x="6934201" y="8675053"/>
            <a:ext cx="3520752" cy="10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ручнік</a:t>
            </a:r>
            <a:endParaRPr sz="6200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94" name="Google Shape;394;p31"/>
          <p:cNvSpPr txBox="1"/>
          <p:nvPr/>
        </p:nvSpPr>
        <p:spPr>
          <a:xfrm>
            <a:off x="12362815" y="7680960"/>
            <a:ext cx="4896485" cy="111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настольнік</a:t>
            </a:r>
            <a:endParaRPr sz="6200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95" name="Google Shape;395;p31" descr="посцілка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" y="4305300"/>
            <a:ext cx="4493260" cy="3355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401" name="Google Shape;401;p32"/>
          <p:cNvSpPr txBox="1"/>
          <p:nvPr/>
        </p:nvSpPr>
        <p:spPr>
          <a:xfrm>
            <a:off x="660009" y="560281"/>
            <a:ext cx="16967982" cy="439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Гульня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Падзялі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нас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» </a:t>
            </a:r>
            <a:endParaRPr lang="be-BY"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Дапамажыце</a:t>
            </a:r>
            <a:r>
              <a:rPr lang="en-US" sz="51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Жэўжыку</a:t>
            </a:r>
            <a:r>
              <a:rPr lang="en-US" sz="51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падзяліць</a:t>
            </a:r>
            <a:r>
              <a:rPr lang="en-US" sz="51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словы</a:t>
            </a:r>
            <a:r>
              <a:rPr lang="en-US" sz="51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сіла</a:t>
            </a:r>
            <a:r>
              <a:rPr lang="en-US" sz="5100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100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ласі</a:t>
            </a:r>
            <a:r>
              <a:rPr lang="en-US" sz="5100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100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ліса</a:t>
            </a:r>
            <a:r>
              <a:rPr lang="en-US" sz="51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51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склады</a:t>
            </a:r>
            <a:r>
              <a:rPr lang="en-US" sz="51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1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каб</a:t>
            </a:r>
            <a:r>
              <a:rPr lang="en-US" sz="51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навучыцца</a:t>
            </a:r>
            <a:r>
              <a:rPr lang="en-US" sz="51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хутчэй</a:t>
            </a:r>
            <a:r>
              <a:rPr lang="en-US" sz="51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чытаць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02" name="Google Shape;402;p32"/>
          <p:cNvSpPr/>
          <p:nvPr/>
        </p:nvSpPr>
        <p:spPr>
          <a:xfrm>
            <a:off x="15005151" y="6058139"/>
            <a:ext cx="2622840" cy="3805689"/>
          </a:xfrm>
          <a:custGeom>
            <a:avLst/>
            <a:gdLst/>
            <a:ahLst/>
            <a:cxnLst/>
            <a:rect l="l" t="t" r="r" b="b"/>
            <a:pathLst>
              <a:path w="2622840" h="3805689" extrusionOk="0">
                <a:moveTo>
                  <a:pt x="0" y="0"/>
                </a:moveTo>
                <a:lnTo>
                  <a:pt x="2622840" y="0"/>
                </a:lnTo>
                <a:lnTo>
                  <a:pt x="2622840" y="3805689"/>
                </a:lnTo>
                <a:lnTo>
                  <a:pt x="0" y="3805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3" name="Google Shape;403;p32"/>
          <p:cNvSpPr txBox="1"/>
          <p:nvPr/>
        </p:nvSpPr>
        <p:spPr>
          <a:xfrm>
            <a:off x="8036560" y="5528673"/>
            <a:ext cx="3827145" cy="121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50" b="1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сі</a:t>
            </a:r>
            <a:r>
              <a:rPr lang="en-US" sz="565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be-BY" sz="565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en-US" sz="565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50" b="1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ла</a:t>
            </a:r>
            <a:endParaRPr sz="565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4" name="Google Shape;404;p32"/>
          <p:cNvSpPr txBox="1"/>
          <p:nvPr/>
        </p:nvSpPr>
        <p:spPr>
          <a:xfrm>
            <a:off x="8036560" y="6372225"/>
            <a:ext cx="3693795" cy="121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50" b="1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лі</a:t>
            </a:r>
            <a:r>
              <a:rPr lang="en-US" sz="565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be-BY" sz="565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en-US" sz="565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50" b="1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са</a:t>
            </a:r>
            <a:endParaRPr sz="565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5" name="Google Shape;405;p32"/>
          <p:cNvSpPr txBox="1"/>
          <p:nvPr/>
        </p:nvSpPr>
        <p:spPr>
          <a:xfrm>
            <a:off x="8036560" y="7228840"/>
            <a:ext cx="3546475" cy="121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50" b="1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ла</a:t>
            </a:r>
            <a:r>
              <a:rPr lang="en-US" sz="565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be-BY" sz="5650" b="1" dirty="0"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en-US" sz="565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50" b="1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сі</a:t>
            </a:r>
            <a:endParaRPr sz="565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3"/>
          <p:cNvSpPr/>
          <p:nvPr/>
        </p:nvSpPr>
        <p:spPr>
          <a:xfrm>
            <a:off x="0" y="1039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411" name="Google Shape;411;p33"/>
          <p:cNvSpPr/>
          <p:nvPr/>
        </p:nvSpPr>
        <p:spPr>
          <a:xfrm>
            <a:off x="10635132" y="1779514"/>
            <a:ext cx="7183987" cy="4789325"/>
          </a:xfrm>
          <a:custGeom>
            <a:avLst/>
            <a:gdLst/>
            <a:ahLst/>
            <a:cxnLst/>
            <a:rect l="l" t="t" r="r" b="b"/>
            <a:pathLst>
              <a:path w="7183987" h="4789325" extrusionOk="0">
                <a:moveTo>
                  <a:pt x="0" y="0"/>
                </a:moveTo>
                <a:lnTo>
                  <a:pt x="7183988" y="0"/>
                </a:lnTo>
                <a:lnTo>
                  <a:pt x="7183988" y="4789324"/>
                </a:lnTo>
                <a:lnTo>
                  <a:pt x="0" y="47893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12" name="Google Shape;412;p33"/>
          <p:cNvSpPr txBox="1"/>
          <p:nvPr/>
        </p:nvSpPr>
        <p:spPr>
          <a:xfrm>
            <a:off x="12227579" y="6568839"/>
            <a:ext cx="3999093" cy="554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Майстэрня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Кузня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»</a:t>
            </a:r>
            <a:endParaRPr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13" name="Google Shape;413;p33"/>
          <p:cNvSpPr txBox="1"/>
          <p:nvPr/>
        </p:nvSpPr>
        <p:spPr>
          <a:xfrm>
            <a:off x="646014" y="747719"/>
            <a:ext cx="9689080" cy="922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Майстэрня знаходзіцца</a:t>
            </a: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ў памяшканні апошняга ўладальніка івянецкіх зямель. Сустракаемся з кавалём.</a:t>
            </a: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Ён вырабляе падкову. </a:t>
            </a: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Можна прыняць удзел у яе стварэнні</a:t>
            </a: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8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 забраць на памяць. </a:t>
            </a: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419" name="Google Shape;419;p34"/>
          <p:cNvSpPr/>
          <p:nvPr/>
        </p:nvSpPr>
        <p:spPr>
          <a:xfrm>
            <a:off x="3294540" y="2949795"/>
            <a:ext cx="4664905" cy="3205958"/>
          </a:xfrm>
          <a:custGeom>
            <a:avLst/>
            <a:gdLst/>
            <a:ahLst/>
            <a:cxnLst/>
            <a:rect l="l" t="t" r="r" b="b"/>
            <a:pathLst>
              <a:path w="4449084" h="2966056" extrusionOk="0">
                <a:moveTo>
                  <a:pt x="0" y="0"/>
                </a:moveTo>
                <a:lnTo>
                  <a:pt x="4449084" y="0"/>
                </a:lnTo>
                <a:lnTo>
                  <a:pt x="4449084" y="2966056"/>
                </a:lnTo>
                <a:lnTo>
                  <a:pt x="0" y="2966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20" name="Google Shape;420;p34"/>
          <p:cNvSpPr/>
          <p:nvPr/>
        </p:nvSpPr>
        <p:spPr>
          <a:xfrm>
            <a:off x="10882342" y="2821577"/>
            <a:ext cx="4926034" cy="3334176"/>
          </a:xfrm>
          <a:custGeom>
            <a:avLst/>
            <a:gdLst/>
            <a:ahLst/>
            <a:cxnLst/>
            <a:rect l="l" t="t" r="r" b="b"/>
            <a:pathLst>
              <a:path w="5159203" h="3811361" extrusionOk="0">
                <a:moveTo>
                  <a:pt x="0" y="0"/>
                </a:moveTo>
                <a:lnTo>
                  <a:pt x="5159203" y="0"/>
                </a:lnTo>
                <a:lnTo>
                  <a:pt x="5159203" y="3811361"/>
                </a:lnTo>
                <a:lnTo>
                  <a:pt x="0" y="3811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21" name="Google Shape;421;p34"/>
          <p:cNvSpPr txBox="1"/>
          <p:nvPr/>
        </p:nvSpPr>
        <p:spPr>
          <a:xfrm>
            <a:off x="660010" y="923926"/>
            <a:ext cx="9933968" cy="21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Запамінаем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новыя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словы</a:t>
            </a:r>
            <a:r>
              <a:rPr lang="be-BY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</a:t>
            </a:r>
            <a:endParaRPr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22" name="Google Shape;422;p34"/>
          <p:cNvSpPr txBox="1"/>
          <p:nvPr/>
        </p:nvSpPr>
        <p:spPr>
          <a:xfrm>
            <a:off x="3877886" y="6155753"/>
            <a:ext cx="3498215" cy="111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кузня</a:t>
            </a:r>
            <a:endParaRPr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23" name="Google Shape;423;p34"/>
          <p:cNvSpPr txBox="1"/>
          <p:nvPr/>
        </p:nvSpPr>
        <p:spPr>
          <a:xfrm>
            <a:off x="11253987" y="6155753"/>
            <a:ext cx="4182745" cy="111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каваль</a:t>
            </a:r>
            <a:endParaRPr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24" name="Google Shape;424;p34"/>
          <p:cNvSpPr txBox="1"/>
          <p:nvPr/>
        </p:nvSpPr>
        <p:spPr>
          <a:xfrm>
            <a:off x="1935174" y="8206105"/>
            <a:ext cx="14105483" cy="133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6200" b="1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У</a:t>
            </a:r>
            <a:r>
              <a:rPr lang="en-US" sz="6200" b="1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ладальнік</a:t>
            </a:r>
            <a:r>
              <a:rPr lang="en-US" sz="6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en-US" sz="62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бел</a:t>
            </a:r>
            <a:r>
              <a:rPr lang="en-US" sz="6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.) </a:t>
            </a:r>
            <a:r>
              <a:rPr lang="be-BY" sz="6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—</a:t>
            </a:r>
            <a:r>
              <a:rPr lang="en-US" sz="6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владелец</a:t>
            </a:r>
            <a:r>
              <a:rPr lang="en-US" sz="6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en-US" sz="62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рус</a:t>
            </a:r>
            <a:r>
              <a:rPr lang="en-US" sz="6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.)</a:t>
            </a:r>
            <a:r>
              <a:rPr lang="ru-RU" sz="62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620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29;p3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292" name="Google Shape;292;p22"/>
          <p:cNvSpPr/>
          <p:nvPr/>
        </p:nvSpPr>
        <p:spPr>
          <a:xfrm>
            <a:off x="659991" y="6322352"/>
            <a:ext cx="1860231" cy="3474792"/>
          </a:xfrm>
          <a:custGeom>
            <a:avLst/>
            <a:gdLst/>
            <a:ahLst/>
            <a:cxnLst/>
            <a:rect l="l" t="t" r="r" b="b"/>
            <a:pathLst>
              <a:path w="1755576" h="4164391" extrusionOk="0">
                <a:moveTo>
                  <a:pt x="0" y="0"/>
                </a:moveTo>
                <a:lnTo>
                  <a:pt x="1755576" y="0"/>
                </a:lnTo>
                <a:lnTo>
                  <a:pt x="1755576" y="4164391"/>
                </a:lnTo>
                <a:lnTo>
                  <a:pt x="0" y="4164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3" name="Google Shape;293;p22"/>
          <p:cNvSpPr txBox="1"/>
          <p:nvPr/>
        </p:nvSpPr>
        <p:spPr>
          <a:xfrm>
            <a:off x="2130228" y="241173"/>
            <a:ext cx="14027541" cy="581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 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Гульня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be-BY" sz="5400" b="1" dirty="0">
                <a:latin typeface="Lora"/>
                <a:ea typeface="Lora"/>
                <a:cs typeface="Lora"/>
                <a:sym typeface="Lora"/>
              </a:rPr>
              <a:t>Што каму аддаць?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»</a:t>
            </a:r>
            <a:endParaRPr sz="54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Размяркуйце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склады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для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Біма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Бома</a:t>
            </a:r>
            <a:r>
              <a:rPr lang="be-BY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5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Увага</a:t>
            </a:r>
            <a:r>
              <a:rPr lang="en-US" sz="5400" b="1" i="0" u="none" strike="noStrike" cap="none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! </a:t>
            </a:r>
            <a:endParaRPr sz="5400" b="1" i="0" u="none" strike="noStrike" cap="none" dirty="0">
              <a:solidFill>
                <a:schemeClr val="tx1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Памятаем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што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Бому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падабаюцца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склады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цвёрдымі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зычнымі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а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Біму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—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мяккімі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5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94" name="Google Shape;294;p22"/>
          <p:cNvSpPr/>
          <p:nvPr/>
        </p:nvSpPr>
        <p:spPr>
          <a:xfrm>
            <a:off x="15746487" y="6322352"/>
            <a:ext cx="2147875" cy="3711960"/>
          </a:xfrm>
          <a:custGeom>
            <a:avLst/>
            <a:gdLst/>
            <a:ahLst/>
            <a:cxnLst/>
            <a:rect l="l" t="t" r="r" b="b"/>
            <a:pathLst>
              <a:path w="2257665" h="3938905" extrusionOk="0">
                <a:moveTo>
                  <a:pt x="0" y="0"/>
                </a:moveTo>
                <a:lnTo>
                  <a:pt x="2257665" y="0"/>
                </a:lnTo>
                <a:lnTo>
                  <a:pt x="2257665" y="3938905"/>
                </a:lnTo>
                <a:lnTo>
                  <a:pt x="0" y="39389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5" name="Google Shape;295;p22"/>
          <p:cNvSpPr/>
          <p:nvPr/>
        </p:nvSpPr>
        <p:spPr>
          <a:xfrm>
            <a:off x="2786575" y="6827727"/>
            <a:ext cx="1438799" cy="2260970"/>
          </a:xfrm>
          <a:custGeom>
            <a:avLst/>
            <a:gdLst/>
            <a:ahLst/>
            <a:cxnLst/>
            <a:rect l="l" t="t" r="r" b="b"/>
            <a:pathLst>
              <a:path w="1438799" h="2260970" extrusionOk="0">
                <a:moveTo>
                  <a:pt x="0" y="0"/>
                </a:moveTo>
                <a:lnTo>
                  <a:pt x="1438800" y="0"/>
                </a:lnTo>
                <a:lnTo>
                  <a:pt x="1438800" y="2260970"/>
                </a:lnTo>
                <a:lnTo>
                  <a:pt x="0" y="2260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7" name="Google Shape;297;p22"/>
          <p:cNvSpPr/>
          <p:nvPr/>
        </p:nvSpPr>
        <p:spPr>
          <a:xfrm>
            <a:off x="14032304" y="7015476"/>
            <a:ext cx="1438799" cy="2260970"/>
          </a:xfrm>
          <a:custGeom>
            <a:avLst/>
            <a:gdLst/>
            <a:ahLst/>
            <a:cxnLst/>
            <a:rect l="l" t="t" r="r" b="b"/>
            <a:pathLst>
              <a:path w="1438799" h="2260970" extrusionOk="0">
                <a:moveTo>
                  <a:pt x="0" y="0"/>
                </a:moveTo>
                <a:lnTo>
                  <a:pt x="1438799" y="0"/>
                </a:lnTo>
                <a:lnTo>
                  <a:pt x="1438799" y="2260970"/>
                </a:lnTo>
                <a:lnTo>
                  <a:pt x="0" y="2260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Прямоугольник 1"/>
          <p:cNvSpPr/>
          <p:nvPr/>
        </p:nvSpPr>
        <p:spPr>
          <a:xfrm>
            <a:off x="4315438" y="6113696"/>
            <a:ext cx="9657123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ru-RU" sz="4800" b="1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Сі</a:t>
            </a:r>
            <a:r>
              <a:rPr lang="ru-RU" sz="48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ru-RU" sz="4800" b="1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ма</a:t>
            </a:r>
            <a:endParaRPr lang="ru-RU" sz="4800" b="1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>
              <a:lnSpc>
                <a:spcPct val="140000"/>
              </a:lnSpc>
            </a:pPr>
            <a:r>
              <a:rPr lang="ru-RU" sz="4800" b="1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Мі</a:t>
            </a:r>
            <a:r>
              <a:rPr lang="ru-RU" sz="48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- ла</a:t>
            </a:r>
          </a:p>
          <a:p>
            <a:pPr lvl="0" algn="ctr">
              <a:lnSpc>
                <a:spcPct val="140000"/>
              </a:lnSpc>
            </a:pPr>
            <a:r>
              <a:rPr lang="ru-RU" sz="4800" b="1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сі</a:t>
            </a:r>
            <a:r>
              <a:rPr lang="ru-RU" sz="48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- ла</a:t>
            </a:r>
          </a:p>
          <a:p>
            <a:pPr lvl="0" algn="ctr">
              <a:lnSpc>
                <a:spcPct val="140000"/>
              </a:lnSpc>
            </a:pPr>
            <a:r>
              <a:rPr lang="ru-RU" sz="48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А - </a:t>
            </a:r>
            <a:r>
              <a:rPr lang="ru-RU" sz="4800" b="1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лі</a:t>
            </a:r>
            <a:r>
              <a:rPr lang="ru-RU" sz="48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ru-RU" sz="4800" b="1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са</a:t>
            </a:r>
            <a:endParaRPr lang="ru-RU" sz="4800" b="1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33922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435" name="Google Shape;435;p35"/>
          <p:cNvSpPr txBox="1"/>
          <p:nvPr/>
        </p:nvSpPr>
        <p:spPr>
          <a:xfrm>
            <a:off x="7849235" y="6135370"/>
            <a:ext cx="3677285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err="1">
                <a:solidFill>
                  <a:srgbClr val="077341"/>
                </a:solidFill>
                <a:latin typeface="Open Sans"/>
                <a:ea typeface="Open Sans"/>
                <a:cs typeface="Open Sans"/>
                <a:sym typeface="Open Sans"/>
              </a:rPr>
              <a:t>Сі</a:t>
            </a:r>
            <a:r>
              <a:rPr lang="en-US" sz="4800" b="1" i="0" u="none" strike="noStrike" cap="none" dirty="0">
                <a:solidFill>
                  <a:srgbClr val="07734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4800" b="1" i="0" u="none" strike="noStrike" cap="none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en-US" sz="4800" b="1" i="0" u="none" strike="noStrike" cap="none" dirty="0">
                <a:solidFill>
                  <a:srgbClr val="07734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800" b="1" i="0" u="none" strike="noStrike" cap="none" dirty="0" err="1">
                <a:solidFill>
                  <a:srgbClr val="1B5EC0"/>
                </a:solidFill>
                <a:latin typeface="Open Sans"/>
                <a:ea typeface="Open Sans"/>
                <a:cs typeface="Open Sans"/>
                <a:sym typeface="Open Sans"/>
              </a:rPr>
              <a:t>ма</a:t>
            </a:r>
            <a:endParaRPr sz="4800" b="1" i="0" u="none" strike="noStrike" cap="none" dirty="0">
              <a:solidFill>
                <a:srgbClr val="1B5EC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err="1">
                <a:solidFill>
                  <a:srgbClr val="077341"/>
                </a:solidFill>
                <a:latin typeface="Open Sans"/>
                <a:ea typeface="Open Sans"/>
                <a:cs typeface="Open Sans"/>
                <a:sym typeface="Open Sans"/>
              </a:rPr>
              <a:t>Мі</a:t>
            </a:r>
            <a:r>
              <a:rPr lang="en-US" sz="4800" b="1" i="0" u="none" strike="noStrike" cap="none" dirty="0">
                <a:solidFill>
                  <a:srgbClr val="07734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4800" b="1" i="0" u="none" strike="noStrike" cap="none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en-US" sz="4800" b="1" i="0" u="none" strike="noStrike" cap="none" dirty="0">
                <a:solidFill>
                  <a:srgbClr val="07734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800" b="1" i="0" u="none" strike="noStrike" cap="none" dirty="0" err="1">
                <a:solidFill>
                  <a:srgbClr val="1B5EC0"/>
                </a:solidFill>
                <a:latin typeface="Open Sans"/>
                <a:ea typeface="Open Sans"/>
                <a:cs typeface="Open Sans"/>
                <a:sym typeface="Open Sans"/>
              </a:rPr>
              <a:t>ла</a:t>
            </a:r>
            <a:endParaRPr sz="4800" b="1" i="0" u="none" strike="noStrike" cap="none" dirty="0">
              <a:solidFill>
                <a:srgbClr val="1B5EC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err="1">
                <a:solidFill>
                  <a:srgbClr val="077341"/>
                </a:solidFill>
                <a:latin typeface="Open Sans"/>
                <a:ea typeface="Open Sans"/>
                <a:cs typeface="Open Sans"/>
                <a:sym typeface="Open Sans"/>
              </a:rPr>
              <a:t>сі</a:t>
            </a:r>
            <a:r>
              <a:rPr lang="en-US" sz="4800" b="1" i="0" u="none" strike="noStrike" cap="none" dirty="0">
                <a:solidFill>
                  <a:srgbClr val="07734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4800" b="1" i="0" u="none" strike="noStrike" cap="none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en-US" sz="4800" b="1" i="0" u="none" strike="noStrike" cap="none" dirty="0">
                <a:solidFill>
                  <a:srgbClr val="07734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800" b="1" i="0" u="none" strike="noStrike" cap="none" dirty="0" err="1">
                <a:solidFill>
                  <a:srgbClr val="1B5EC0"/>
                </a:solidFill>
                <a:latin typeface="Open Sans"/>
                <a:ea typeface="Open Sans"/>
                <a:cs typeface="Open Sans"/>
                <a:sym typeface="Open Sans"/>
              </a:rPr>
              <a:t>ла</a:t>
            </a:r>
            <a:endParaRPr sz="4800" b="1" i="0" u="none" strike="noStrike" cap="none" dirty="0">
              <a:solidFill>
                <a:srgbClr val="1B5EC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ED1B1B"/>
                </a:solidFill>
                <a:latin typeface="Open Sans"/>
                <a:ea typeface="Open Sans"/>
                <a:cs typeface="Open Sans"/>
                <a:sym typeface="Open Sans"/>
              </a:rPr>
              <a:t>А</a:t>
            </a:r>
            <a:r>
              <a:rPr lang="ru-RU" sz="4800" b="1" i="0" u="none" strike="noStrike" cap="none" dirty="0">
                <a:solidFill>
                  <a:srgbClr val="ED1B1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800" b="1" i="0" u="none" strike="noStrike" cap="none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ru-RU" sz="4800" b="1" i="0" u="none" strike="noStrike" cap="none" dirty="0">
                <a:solidFill>
                  <a:srgbClr val="07734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800" b="1" i="0" u="none" strike="noStrike" cap="none" dirty="0" err="1">
                <a:solidFill>
                  <a:srgbClr val="077341"/>
                </a:solidFill>
                <a:latin typeface="Open Sans"/>
                <a:ea typeface="Open Sans"/>
                <a:cs typeface="Open Sans"/>
                <a:sym typeface="Open Sans"/>
              </a:rPr>
              <a:t>лі</a:t>
            </a:r>
            <a:r>
              <a:rPr lang="en-US" sz="4800" b="1" i="0" u="none" strike="noStrike" cap="none" dirty="0">
                <a:solidFill>
                  <a:srgbClr val="07734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800" b="1" i="0" u="none" strike="noStrike" cap="none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en-US" sz="4800" b="1" i="0" u="none" strike="noStrike" cap="none" dirty="0">
                <a:solidFill>
                  <a:srgbClr val="07734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800" b="1" i="0" u="none" strike="noStrike" cap="none" dirty="0" err="1">
                <a:solidFill>
                  <a:srgbClr val="1B5EC0"/>
                </a:solidFill>
                <a:latin typeface="Open Sans"/>
                <a:ea typeface="Open Sans"/>
                <a:cs typeface="Open Sans"/>
                <a:sym typeface="Open Sans"/>
              </a:rPr>
              <a:t>са</a:t>
            </a:r>
            <a:endParaRPr sz="4800" b="1" i="0" u="none" strike="noStrike" cap="none" dirty="0">
              <a:solidFill>
                <a:srgbClr val="1B5EC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293;p22"/>
          <p:cNvSpPr txBox="1"/>
          <p:nvPr/>
        </p:nvSpPr>
        <p:spPr>
          <a:xfrm>
            <a:off x="2074472" y="411501"/>
            <a:ext cx="13884666" cy="581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 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Гульня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be-BY" sz="5400" b="1" dirty="0">
                <a:latin typeface="Lora"/>
                <a:ea typeface="Lora"/>
                <a:cs typeface="Lora"/>
                <a:sym typeface="Lora"/>
              </a:rPr>
              <a:t>Што каму аддаць?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»</a:t>
            </a:r>
            <a:endParaRPr sz="54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Размяркуйце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склады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для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Біма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Бома</a:t>
            </a:r>
            <a:r>
              <a:rPr lang="be-BY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5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Увага</a:t>
            </a:r>
            <a:r>
              <a:rPr lang="en-US" sz="5400" b="1" i="0" u="none" strike="noStrike" cap="none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! </a:t>
            </a:r>
            <a:endParaRPr sz="5400" b="1" i="0" u="none" strike="noStrike" cap="none" dirty="0">
              <a:solidFill>
                <a:schemeClr val="tx1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Памятаем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што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Бому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падабаюцца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склады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цвёрдымі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зычнымі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а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Біму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—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5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мяккімі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5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" name="Google Shape;292;p22"/>
          <p:cNvSpPr/>
          <p:nvPr/>
        </p:nvSpPr>
        <p:spPr>
          <a:xfrm>
            <a:off x="659991" y="6322352"/>
            <a:ext cx="1860231" cy="3474792"/>
          </a:xfrm>
          <a:custGeom>
            <a:avLst/>
            <a:gdLst/>
            <a:ahLst/>
            <a:cxnLst/>
            <a:rect l="l" t="t" r="r" b="b"/>
            <a:pathLst>
              <a:path w="1755576" h="4164391" extrusionOk="0">
                <a:moveTo>
                  <a:pt x="0" y="0"/>
                </a:moveTo>
                <a:lnTo>
                  <a:pt x="1755576" y="0"/>
                </a:lnTo>
                <a:lnTo>
                  <a:pt x="1755576" y="4164391"/>
                </a:lnTo>
                <a:lnTo>
                  <a:pt x="0" y="4164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" name="Google Shape;294;p22"/>
          <p:cNvSpPr/>
          <p:nvPr/>
        </p:nvSpPr>
        <p:spPr>
          <a:xfrm>
            <a:off x="15746487" y="6322352"/>
            <a:ext cx="2147875" cy="3711960"/>
          </a:xfrm>
          <a:custGeom>
            <a:avLst/>
            <a:gdLst/>
            <a:ahLst/>
            <a:cxnLst/>
            <a:rect l="l" t="t" r="r" b="b"/>
            <a:pathLst>
              <a:path w="2257665" h="3938905" extrusionOk="0">
                <a:moveTo>
                  <a:pt x="0" y="0"/>
                </a:moveTo>
                <a:lnTo>
                  <a:pt x="2257665" y="0"/>
                </a:lnTo>
                <a:lnTo>
                  <a:pt x="2257665" y="3938905"/>
                </a:lnTo>
                <a:lnTo>
                  <a:pt x="0" y="39389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" name="Google Shape;295;p22"/>
          <p:cNvSpPr/>
          <p:nvPr/>
        </p:nvSpPr>
        <p:spPr>
          <a:xfrm>
            <a:off x="2786575" y="6827727"/>
            <a:ext cx="1438799" cy="2260970"/>
          </a:xfrm>
          <a:custGeom>
            <a:avLst/>
            <a:gdLst/>
            <a:ahLst/>
            <a:cxnLst/>
            <a:rect l="l" t="t" r="r" b="b"/>
            <a:pathLst>
              <a:path w="1438799" h="2260970" extrusionOk="0">
                <a:moveTo>
                  <a:pt x="0" y="0"/>
                </a:moveTo>
                <a:lnTo>
                  <a:pt x="1438800" y="0"/>
                </a:lnTo>
                <a:lnTo>
                  <a:pt x="1438800" y="2260970"/>
                </a:lnTo>
                <a:lnTo>
                  <a:pt x="0" y="2260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" name="Google Shape;297;p22"/>
          <p:cNvSpPr/>
          <p:nvPr/>
        </p:nvSpPr>
        <p:spPr>
          <a:xfrm>
            <a:off x="14032304" y="7015476"/>
            <a:ext cx="1438799" cy="2260970"/>
          </a:xfrm>
          <a:custGeom>
            <a:avLst/>
            <a:gdLst/>
            <a:ahLst/>
            <a:cxnLst/>
            <a:rect l="l" t="t" r="r" b="b"/>
            <a:pathLst>
              <a:path w="1438799" h="2260970" extrusionOk="0">
                <a:moveTo>
                  <a:pt x="0" y="0"/>
                </a:moveTo>
                <a:lnTo>
                  <a:pt x="1438799" y="0"/>
                </a:lnTo>
                <a:lnTo>
                  <a:pt x="1438799" y="2260970"/>
                </a:lnTo>
                <a:lnTo>
                  <a:pt x="0" y="2260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6"/>
          <p:cNvSpPr/>
          <p:nvPr/>
        </p:nvSpPr>
        <p:spPr>
          <a:xfrm>
            <a:off x="0" y="-9144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441" name="Google Shape;441;p36"/>
          <p:cNvSpPr/>
          <p:nvPr/>
        </p:nvSpPr>
        <p:spPr>
          <a:xfrm>
            <a:off x="10282319" y="2573755"/>
            <a:ext cx="7447244" cy="4956610"/>
          </a:xfrm>
          <a:custGeom>
            <a:avLst/>
            <a:gdLst/>
            <a:ahLst/>
            <a:cxnLst/>
            <a:rect l="l" t="t" r="r" b="b"/>
            <a:pathLst>
              <a:path w="7447244" h="4956610" extrusionOk="0">
                <a:moveTo>
                  <a:pt x="0" y="0"/>
                </a:moveTo>
                <a:lnTo>
                  <a:pt x="7447244" y="0"/>
                </a:lnTo>
                <a:lnTo>
                  <a:pt x="7447244" y="4956610"/>
                </a:lnTo>
                <a:lnTo>
                  <a:pt x="0" y="4956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42" name="Google Shape;442;p36"/>
          <p:cNvSpPr txBox="1"/>
          <p:nvPr/>
        </p:nvSpPr>
        <p:spPr>
          <a:xfrm>
            <a:off x="9560526" y="7857172"/>
            <a:ext cx="8890830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Майстэрня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lang="ru-RU"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«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Мастацкая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апрацоўка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дрэва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»</a:t>
            </a:r>
            <a:endParaRPr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43" name="Google Shape;443;p36"/>
          <p:cNvSpPr txBox="1"/>
          <p:nvPr/>
        </p:nvSpPr>
        <p:spPr>
          <a:xfrm>
            <a:off x="640239" y="952500"/>
            <a:ext cx="8672592" cy="8531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Назіраем за працай разьбяра па дрэве. Ён карыстаецца такімі прыладамі працы, як стамеска і долата.</a:t>
            </a: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Разьбяр вырабляе лыжкі, кубкі, розныя скульптуры.</a:t>
            </a: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У гэтай майстэрні можна набыць на памяць драўляныя лыжкі, зробленыя майстрам.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449" name="Google Shape;449;p37"/>
          <p:cNvSpPr/>
          <p:nvPr/>
        </p:nvSpPr>
        <p:spPr>
          <a:xfrm>
            <a:off x="4686805" y="3604902"/>
            <a:ext cx="3813407" cy="2608180"/>
          </a:xfrm>
          <a:custGeom>
            <a:avLst/>
            <a:gdLst/>
            <a:ahLst/>
            <a:cxnLst/>
            <a:rect l="l" t="t" r="r" b="b"/>
            <a:pathLst>
              <a:path w="4187831" h="2787265" extrusionOk="0">
                <a:moveTo>
                  <a:pt x="0" y="0"/>
                </a:moveTo>
                <a:lnTo>
                  <a:pt x="4187831" y="0"/>
                </a:lnTo>
                <a:lnTo>
                  <a:pt x="4187831" y="2787265"/>
                </a:lnTo>
                <a:lnTo>
                  <a:pt x="0" y="2787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50" name="Google Shape;450;p37"/>
          <p:cNvSpPr/>
          <p:nvPr/>
        </p:nvSpPr>
        <p:spPr>
          <a:xfrm>
            <a:off x="9112211" y="3477949"/>
            <a:ext cx="3806901" cy="2735133"/>
          </a:xfrm>
          <a:custGeom>
            <a:avLst/>
            <a:gdLst/>
            <a:ahLst/>
            <a:cxnLst/>
            <a:rect l="l" t="t" r="r" b="b"/>
            <a:pathLst>
              <a:path w="3870478" h="2902859" extrusionOk="0">
                <a:moveTo>
                  <a:pt x="0" y="0"/>
                </a:moveTo>
                <a:lnTo>
                  <a:pt x="3870479" y="0"/>
                </a:lnTo>
                <a:lnTo>
                  <a:pt x="3870479" y="2902859"/>
                </a:lnTo>
                <a:lnTo>
                  <a:pt x="0" y="2902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51" name="Google Shape;451;p37"/>
          <p:cNvSpPr/>
          <p:nvPr/>
        </p:nvSpPr>
        <p:spPr>
          <a:xfrm>
            <a:off x="13531111" y="3477949"/>
            <a:ext cx="3885533" cy="2735133"/>
          </a:xfrm>
          <a:custGeom>
            <a:avLst/>
            <a:gdLst/>
            <a:ahLst/>
            <a:cxnLst/>
            <a:rect l="l" t="t" r="r" b="b"/>
            <a:pathLst>
              <a:path w="4051124" h="3038343" extrusionOk="0">
                <a:moveTo>
                  <a:pt x="0" y="0"/>
                </a:moveTo>
                <a:lnTo>
                  <a:pt x="4051124" y="0"/>
                </a:lnTo>
                <a:lnTo>
                  <a:pt x="4051124" y="3038343"/>
                </a:lnTo>
                <a:lnTo>
                  <a:pt x="0" y="30383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52" name="Google Shape;452;p37"/>
          <p:cNvSpPr/>
          <p:nvPr/>
        </p:nvSpPr>
        <p:spPr>
          <a:xfrm>
            <a:off x="196557" y="3771474"/>
            <a:ext cx="3996263" cy="2441608"/>
          </a:xfrm>
          <a:custGeom>
            <a:avLst/>
            <a:gdLst/>
            <a:ahLst/>
            <a:cxnLst/>
            <a:rect l="l" t="t" r="r" b="b"/>
            <a:pathLst>
              <a:path w="4550436" h="2559620" extrusionOk="0">
                <a:moveTo>
                  <a:pt x="0" y="0"/>
                </a:moveTo>
                <a:lnTo>
                  <a:pt x="4550436" y="0"/>
                </a:lnTo>
                <a:lnTo>
                  <a:pt x="4550436" y="2559620"/>
                </a:lnTo>
                <a:lnTo>
                  <a:pt x="0" y="25596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53" name="Google Shape;453;p37"/>
          <p:cNvSpPr txBox="1"/>
          <p:nvPr/>
        </p:nvSpPr>
        <p:spPr>
          <a:xfrm>
            <a:off x="503924" y="466725"/>
            <a:ext cx="16967982" cy="85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Запамінаем новыя словы</a:t>
            </a:r>
            <a:endParaRPr sz="5100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54" name="Google Shape;454;p37"/>
          <p:cNvSpPr txBox="1"/>
          <p:nvPr/>
        </p:nvSpPr>
        <p:spPr>
          <a:xfrm>
            <a:off x="4769602" y="6265225"/>
            <a:ext cx="3660140" cy="111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разьбяр</a:t>
            </a:r>
            <a:endParaRPr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55" name="Google Shape;455;p37"/>
          <p:cNvSpPr txBox="1"/>
          <p:nvPr/>
        </p:nvSpPr>
        <p:spPr>
          <a:xfrm>
            <a:off x="9144000" y="6265224"/>
            <a:ext cx="3743325" cy="111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долата</a:t>
            </a:r>
            <a:endParaRPr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56" name="Google Shape;456;p37"/>
          <p:cNvSpPr txBox="1"/>
          <p:nvPr/>
        </p:nvSpPr>
        <p:spPr>
          <a:xfrm>
            <a:off x="13475851" y="6260277"/>
            <a:ext cx="3996055" cy="111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стамескі</a:t>
            </a:r>
            <a:endParaRPr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57" name="Google Shape;457;p37"/>
          <p:cNvSpPr txBox="1"/>
          <p:nvPr/>
        </p:nvSpPr>
        <p:spPr>
          <a:xfrm>
            <a:off x="754405" y="6312839"/>
            <a:ext cx="2880569" cy="1065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лыжкі</a:t>
            </a:r>
            <a:endParaRPr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463" name="Google Shape;463;p38"/>
          <p:cNvSpPr/>
          <p:nvPr/>
        </p:nvSpPr>
        <p:spPr>
          <a:xfrm>
            <a:off x="15005151" y="6058139"/>
            <a:ext cx="2622840" cy="3805689"/>
          </a:xfrm>
          <a:custGeom>
            <a:avLst/>
            <a:gdLst/>
            <a:ahLst/>
            <a:cxnLst/>
            <a:rect l="l" t="t" r="r" b="b"/>
            <a:pathLst>
              <a:path w="2622840" h="3805689" extrusionOk="0">
                <a:moveTo>
                  <a:pt x="0" y="0"/>
                </a:moveTo>
                <a:lnTo>
                  <a:pt x="2622840" y="0"/>
                </a:lnTo>
                <a:lnTo>
                  <a:pt x="2622840" y="3805689"/>
                </a:lnTo>
                <a:lnTo>
                  <a:pt x="0" y="3805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4" name="Google Shape;464;p38"/>
          <p:cNvSpPr/>
          <p:nvPr/>
        </p:nvSpPr>
        <p:spPr>
          <a:xfrm>
            <a:off x="13875782" y="6207638"/>
            <a:ext cx="748477" cy="2301033"/>
          </a:xfrm>
          <a:custGeom>
            <a:avLst/>
            <a:gdLst/>
            <a:ahLst/>
            <a:cxnLst/>
            <a:rect l="l" t="t" r="r" b="b"/>
            <a:pathLst>
              <a:path w="748477" h="2301033" extrusionOk="0">
                <a:moveTo>
                  <a:pt x="0" y="0"/>
                </a:moveTo>
                <a:lnTo>
                  <a:pt x="748477" y="0"/>
                </a:lnTo>
                <a:lnTo>
                  <a:pt x="748477" y="2301033"/>
                </a:lnTo>
                <a:lnTo>
                  <a:pt x="0" y="2301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5" name="Google Shape;465;p38"/>
          <p:cNvSpPr txBox="1"/>
          <p:nvPr/>
        </p:nvSpPr>
        <p:spPr>
          <a:xfrm>
            <a:off x="660009" y="923925"/>
            <a:ext cx="16967982" cy="88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Адгадайце загадку:</a:t>
            </a:r>
            <a:endParaRPr sz="5100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66" name="Google Shape;466;p38"/>
          <p:cNvSpPr txBox="1"/>
          <p:nvPr/>
        </p:nvSpPr>
        <p:spPr>
          <a:xfrm>
            <a:off x="4383640" y="1544637"/>
            <a:ext cx="7236890" cy="4006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482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0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Самі</a:t>
            </a:r>
            <a:r>
              <a:rPr lang="en-US" sz="6200" b="0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0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не</a:t>
            </a:r>
            <a:r>
              <a:rPr lang="en-US" sz="6200" b="0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0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ядзім</a:t>
            </a:r>
            <a:r>
              <a:rPr lang="en-US" sz="6200" b="0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endParaRPr sz="6200" b="0" i="1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0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А </a:t>
            </a:r>
            <a:r>
              <a:rPr lang="en-US" sz="6200" b="0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іншых</a:t>
            </a:r>
            <a:r>
              <a:rPr lang="en-US" sz="6200" b="0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0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кормім</a:t>
            </a:r>
            <a:r>
              <a:rPr lang="en-US" sz="6200" b="0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r>
              <a:rPr lang="en-US" sz="6200" b="1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endParaRPr sz="6200" b="1" i="1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67" name="Google Shape;467;p38"/>
          <p:cNvSpPr txBox="1"/>
          <p:nvPr/>
        </p:nvSpPr>
        <p:spPr>
          <a:xfrm>
            <a:off x="927571" y="6633456"/>
            <a:ext cx="12567319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Памятайце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што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ў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адгаданым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слове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схавалася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»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вывучаемая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літара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54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468" name="Google Shape;468;p38"/>
          <p:cNvGrpSpPr/>
          <p:nvPr/>
        </p:nvGrpSpPr>
        <p:grpSpPr>
          <a:xfrm>
            <a:off x="12942753" y="1645716"/>
            <a:ext cx="4520963" cy="4421005"/>
            <a:chOff x="1" y="-1"/>
            <a:chExt cx="6027951" cy="5894673"/>
          </a:xfrm>
        </p:grpSpPr>
        <p:sp>
          <p:nvSpPr>
            <p:cNvPr id="469" name="Google Shape;469;p38"/>
            <p:cNvSpPr/>
            <p:nvPr/>
          </p:nvSpPr>
          <p:spPr>
            <a:xfrm rot="2473206">
              <a:off x="3077121" y="658156"/>
              <a:ext cx="1304874" cy="5486400"/>
            </a:xfrm>
            <a:custGeom>
              <a:avLst/>
              <a:gdLst/>
              <a:ahLst/>
              <a:cxnLst/>
              <a:rect l="l" t="t" r="r" b="b"/>
              <a:pathLst>
                <a:path w="1304874" h="5486400" extrusionOk="0">
                  <a:moveTo>
                    <a:pt x="0" y="0"/>
                  </a:moveTo>
                  <a:lnTo>
                    <a:pt x="1304873" y="0"/>
                  </a:lnTo>
                  <a:lnTo>
                    <a:pt x="1304873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70" name="Google Shape;470;p38"/>
            <p:cNvSpPr/>
            <p:nvPr/>
          </p:nvSpPr>
          <p:spPr>
            <a:xfrm rot="2357272">
              <a:off x="1589574" y="-206900"/>
              <a:ext cx="1304874" cy="5486400"/>
            </a:xfrm>
            <a:custGeom>
              <a:avLst/>
              <a:gdLst/>
              <a:ahLst/>
              <a:cxnLst/>
              <a:rect l="l" t="t" r="r" b="b"/>
              <a:pathLst>
                <a:path w="1304874" h="5486400" extrusionOk="0">
                  <a:moveTo>
                    <a:pt x="0" y="0"/>
                  </a:moveTo>
                  <a:lnTo>
                    <a:pt x="1304873" y="0"/>
                  </a:lnTo>
                  <a:lnTo>
                    <a:pt x="1304873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117" name="Google Shape;117;p4"/>
          <p:cNvSpPr txBox="1"/>
          <p:nvPr/>
        </p:nvSpPr>
        <p:spPr>
          <a:xfrm>
            <a:off x="3087614" y="1910488"/>
            <a:ext cx="12112772" cy="5653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98984"/>
              </a:lnSpc>
            </a:pPr>
            <a:r>
              <a:rPr lang="en-US" sz="6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Знайдзіце</a:t>
            </a:r>
            <a:r>
              <a:rPr lang="en-US" sz="6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літару</a:t>
            </a:r>
            <a:r>
              <a:rPr lang="en-US" sz="6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i="1" dirty="0">
                <a:latin typeface="Lora"/>
                <a:ea typeface="Lora"/>
                <a:cs typeface="Lora"/>
                <a:sym typeface="Lora"/>
              </a:rPr>
              <a:t>І, і</a:t>
            </a:r>
            <a:r>
              <a:rPr lang="en-US" sz="6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ў </a:t>
            </a:r>
            <a:r>
              <a:rPr lang="en-US" sz="64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словах</a:t>
            </a:r>
            <a:r>
              <a:rPr lang="en-US" sz="64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</a:t>
            </a:r>
            <a:endParaRPr sz="6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l" rtl="0">
              <a:lnSpc>
                <a:spcPct val="14695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4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l" rtl="0">
              <a:lnSpc>
                <a:spcPct val="14695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5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Івянец</a:t>
            </a:r>
            <a:r>
              <a:rPr lang="en-US" sz="1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5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Мінск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15072562" y="843335"/>
            <a:ext cx="2588659" cy="1186077"/>
          </a:xfrm>
          <a:custGeom>
            <a:avLst/>
            <a:gdLst/>
            <a:ahLst/>
            <a:cxnLst/>
            <a:rect l="l" t="t" r="r" b="b"/>
            <a:pathLst>
              <a:path w="2588659" h="1186077" extrusionOk="0">
                <a:moveTo>
                  <a:pt x="0" y="0"/>
                </a:moveTo>
                <a:lnTo>
                  <a:pt x="2588659" y="0"/>
                </a:lnTo>
                <a:lnTo>
                  <a:pt x="2588659" y="1186077"/>
                </a:lnTo>
                <a:lnTo>
                  <a:pt x="0" y="1186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476" name="Google Shape;476;p39"/>
          <p:cNvSpPr/>
          <p:nvPr/>
        </p:nvSpPr>
        <p:spPr>
          <a:xfrm>
            <a:off x="9663734" y="1355207"/>
            <a:ext cx="8238504" cy="5876623"/>
          </a:xfrm>
          <a:custGeom>
            <a:avLst/>
            <a:gdLst/>
            <a:ahLst/>
            <a:cxnLst/>
            <a:rect l="l" t="t" r="r" b="b"/>
            <a:pathLst>
              <a:path w="7446075" h="4947392" extrusionOk="0">
                <a:moveTo>
                  <a:pt x="0" y="0"/>
                </a:moveTo>
                <a:lnTo>
                  <a:pt x="7446075" y="0"/>
                </a:lnTo>
                <a:lnTo>
                  <a:pt x="7446075" y="4947392"/>
                </a:lnTo>
                <a:lnTo>
                  <a:pt x="0" y="49473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77" name="Google Shape;477;p39"/>
          <p:cNvSpPr txBox="1"/>
          <p:nvPr/>
        </p:nvSpPr>
        <p:spPr>
          <a:xfrm>
            <a:off x="9854470" y="7920391"/>
            <a:ext cx="8351910" cy="213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Экспазіцыя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endParaRPr lang="ru-RU"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музея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местачковага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побыту</a:t>
            </a:r>
            <a:endParaRPr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78" name="Google Shape;478;p39"/>
          <p:cNvSpPr txBox="1"/>
          <p:nvPr/>
        </p:nvSpPr>
        <p:spPr>
          <a:xfrm>
            <a:off x="360930" y="455271"/>
            <a:ext cx="9132611" cy="8531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Будынак падзелены на сені, кухню, залу, спальню. </a:t>
            </a: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Бачым цікавыя экспанаты: каваныя санкі, кажухі, шкляны посуд, дываны, шмат цікавых фотаздымкаў, паштовак, этажэрку.</a:t>
            </a: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Тут ёсць і сукенкі, якія насілі беларускі ў мінулым стагоддзі.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484" name="Google Shape;484;p40"/>
          <p:cNvSpPr/>
          <p:nvPr/>
        </p:nvSpPr>
        <p:spPr>
          <a:xfrm>
            <a:off x="254033" y="4016230"/>
            <a:ext cx="3722914" cy="2548979"/>
          </a:xfrm>
          <a:custGeom>
            <a:avLst/>
            <a:gdLst/>
            <a:ahLst/>
            <a:cxnLst/>
            <a:rect l="l" t="t" r="r" b="b"/>
            <a:pathLst>
              <a:path w="3878044" h="2548979" extrusionOk="0">
                <a:moveTo>
                  <a:pt x="0" y="0"/>
                </a:moveTo>
                <a:lnTo>
                  <a:pt x="3878043" y="0"/>
                </a:lnTo>
                <a:lnTo>
                  <a:pt x="3878043" y="2548979"/>
                </a:lnTo>
                <a:lnTo>
                  <a:pt x="0" y="25489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rcRect/>
            <a:stretch>
              <a:fillRect l="-2024" r="-2143"/>
            </a:stretch>
          </a:blipFill>
          <a:ln>
            <a:noFill/>
          </a:ln>
        </p:spPr>
      </p:sp>
      <p:sp>
        <p:nvSpPr>
          <p:cNvPr id="485" name="Google Shape;485;p40"/>
          <p:cNvSpPr/>
          <p:nvPr/>
        </p:nvSpPr>
        <p:spPr>
          <a:xfrm>
            <a:off x="4590627" y="3403997"/>
            <a:ext cx="4296403" cy="3161212"/>
          </a:xfrm>
          <a:custGeom>
            <a:avLst/>
            <a:gdLst/>
            <a:ahLst/>
            <a:cxnLst/>
            <a:rect l="l" t="t" r="r" b="b"/>
            <a:pathLst>
              <a:path w="4940031" h="3883059" extrusionOk="0">
                <a:moveTo>
                  <a:pt x="0" y="0"/>
                </a:moveTo>
                <a:lnTo>
                  <a:pt x="4940031" y="0"/>
                </a:lnTo>
                <a:lnTo>
                  <a:pt x="4940031" y="3883059"/>
                </a:lnTo>
                <a:lnTo>
                  <a:pt x="0" y="3883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rcRect/>
            <a:stretch>
              <a:fillRect t="-4295" b="-3799"/>
            </a:stretch>
          </a:blipFill>
          <a:ln>
            <a:noFill/>
          </a:ln>
        </p:spPr>
      </p:sp>
      <p:sp>
        <p:nvSpPr>
          <p:cNvPr id="486" name="Google Shape;486;p40"/>
          <p:cNvSpPr/>
          <p:nvPr/>
        </p:nvSpPr>
        <p:spPr>
          <a:xfrm>
            <a:off x="9407873" y="3721790"/>
            <a:ext cx="3565490" cy="2843419"/>
          </a:xfrm>
          <a:custGeom>
            <a:avLst/>
            <a:gdLst/>
            <a:ahLst/>
            <a:cxnLst/>
            <a:rect l="l" t="t" r="r" b="b"/>
            <a:pathLst>
              <a:path w="4159576" h="3288046" extrusionOk="0">
                <a:moveTo>
                  <a:pt x="0" y="0"/>
                </a:moveTo>
                <a:lnTo>
                  <a:pt x="4159576" y="0"/>
                </a:lnTo>
                <a:lnTo>
                  <a:pt x="4159576" y="3288046"/>
                </a:lnTo>
                <a:lnTo>
                  <a:pt x="0" y="3288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7" name="Google Shape;487;p40"/>
          <p:cNvSpPr/>
          <p:nvPr/>
        </p:nvSpPr>
        <p:spPr>
          <a:xfrm>
            <a:off x="13494206" y="2416630"/>
            <a:ext cx="4180114" cy="4153988"/>
          </a:xfrm>
          <a:custGeom>
            <a:avLst/>
            <a:gdLst/>
            <a:ahLst/>
            <a:cxnLst/>
            <a:rect l="l" t="t" r="r" b="b"/>
            <a:pathLst>
              <a:path w="4436025" h="4436025" extrusionOk="0">
                <a:moveTo>
                  <a:pt x="0" y="0"/>
                </a:moveTo>
                <a:lnTo>
                  <a:pt x="4436025" y="0"/>
                </a:lnTo>
                <a:lnTo>
                  <a:pt x="4436025" y="4436025"/>
                </a:lnTo>
                <a:lnTo>
                  <a:pt x="0" y="4436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rcRect/>
            <a:stretch>
              <a:fillRect l="-2313" t="-3119" r="-3809" b="-3671"/>
            </a:stretch>
          </a:blipFill>
          <a:ln>
            <a:noFill/>
          </a:ln>
        </p:spPr>
      </p:sp>
      <p:sp>
        <p:nvSpPr>
          <p:cNvPr id="488" name="Google Shape;488;p40"/>
          <p:cNvSpPr txBox="1"/>
          <p:nvPr/>
        </p:nvSpPr>
        <p:spPr>
          <a:xfrm>
            <a:off x="503924" y="466725"/>
            <a:ext cx="16967982" cy="109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Запамінаем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новыя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словы</a:t>
            </a:r>
            <a:r>
              <a:rPr lang="ru-RU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</a:t>
            </a:r>
            <a:endParaRPr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89" name="Google Shape;489;p40"/>
          <p:cNvSpPr txBox="1"/>
          <p:nvPr/>
        </p:nvSpPr>
        <p:spPr>
          <a:xfrm>
            <a:off x="5115133" y="6761868"/>
            <a:ext cx="3247390" cy="111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кажухі</a:t>
            </a:r>
            <a:endParaRPr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90" name="Google Shape;490;p40"/>
          <p:cNvSpPr txBox="1"/>
          <p:nvPr/>
        </p:nvSpPr>
        <p:spPr>
          <a:xfrm>
            <a:off x="9418633" y="6761868"/>
            <a:ext cx="3554730" cy="111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сукенкі</a:t>
            </a:r>
            <a:endParaRPr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91" name="Google Shape;491;p40"/>
          <p:cNvSpPr txBox="1"/>
          <p:nvPr/>
        </p:nvSpPr>
        <p:spPr>
          <a:xfrm>
            <a:off x="13538610" y="6759076"/>
            <a:ext cx="4091305" cy="111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паштоўкі</a:t>
            </a:r>
            <a:endParaRPr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92" name="Google Shape;492;p40"/>
          <p:cNvSpPr txBox="1"/>
          <p:nvPr/>
        </p:nvSpPr>
        <p:spPr>
          <a:xfrm>
            <a:off x="814692" y="6761868"/>
            <a:ext cx="2601595" cy="111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санкі</a:t>
            </a:r>
            <a:endParaRPr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518" name="Google Shape;518;p42"/>
          <p:cNvSpPr txBox="1"/>
          <p:nvPr/>
        </p:nvSpPr>
        <p:spPr>
          <a:xfrm>
            <a:off x="9228493" y="7455861"/>
            <a:ext cx="8503761" cy="284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Дом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у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якім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жыў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разьбяр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дрэве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Апалінарый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Пупко</a:t>
            </a:r>
            <a:endParaRPr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b="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19" name="Google Shape;519;p42"/>
          <p:cNvSpPr txBox="1"/>
          <p:nvPr/>
        </p:nvSpPr>
        <p:spPr>
          <a:xfrm>
            <a:off x="724732" y="2370455"/>
            <a:ext cx="8503761" cy="473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4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Столь і сцены дома размаляваў разьбяр. </a:t>
            </a: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4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У доме захоўваюцца прыгожыя скульптуры, зробленыя яго рукамі. </a:t>
            </a:r>
          </a:p>
        </p:txBody>
      </p:sp>
      <p:pic>
        <p:nvPicPr>
          <p:cNvPr id="2050" name="Picture 2" descr="https://planetabelarus.by/upload/resize_cache/iblock/2bd/1330_887_18e21fe612b4afb807a26ecc22279a1d9/kbhgrm0x5xg83203eex22u17emw190x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" b="5860"/>
          <a:stretch/>
        </p:blipFill>
        <p:spPr bwMode="auto">
          <a:xfrm>
            <a:off x="8868590" y="1174616"/>
            <a:ext cx="9045612" cy="572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498" name="Google Shape;498;p41"/>
          <p:cNvSpPr txBox="1"/>
          <p:nvPr/>
        </p:nvSpPr>
        <p:spPr>
          <a:xfrm>
            <a:off x="660009" y="923925"/>
            <a:ext cx="16967982" cy="109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Гульня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Што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згублена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?» </a:t>
            </a:r>
            <a:endParaRPr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99" name="Google Shape;499;p41"/>
          <p:cNvSpPr/>
          <p:nvPr/>
        </p:nvSpPr>
        <p:spPr>
          <a:xfrm>
            <a:off x="660009" y="2640381"/>
            <a:ext cx="4215371" cy="6228864"/>
          </a:xfrm>
          <a:custGeom>
            <a:avLst/>
            <a:gdLst/>
            <a:ahLst/>
            <a:cxnLst/>
            <a:rect l="l" t="t" r="r" b="b"/>
            <a:pathLst>
              <a:path w="4215371" h="6228864" extrusionOk="0">
                <a:moveTo>
                  <a:pt x="0" y="0"/>
                </a:moveTo>
                <a:lnTo>
                  <a:pt x="4215371" y="0"/>
                </a:lnTo>
                <a:lnTo>
                  <a:pt x="4215371" y="6228864"/>
                </a:lnTo>
                <a:lnTo>
                  <a:pt x="0" y="6228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90908" t="-181577" r="-699247" b="-133446"/>
            </a:stretch>
          </a:blipFill>
          <a:ln>
            <a:noFill/>
          </a:ln>
        </p:spPr>
      </p:sp>
      <p:sp>
        <p:nvSpPr>
          <p:cNvPr id="500" name="Google Shape;500;p41"/>
          <p:cNvSpPr/>
          <p:nvPr/>
        </p:nvSpPr>
        <p:spPr>
          <a:xfrm>
            <a:off x="5204449" y="2640381"/>
            <a:ext cx="1969061" cy="3094239"/>
          </a:xfrm>
          <a:custGeom>
            <a:avLst/>
            <a:gdLst/>
            <a:ahLst/>
            <a:cxnLst/>
            <a:rect l="l" t="t" r="r" b="b"/>
            <a:pathLst>
              <a:path w="1969061" h="3094239" extrusionOk="0">
                <a:moveTo>
                  <a:pt x="0" y="0"/>
                </a:moveTo>
                <a:lnTo>
                  <a:pt x="1969062" y="0"/>
                </a:lnTo>
                <a:lnTo>
                  <a:pt x="1969062" y="3094239"/>
                </a:lnTo>
                <a:lnTo>
                  <a:pt x="0" y="3094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1" name="Google Shape;501;p41"/>
          <p:cNvSpPr txBox="1"/>
          <p:nvPr/>
        </p:nvSpPr>
        <p:spPr>
          <a:xfrm>
            <a:off x="10090150" y="1848050"/>
            <a:ext cx="5712460" cy="8454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10" b="1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Ал_са</a:t>
            </a:r>
            <a:endParaRPr sz="981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99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10" b="1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м_са</a:t>
            </a:r>
            <a:endParaRPr sz="981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99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10" b="1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л_са</a:t>
            </a:r>
            <a:endParaRPr sz="981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99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10" b="1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лас</a:t>
            </a:r>
            <a:r>
              <a:rPr lang="en-US" sz="981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_</a:t>
            </a:r>
            <a:endParaRPr sz="981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2" name="Google Shape;502;p41"/>
          <p:cNvSpPr txBox="1"/>
          <p:nvPr/>
        </p:nvSpPr>
        <p:spPr>
          <a:xfrm>
            <a:off x="11845660" y="1914811"/>
            <a:ext cx="380242" cy="168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10" b="1" i="0" u="none" strike="noStrike" cap="none" dirty="0">
                <a:solidFill>
                  <a:srgbClr val="ED1B1B"/>
                </a:solidFill>
                <a:latin typeface="Open Sans"/>
                <a:ea typeface="Open Sans"/>
                <a:cs typeface="Open Sans"/>
                <a:sym typeface="Open Sans"/>
              </a:rPr>
              <a:t>і</a:t>
            </a:r>
            <a:endParaRPr sz="9810" b="1" i="0" u="none" strike="noStrike" cap="none" dirty="0">
              <a:solidFill>
                <a:srgbClr val="ED1B1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3" name="Google Shape;503;p41"/>
          <p:cNvSpPr txBox="1"/>
          <p:nvPr/>
        </p:nvSpPr>
        <p:spPr>
          <a:xfrm>
            <a:off x="10950160" y="4007550"/>
            <a:ext cx="1075800" cy="15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10" b="1" i="0" u="none" strike="noStrike" cap="none" dirty="0">
                <a:solidFill>
                  <a:srgbClr val="ED1B1B"/>
                </a:solidFill>
                <a:latin typeface="Open Sans"/>
                <a:ea typeface="Open Sans"/>
                <a:cs typeface="Open Sans"/>
                <a:sym typeface="Open Sans"/>
              </a:rPr>
              <a:t>і</a:t>
            </a:r>
            <a:endParaRPr sz="9810" b="1" i="0" u="none" strike="noStrike" cap="none" dirty="0">
              <a:solidFill>
                <a:srgbClr val="ED1B1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4" name="Google Shape;504;p41"/>
          <p:cNvSpPr txBox="1"/>
          <p:nvPr/>
        </p:nvSpPr>
        <p:spPr>
          <a:xfrm>
            <a:off x="10592029" y="6033750"/>
            <a:ext cx="1075800" cy="15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10" b="1" i="0" u="none" strike="noStrike" cap="none" dirty="0">
                <a:solidFill>
                  <a:srgbClr val="ED1B1B"/>
                </a:solidFill>
                <a:latin typeface="Open Sans"/>
                <a:ea typeface="Open Sans"/>
                <a:cs typeface="Open Sans"/>
                <a:sym typeface="Open Sans"/>
              </a:rPr>
              <a:t>і</a:t>
            </a:r>
            <a:endParaRPr sz="9810" b="1" i="0" u="none" strike="noStrike" cap="none" dirty="0">
              <a:solidFill>
                <a:srgbClr val="ED1B1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5" name="Google Shape;505;p41"/>
          <p:cNvSpPr txBox="1"/>
          <p:nvPr/>
        </p:nvSpPr>
        <p:spPr>
          <a:xfrm>
            <a:off x="11679259" y="8135885"/>
            <a:ext cx="1517100" cy="15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10" b="1" i="0" u="none" strike="noStrike" cap="none" dirty="0">
                <a:solidFill>
                  <a:srgbClr val="ED1B1B"/>
                </a:solidFill>
                <a:latin typeface="Open Sans"/>
                <a:ea typeface="Open Sans"/>
                <a:cs typeface="Open Sans"/>
                <a:sym typeface="Open Sans"/>
              </a:rPr>
              <a:t>і</a:t>
            </a:r>
            <a:endParaRPr sz="9810" b="1" i="0" u="none" strike="noStrike" cap="none" dirty="0">
              <a:solidFill>
                <a:srgbClr val="ED1B1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511" name="Google Shape;511;p44"/>
          <p:cNvSpPr txBox="1"/>
          <p:nvPr/>
        </p:nvSpPr>
        <p:spPr>
          <a:xfrm>
            <a:off x="504825" y="1233035"/>
            <a:ext cx="17278350" cy="667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Вось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заканчваецца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lang="ru-RU"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наша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знаёмства</a:t>
            </a:r>
            <a:r>
              <a:rPr lang="ru-RU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Івянцом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! </a:t>
            </a:r>
            <a:endParaRPr lang="ru-RU"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Астатнія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цікавыя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мясціны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наведаем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endParaRPr lang="ru-RU"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калі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будзем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вывучаць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новую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літару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</a:t>
            </a:r>
            <a:endParaRPr lang="ru-RU"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Дзякуй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за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ўвагу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!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Да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новых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сустрэч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!</a:t>
            </a:r>
            <a:endParaRPr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525" name="Google Shape;525;p43"/>
          <p:cNvSpPr/>
          <p:nvPr/>
        </p:nvSpPr>
        <p:spPr>
          <a:xfrm>
            <a:off x="15429374" y="6673678"/>
            <a:ext cx="2198617" cy="3190150"/>
          </a:xfrm>
          <a:custGeom>
            <a:avLst/>
            <a:gdLst/>
            <a:ahLst/>
            <a:cxnLst/>
            <a:rect l="l" t="t" r="r" b="b"/>
            <a:pathLst>
              <a:path w="2198617" h="3190150" extrusionOk="0">
                <a:moveTo>
                  <a:pt x="0" y="0"/>
                </a:moveTo>
                <a:lnTo>
                  <a:pt x="2198617" y="0"/>
                </a:lnTo>
                <a:lnTo>
                  <a:pt x="2198617" y="3190150"/>
                </a:lnTo>
                <a:lnTo>
                  <a:pt x="0" y="3190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26" name="Google Shape;526;p43"/>
          <p:cNvSpPr/>
          <p:nvPr/>
        </p:nvSpPr>
        <p:spPr>
          <a:xfrm>
            <a:off x="457869" y="6445914"/>
            <a:ext cx="2105746" cy="3111566"/>
          </a:xfrm>
          <a:custGeom>
            <a:avLst/>
            <a:gdLst/>
            <a:ahLst/>
            <a:cxnLst/>
            <a:rect l="l" t="t" r="r" b="b"/>
            <a:pathLst>
              <a:path w="2105746" h="3111566" extrusionOk="0">
                <a:moveTo>
                  <a:pt x="0" y="0"/>
                </a:moveTo>
                <a:lnTo>
                  <a:pt x="2105746" y="0"/>
                </a:lnTo>
                <a:lnTo>
                  <a:pt x="2105746" y="3111567"/>
                </a:lnTo>
                <a:lnTo>
                  <a:pt x="0" y="31115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90908" t="-181577" r="-699247" b="-133446"/>
            </a:stretch>
          </a:blipFill>
          <a:ln>
            <a:noFill/>
          </a:ln>
        </p:spPr>
      </p:sp>
      <p:sp>
        <p:nvSpPr>
          <p:cNvPr id="527" name="Google Shape;527;p43"/>
          <p:cNvSpPr/>
          <p:nvPr/>
        </p:nvSpPr>
        <p:spPr>
          <a:xfrm>
            <a:off x="2947430" y="5557169"/>
            <a:ext cx="1755576" cy="4164391"/>
          </a:xfrm>
          <a:custGeom>
            <a:avLst/>
            <a:gdLst/>
            <a:ahLst/>
            <a:cxnLst/>
            <a:rect l="l" t="t" r="r" b="b"/>
            <a:pathLst>
              <a:path w="1755576" h="4164391" extrusionOk="0">
                <a:moveTo>
                  <a:pt x="0" y="0"/>
                </a:moveTo>
                <a:lnTo>
                  <a:pt x="1755577" y="0"/>
                </a:lnTo>
                <a:lnTo>
                  <a:pt x="1755577" y="4164391"/>
                </a:lnTo>
                <a:lnTo>
                  <a:pt x="0" y="4164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28" name="Google Shape;528;p43"/>
          <p:cNvSpPr/>
          <p:nvPr/>
        </p:nvSpPr>
        <p:spPr>
          <a:xfrm>
            <a:off x="12747486" y="5143500"/>
            <a:ext cx="2257665" cy="3938905"/>
          </a:xfrm>
          <a:custGeom>
            <a:avLst/>
            <a:gdLst/>
            <a:ahLst/>
            <a:cxnLst/>
            <a:rect l="l" t="t" r="r" b="b"/>
            <a:pathLst>
              <a:path w="2257665" h="3938905" extrusionOk="0">
                <a:moveTo>
                  <a:pt x="0" y="0"/>
                </a:moveTo>
                <a:lnTo>
                  <a:pt x="2257665" y="0"/>
                </a:lnTo>
                <a:lnTo>
                  <a:pt x="2257665" y="3938905"/>
                </a:lnTo>
                <a:lnTo>
                  <a:pt x="0" y="39389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29" name="Google Shape;529;p43"/>
          <p:cNvSpPr/>
          <p:nvPr/>
        </p:nvSpPr>
        <p:spPr>
          <a:xfrm>
            <a:off x="8616458" y="5093172"/>
            <a:ext cx="3535133" cy="4770656"/>
          </a:xfrm>
          <a:custGeom>
            <a:avLst/>
            <a:gdLst/>
            <a:ahLst/>
            <a:cxnLst/>
            <a:rect l="l" t="t" r="r" b="b"/>
            <a:pathLst>
              <a:path w="3672082" h="5199409" extrusionOk="0">
                <a:moveTo>
                  <a:pt x="0" y="0"/>
                </a:moveTo>
                <a:lnTo>
                  <a:pt x="3672083" y="0"/>
                </a:lnTo>
                <a:lnTo>
                  <a:pt x="3672083" y="5199409"/>
                </a:lnTo>
                <a:lnTo>
                  <a:pt x="0" y="5199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30" name="Google Shape;530;p43"/>
          <p:cNvSpPr/>
          <p:nvPr/>
        </p:nvSpPr>
        <p:spPr>
          <a:xfrm>
            <a:off x="5127229" y="3716859"/>
            <a:ext cx="3191282" cy="6114326"/>
          </a:xfrm>
          <a:custGeom>
            <a:avLst/>
            <a:gdLst/>
            <a:ahLst/>
            <a:cxnLst/>
            <a:rect l="l" t="t" r="r" b="b"/>
            <a:pathLst>
              <a:path w="4063403" h="7158373" extrusionOk="0">
                <a:moveTo>
                  <a:pt x="0" y="0"/>
                </a:moveTo>
                <a:lnTo>
                  <a:pt x="4063403" y="0"/>
                </a:lnTo>
                <a:lnTo>
                  <a:pt x="4063403" y="7158374"/>
                </a:lnTo>
                <a:lnTo>
                  <a:pt x="0" y="71583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85891" r="-127283"/>
            </a:stretch>
          </a:blipFill>
          <a:ln>
            <a:noFill/>
          </a:ln>
        </p:spPr>
      </p:sp>
      <p:sp>
        <p:nvSpPr>
          <p:cNvPr id="531" name="Google Shape;531;p43"/>
          <p:cNvSpPr txBox="1"/>
          <p:nvPr/>
        </p:nvSpPr>
        <p:spPr>
          <a:xfrm>
            <a:off x="198120" y="222582"/>
            <a:ext cx="17861280" cy="549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Кірыліца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Жэўжык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Бім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Бом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сабраліся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каб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абмеркаваць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вашы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ўражанні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ад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падарожжа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Яны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яшчэ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раз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звяртаюць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вашу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ўвагу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выгляд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вывучанай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1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літары</a:t>
            </a:r>
            <a:r>
              <a:rPr lang="en-US" sz="51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 </a:t>
            </a:r>
            <a:endParaRPr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124" name="Google Shape;124;p5"/>
          <p:cNvSpPr/>
          <p:nvPr/>
        </p:nvSpPr>
        <p:spPr>
          <a:xfrm>
            <a:off x="15072562" y="843335"/>
            <a:ext cx="2588659" cy="1186077"/>
          </a:xfrm>
          <a:custGeom>
            <a:avLst/>
            <a:gdLst/>
            <a:ahLst/>
            <a:cxnLst/>
            <a:rect l="l" t="t" r="r" b="b"/>
            <a:pathLst>
              <a:path w="2588659" h="1186077" extrusionOk="0">
                <a:moveTo>
                  <a:pt x="0" y="0"/>
                </a:moveTo>
                <a:lnTo>
                  <a:pt x="2588659" y="0"/>
                </a:lnTo>
                <a:lnTo>
                  <a:pt x="2588659" y="1186077"/>
                </a:lnTo>
                <a:lnTo>
                  <a:pt x="0" y="1186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6" name="Google Shape;126;p5"/>
          <p:cNvSpPr txBox="1"/>
          <p:nvPr/>
        </p:nvSpPr>
        <p:spPr>
          <a:xfrm>
            <a:off x="2488300" y="6535210"/>
            <a:ext cx="14225799" cy="305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8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Рака</a:t>
            </a:r>
            <a:r>
              <a:rPr lang="en-US" sz="7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Волма</a:t>
            </a:r>
            <a:r>
              <a:rPr lang="en-US" sz="7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працякае</a:t>
            </a:r>
            <a:r>
              <a:rPr lang="en-US" sz="7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праз</a:t>
            </a:r>
            <a:r>
              <a:rPr lang="en-US" sz="7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Івянец</a:t>
            </a:r>
            <a:r>
              <a:rPr lang="en-US" sz="7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lang="ru-RU" sz="72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38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Вада</a:t>
            </a:r>
            <a:r>
              <a:rPr lang="en-US" sz="7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ў </a:t>
            </a:r>
            <a:r>
              <a:rPr lang="en-US" sz="7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ёй</a:t>
            </a:r>
            <a:r>
              <a:rPr lang="en-US" sz="7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чыстая</a:t>
            </a:r>
            <a:r>
              <a:rPr lang="en-US" sz="7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</a:t>
            </a:r>
            <a:r>
              <a:rPr lang="en-US" sz="7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празрыстая</a:t>
            </a:r>
            <a:r>
              <a:rPr lang="en-US" sz="7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7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026" name="Picture 2" descr="Утро на реке Волма | Фотограф Дмитрий Голуб | Фото № 507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74" y="620561"/>
            <a:ext cx="8856150" cy="590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132" name="Google Shape;132;p6"/>
          <p:cNvSpPr/>
          <p:nvPr/>
        </p:nvSpPr>
        <p:spPr>
          <a:xfrm>
            <a:off x="15072562" y="843335"/>
            <a:ext cx="2588659" cy="1186077"/>
          </a:xfrm>
          <a:custGeom>
            <a:avLst/>
            <a:gdLst/>
            <a:ahLst/>
            <a:cxnLst/>
            <a:rect l="l" t="t" r="r" b="b"/>
            <a:pathLst>
              <a:path w="2588659" h="1186077" extrusionOk="0">
                <a:moveTo>
                  <a:pt x="0" y="0"/>
                </a:moveTo>
                <a:lnTo>
                  <a:pt x="2588659" y="0"/>
                </a:lnTo>
                <a:lnTo>
                  <a:pt x="2588659" y="1186077"/>
                </a:lnTo>
                <a:lnTo>
                  <a:pt x="0" y="1186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3" name="Google Shape;133;p6"/>
          <p:cNvSpPr/>
          <p:nvPr/>
        </p:nvSpPr>
        <p:spPr>
          <a:xfrm>
            <a:off x="377044" y="5841955"/>
            <a:ext cx="2584467" cy="3818950"/>
          </a:xfrm>
          <a:custGeom>
            <a:avLst/>
            <a:gdLst/>
            <a:ahLst/>
            <a:cxnLst/>
            <a:rect l="l" t="t" r="r" b="b"/>
            <a:pathLst>
              <a:path w="2584467" h="3818950" extrusionOk="0">
                <a:moveTo>
                  <a:pt x="0" y="0"/>
                </a:moveTo>
                <a:lnTo>
                  <a:pt x="2584467" y="0"/>
                </a:lnTo>
                <a:lnTo>
                  <a:pt x="2584467" y="3818950"/>
                </a:lnTo>
                <a:lnTo>
                  <a:pt x="0" y="3818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90908" t="-181577" r="-699247" b="-133446"/>
            </a:stretch>
          </a:blipFill>
          <a:ln>
            <a:noFill/>
          </a:ln>
        </p:spPr>
      </p:sp>
      <p:sp>
        <p:nvSpPr>
          <p:cNvPr id="134" name="Google Shape;134;p6"/>
          <p:cNvSpPr/>
          <p:nvPr/>
        </p:nvSpPr>
        <p:spPr>
          <a:xfrm>
            <a:off x="3886554" y="6317645"/>
            <a:ext cx="748477" cy="2301033"/>
          </a:xfrm>
          <a:custGeom>
            <a:avLst/>
            <a:gdLst/>
            <a:ahLst/>
            <a:cxnLst/>
            <a:rect l="l" t="t" r="r" b="b"/>
            <a:pathLst>
              <a:path w="748477" h="2301033" extrusionOk="0">
                <a:moveTo>
                  <a:pt x="0" y="0"/>
                </a:moveTo>
                <a:lnTo>
                  <a:pt x="748477" y="0"/>
                </a:lnTo>
                <a:lnTo>
                  <a:pt x="748477" y="2301033"/>
                </a:lnTo>
                <a:lnTo>
                  <a:pt x="0" y="2301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6"/>
          <p:cNvSpPr txBox="1"/>
          <p:nvPr/>
        </p:nvSpPr>
        <p:spPr>
          <a:xfrm>
            <a:off x="5560074" y="6776242"/>
            <a:ext cx="11290742" cy="138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7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97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Гэтыя</a:t>
            </a:r>
            <a:r>
              <a:rPr lang="en-US" sz="397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97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назвы</a:t>
            </a:r>
            <a:r>
              <a:rPr lang="en-US" sz="397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97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заўсёды</a:t>
            </a:r>
            <a:r>
              <a:rPr lang="en-US" sz="397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97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пішуцца</a:t>
            </a:r>
            <a:r>
              <a:rPr lang="en-US" sz="397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397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вялікай</a:t>
            </a:r>
            <a:r>
              <a:rPr lang="en-US" sz="397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97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літары</a:t>
            </a:r>
            <a:r>
              <a:rPr lang="en-US" sz="397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en-US" sz="397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напрыклад</a:t>
            </a:r>
            <a:r>
              <a:rPr lang="en-US" sz="397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397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Івянец</a:t>
            </a:r>
            <a:r>
              <a:rPr lang="en-US" sz="397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).</a:t>
            </a:r>
            <a:endParaRPr sz="3975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36" name="Google Shape;136;p6"/>
          <p:cNvSpPr txBox="1"/>
          <p:nvPr/>
        </p:nvSpPr>
        <p:spPr>
          <a:xfrm>
            <a:off x="914197" y="1331599"/>
            <a:ext cx="16745788" cy="349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39981"/>
              </a:lnSpc>
            </a:pPr>
            <a:r>
              <a:rPr lang="en-US" sz="541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А </a:t>
            </a:r>
            <a:r>
              <a:rPr lang="en-US" sz="541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зараз</a:t>
            </a:r>
            <a:r>
              <a:rPr lang="en-US" sz="541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1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гульня</a:t>
            </a:r>
            <a:r>
              <a:rPr lang="en-US" sz="541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541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Ведай</a:t>
            </a:r>
            <a:r>
              <a:rPr lang="en-US" sz="541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1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свой</a:t>
            </a:r>
            <a:r>
              <a:rPr lang="en-US" sz="541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15" b="1" dirty="0" err="1">
                <a:latin typeface="Lora"/>
                <a:ea typeface="Lora"/>
                <a:cs typeface="Lora"/>
                <a:sym typeface="Lora"/>
              </a:rPr>
              <a:t>край</a:t>
            </a:r>
            <a:r>
              <a:rPr lang="en-US" sz="5415" b="1" dirty="0">
                <a:latin typeface="Lora"/>
                <a:ea typeface="Lora"/>
                <a:cs typeface="Lora"/>
                <a:sym typeface="Lora"/>
              </a:rPr>
              <a:t>». </a:t>
            </a:r>
            <a:r>
              <a:rPr lang="en-US" sz="541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Назавіце</a:t>
            </a:r>
            <a:r>
              <a:rPr lang="en-US" sz="541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1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гарады</a:t>
            </a:r>
            <a:r>
              <a:rPr lang="en-US" sz="541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41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вёскі</a:t>
            </a:r>
            <a:r>
              <a:rPr lang="en-US" sz="541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41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населеныя</a:t>
            </a:r>
            <a:r>
              <a:rPr lang="en-US" sz="541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1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пункты</a:t>
            </a:r>
            <a:r>
              <a:rPr lang="en-US" sz="541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у </a:t>
            </a:r>
            <a:r>
              <a:rPr lang="en-US" sz="541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назвах</a:t>
            </a:r>
            <a:r>
              <a:rPr lang="en-US" sz="541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1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якіх</a:t>
            </a:r>
            <a:r>
              <a:rPr lang="en-US" sz="541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1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ёсць</a:t>
            </a:r>
            <a:r>
              <a:rPr lang="en-US" sz="541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15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літара</a:t>
            </a:r>
            <a:r>
              <a:rPr lang="en-US" sz="541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e-BY" sz="5415" b="1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</a:t>
            </a:r>
            <a:r>
              <a:rPr lang="be-BY" sz="541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415" b="1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</a:t>
            </a:r>
            <a:r>
              <a:rPr lang="en-US" sz="5415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5415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142" name="Google Shape;142;p7"/>
          <p:cNvSpPr/>
          <p:nvPr/>
        </p:nvSpPr>
        <p:spPr>
          <a:xfrm>
            <a:off x="15072562" y="843335"/>
            <a:ext cx="2588659" cy="1186077"/>
          </a:xfrm>
          <a:custGeom>
            <a:avLst/>
            <a:gdLst/>
            <a:ahLst/>
            <a:cxnLst/>
            <a:rect l="l" t="t" r="r" b="b"/>
            <a:pathLst>
              <a:path w="2588659" h="1186077" extrusionOk="0">
                <a:moveTo>
                  <a:pt x="0" y="0"/>
                </a:moveTo>
                <a:lnTo>
                  <a:pt x="2588659" y="0"/>
                </a:lnTo>
                <a:lnTo>
                  <a:pt x="2588659" y="1186077"/>
                </a:lnTo>
                <a:lnTo>
                  <a:pt x="0" y="1186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3" name="Google Shape;143;p7"/>
          <p:cNvSpPr txBox="1"/>
          <p:nvPr/>
        </p:nvSpPr>
        <p:spPr>
          <a:xfrm>
            <a:off x="863504" y="552628"/>
            <a:ext cx="16797717" cy="918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3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36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Lora"/>
                <a:cs typeface="Times New Roman" panose="02020603050405020304" pitchFamily="18" charset="0"/>
                <a:sym typeface="Lora"/>
              </a:rPr>
              <a:t>     </a:t>
            </a:r>
            <a:r>
              <a:rPr lang="be-BY" sz="4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Мясцовыя жыхары гавораць, што пра паходжанне назвы </a:t>
            </a:r>
            <a:r>
              <a:rPr lang="be-BY" sz="44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Івянец</a:t>
            </a:r>
            <a:r>
              <a:rPr lang="be-BY" sz="4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ёсць некалькі легенд. Вось адна з іх. </a:t>
            </a:r>
          </a:p>
          <a:p>
            <a:pPr marL="0" marR="0" lvl="0" indent="0" algn="just" rtl="0">
              <a:lnSpc>
                <a:spcPct val="113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    Аднойчы праз гэтую мясцовасць праязджала княгіня. Тут было шмат лясоў і балот. Колы яе брычкі і коні завязлі ў балоце. Вакол нікога не было: крычы ці не крычы — дапамогі не было ад каго чакаць. </a:t>
            </a:r>
          </a:p>
          <a:p>
            <a:pPr marL="0" marR="0" lvl="0" indent="0" algn="just" rtl="0">
              <a:lnSpc>
                <a:spcPct val="113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e-BY" sz="4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    Княгіня пачала маліцца і раптам убачыла прыгожую жанчыну, якая пляла вянок. Незнаёмка паабяцала дапамагчы княгіні, калі тая пагодзіцца засяліць гэтыя мясціны людзьмі. Княгіня, якая ледзь не патанула ў балоце, пагадзілася, толькі запытала: «Як назваць гэтыя мясціны?» Незнаёмка адказала: «Бачыш у маіх руках вянок? Вось і назаві "Вянцом"». Пазней гэтую мясцовасць назвалі </a:t>
            </a:r>
            <a:r>
              <a:rPr lang="be-BY" sz="44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Івянцом</a:t>
            </a:r>
            <a:r>
              <a:rPr lang="be-BY" sz="4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149" name="Google Shape;149;p8"/>
          <p:cNvSpPr/>
          <p:nvPr/>
        </p:nvSpPr>
        <p:spPr>
          <a:xfrm>
            <a:off x="15072562" y="843335"/>
            <a:ext cx="2588659" cy="1186077"/>
          </a:xfrm>
          <a:custGeom>
            <a:avLst/>
            <a:gdLst/>
            <a:ahLst/>
            <a:cxnLst/>
            <a:rect l="l" t="t" r="r" b="b"/>
            <a:pathLst>
              <a:path w="2588659" h="1186077" extrusionOk="0">
                <a:moveTo>
                  <a:pt x="0" y="0"/>
                </a:moveTo>
                <a:lnTo>
                  <a:pt x="2588659" y="0"/>
                </a:lnTo>
                <a:lnTo>
                  <a:pt x="2588659" y="1186077"/>
                </a:lnTo>
                <a:lnTo>
                  <a:pt x="0" y="1186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0" name="Google Shape;150;p8"/>
          <p:cNvSpPr txBox="1"/>
          <p:nvPr/>
        </p:nvSpPr>
        <p:spPr>
          <a:xfrm>
            <a:off x="763070" y="729035"/>
            <a:ext cx="17524930" cy="711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Запамінаем</a:t>
            </a: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новыя</a:t>
            </a: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словы</a:t>
            </a: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</a:t>
            </a: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1" name="Google Shape;151;p8"/>
          <p:cNvSpPr/>
          <p:nvPr/>
        </p:nvSpPr>
        <p:spPr>
          <a:xfrm>
            <a:off x="14167717" y="2997851"/>
            <a:ext cx="3091581" cy="4111863"/>
          </a:xfrm>
          <a:custGeom>
            <a:avLst/>
            <a:gdLst/>
            <a:ahLst/>
            <a:cxnLst/>
            <a:rect l="l" t="t" r="r" b="b"/>
            <a:pathLst>
              <a:path w="3091581" h="4111863" extrusionOk="0">
                <a:moveTo>
                  <a:pt x="0" y="0"/>
                </a:moveTo>
                <a:lnTo>
                  <a:pt x="3091581" y="0"/>
                </a:lnTo>
                <a:lnTo>
                  <a:pt x="3091581" y="4111862"/>
                </a:lnTo>
                <a:lnTo>
                  <a:pt x="0" y="41118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9017" t="-28521" r="-226519" b="-26075"/>
            </a:stretch>
          </a:blipFill>
          <a:ln>
            <a:noFill/>
          </a:ln>
        </p:spPr>
      </p:sp>
      <p:sp>
        <p:nvSpPr>
          <p:cNvPr id="152" name="Google Shape;152;p8"/>
          <p:cNvSpPr/>
          <p:nvPr/>
        </p:nvSpPr>
        <p:spPr>
          <a:xfrm>
            <a:off x="9668944" y="3177285"/>
            <a:ext cx="3932429" cy="3932429"/>
          </a:xfrm>
          <a:custGeom>
            <a:avLst/>
            <a:gdLst/>
            <a:ahLst/>
            <a:cxnLst/>
            <a:rect l="l" t="t" r="r" b="b"/>
            <a:pathLst>
              <a:path w="3932429" h="3932429" extrusionOk="0">
                <a:moveTo>
                  <a:pt x="0" y="0"/>
                </a:moveTo>
                <a:lnTo>
                  <a:pt x="3932429" y="0"/>
                </a:lnTo>
                <a:lnTo>
                  <a:pt x="3932429" y="3932430"/>
                </a:lnTo>
                <a:lnTo>
                  <a:pt x="0" y="39324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3" name="Google Shape;153;p8"/>
          <p:cNvSpPr/>
          <p:nvPr/>
        </p:nvSpPr>
        <p:spPr>
          <a:xfrm>
            <a:off x="4760772" y="4197012"/>
            <a:ext cx="4371785" cy="2912702"/>
          </a:xfrm>
          <a:custGeom>
            <a:avLst/>
            <a:gdLst/>
            <a:ahLst/>
            <a:cxnLst/>
            <a:rect l="l" t="t" r="r" b="b"/>
            <a:pathLst>
              <a:path w="4371785" h="2912702" extrusionOk="0">
                <a:moveTo>
                  <a:pt x="0" y="0"/>
                </a:moveTo>
                <a:lnTo>
                  <a:pt x="4371785" y="0"/>
                </a:lnTo>
                <a:lnTo>
                  <a:pt x="4371785" y="2912702"/>
                </a:lnTo>
                <a:lnTo>
                  <a:pt x="0" y="2912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4" name="Google Shape;154;p8"/>
          <p:cNvSpPr/>
          <p:nvPr/>
        </p:nvSpPr>
        <p:spPr>
          <a:xfrm>
            <a:off x="381535" y="4144541"/>
            <a:ext cx="4082854" cy="2965173"/>
          </a:xfrm>
          <a:custGeom>
            <a:avLst/>
            <a:gdLst/>
            <a:ahLst/>
            <a:cxnLst/>
            <a:rect l="l" t="t" r="r" b="b"/>
            <a:pathLst>
              <a:path w="4082854" h="2965173" extrusionOk="0">
                <a:moveTo>
                  <a:pt x="0" y="0"/>
                </a:moveTo>
                <a:lnTo>
                  <a:pt x="4082854" y="0"/>
                </a:lnTo>
                <a:lnTo>
                  <a:pt x="4082854" y="2965173"/>
                </a:lnTo>
                <a:lnTo>
                  <a:pt x="0" y="2965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5" name="Google Shape;155;p8"/>
          <p:cNvSpPr txBox="1"/>
          <p:nvPr/>
        </p:nvSpPr>
        <p:spPr>
          <a:xfrm>
            <a:off x="14290637" y="7235330"/>
            <a:ext cx="2845743" cy="979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княгіня</a:t>
            </a: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6" name="Google Shape;156;p8"/>
          <p:cNvSpPr txBox="1"/>
          <p:nvPr/>
        </p:nvSpPr>
        <p:spPr>
          <a:xfrm>
            <a:off x="9855200" y="7195820"/>
            <a:ext cx="3148330" cy="1022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брычка</a:t>
            </a: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7" name="Google Shape;157;p8"/>
          <p:cNvSpPr txBox="1"/>
          <p:nvPr/>
        </p:nvSpPr>
        <p:spPr>
          <a:xfrm>
            <a:off x="5862229" y="7235330"/>
            <a:ext cx="2168872" cy="979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вянок</a:t>
            </a: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8" name="Google Shape;158;p8"/>
          <p:cNvSpPr txBox="1"/>
          <p:nvPr/>
        </p:nvSpPr>
        <p:spPr>
          <a:xfrm>
            <a:off x="1403787" y="7191515"/>
            <a:ext cx="2038350" cy="1022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коні</a:t>
            </a: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90" t="-43287" r="-3636" b="-47508"/>
            </a:stretch>
          </a:blipFill>
          <a:ln>
            <a:noFill/>
          </a:ln>
        </p:spPr>
      </p:sp>
      <p:sp>
        <p:nvSpPr>
          <p:cNvPr id="164" name="Google Shape;164;p9"/>
          <p:cNvSpPr txBox="1"/>
          <p:nvPr/>
        </p:nvSpPr>
        <p:spPr>
          <a:xfrm>
            <a:off x="0" y="711740"/>
            <a:ext cx="18288000" cy="133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Гульня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«Бім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любіць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мяккі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зычны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2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гук</a:t>
            </a:r>
            <a:r>
              <a:rPr lang="en-US" sz="62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»</a:t>
            </a:r>
            <a:endParaRPr sz="62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65" name="Google Shape;165;p9"/>
          <p:cNvSpPr/>
          <p:nvPr/>
        </p:nvSpPr>
        <p:spPr>
          <a:xfrm>
            <a:off x="15375638" y="4942447"/>
            <a:ext cx="2774628" cy="4840840"/>
          </a:xfrm>
          <a:custGeom>
            <a:avLst/>
            <a:gdLst/>
            <a:ahLst/>
            <a:cxnLst/>
            <a:rect l="l" t="t" r="r" b="b"/>
            <a:pathLst>
              <a:path w="2774628" h="4840840" extrusionOk="0">
                <a:moveTo>
                  <a:pt x="0" y="0"/>
                </a:moveTo>
                <a:lnTo>
                  <a:pt x="2774627" y="0"/>
                </a:lnTo>
                <a:lnTo>
                  <a:pt x="2774627" y="4840839"/>
                </a:lnTo>
                <a:lnTo>
                  <a:pt x="0" y="4840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6" name="Google Shape;166;p9"/>
          <p:cNvSpPr txBox="1"/>
          <p:nvPr/>
        </p:nvSpPr>
        <p:spPr>
          <a:xfrm>
            <a:off x="1769236" y="6681652"/>
            <a:ext cx="12192757" cy="255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Літара</a:t>
            </a: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камандуе</a:t>
            </a: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endParaRPr lang="be-BY"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«</a:t>
            </a: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Вымаўляй</a:t>
            </a: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мяккі</a:t>
            </a: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зычны</a:t>
            </a: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700" b="1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гук</a:t>
            </a:r>
            <a:r>
              <a:rPr lang="en-US" sz="5700" b="1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!»</a:t>
            </a:r>
            <a:endParaRPr sz="5700" b="1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67" name="Google Shape;167;p9"/>
          <p:cNvSpPr txBox="1"/>
          <p:nvPr/>
        </p:nvSpPr>
        <p:spPr>
          <a:xfrm>
            <a:off x="983263" y="3850838"/>
            <a:ext cx="1297873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У </a:t>
            </a:r>
            <a:r>
              <a:rPr lang="en-US" sz="60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слове</a:t>
            </a:r>
            <a:r>
              <a:rPr lang="en-US" sz="60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1" i="1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сіла</a:t>
            </a:r>
            <a:r>
              <a:rPr lang="en-US" sz="60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знайдзіце</a:t>
            </a:r>
            <a:r>
              <a:rPr lang="en-US" sz="60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i="0" u="none" strike="noStrike" cap="none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літару</a:t>
            </a:r>
            <a:r>
              <a:rPr lang="en-US" sz="60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000" b="1" i="1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</a:t>
            </a:r>
            <a:r>
              <a:rPr lang="en-US" sz="6000" i="0" u="none" strike="noStrike" cap="none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6000" i="0" u="none" strike="noStrike" cap="none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68" name="Google Shape;168;p9"/>
          <p:cNvSpPr/>
          <p:nvPr/>
        </p:nvSpPr>
        <p:spPr>
          <a:xfrm>
            <a:off x="14294577" y="6724106"/>
            <a:ext cx="748477" cy="2301033"/>
          </a:xfrm>
          <a:custGeom>
            <a:avLst/>
            <a:gdLst/>
            <a:ahLst/>
            <a:cxnLst/>
            <a:rect l="l" t="t" r="r" b="b"/>
            <a:pathLst>
              <a:path w="748477" h="2301033" extrusionOk="0">
                <a:moveTo>
                  <a:pt x="0" y="0"/>
                </a:moveTo>
                <a:lnTo>
                  <a:pt x="748477" y="0"/>
                </a:lnTo>
                <a:lnTo>
                  <a:pt x="748477" y="2301033"/>
                </a:lnTo>
                <a:lnTo>
                  <a:pt x="0" y="2301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1402</Words>
  <Application>Microsoft Office PowerPoint</Application>
  <PresentationFormat>Карыстальніцкі</PresentationFormat>
  <Paragraphs>242</Paragraphs>
  <Slides>45</Slides>
  <Notes>45</Notes>
  <HiddenSlides>0</HiddenSlides>
  <MMClips>0</MMClips>
  <ScaleCrop>false</ScaleCrop>
  <HeadingPairs>
    <vt:vector size="6" baseType="variant">
      <vt:variant>
        <vt:lpstr>Выкарыстоўваюцца шрыфты</vt:lpstr>
      </vt:variant>
      <vt:variant>
        <vt:i4>6</vt:i4>
      </vt:variant>
      <vt:variant>
        <vt:lpstr>Тэма</vt:lpstr>
      </vt:variant>
      <vt:variant>
        <vt:i4>1</vt:i4>
      </vt:variant>
      <vt:variant>
        <vt:lpstr>Загалоўкі слайдаў</vt:lpstr>
      </vt:variant>
      <vt:variant>
        <vt:i4>45</vt:i4>
      </vt:variant>
    </vt:vector>
  </HeadingPairs>
  <TitlesOfParts>
    <vt:vector size="52" baseType="lpstr">
      <vt:lpstr>Play</vt:lpstr>
      <vt:lpstr>Arial</vt:lpstr>
      <vt:lpstr>Calibri</vt:lpstr>
      <vt:lpstr>Lora</vt:lpstr>
      <vt:lpstr>Open Sans</vt:lpstr>
      <vt:lpstr>Times New Roman</vt:lpstr>
      <vt:lpstr>Office Theme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Свириденко</dc:creator>
  <cp:lastModifiedBy>Галина</cp:lastModifiedBy>
  <cp:revision>51</cp:revision>
  <dcterms:created xsi:type="dcterms:W3CDTF">2006-08-16T00:00:00Z</dcterms:created>
  <dcterms:modified xsi:type="dcterms:W3CDTF">2026-03-03T10:13:41Z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3F5920EA1BDE483BBB7B1BA8BF102399_13</vt:lpwstr>
  </property>
  <property fmtid="{D5CDD505-2E9C-101B-9397-08002B2CF9AE}" pid="3" name="KSOProductBuildVer">
    <vt:lpwstr>1049-12.2.0.20795</vt:lpwstr>
  </property>
</Properties>
</file>