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37"/>
  </p:handoutMasterIdLst>
  <p:sldIdLst>
    <p:sldId id="434" r:id="rId5"/>
    <p:sldId id="431" r:id="rId6"/>
    <p:sldId id="439" r:id="rId7"/>
    <p:sldId id="429" r:id="rId8"/>
    <p:sldId id="481" r:id="rId9"/>
    <p:sldId id="499" r:id="rId10"/>
    <p:sldId id="454" r:id="rId11"/>
    <p:sldId id="480" r:id="rId12"/>
    <p:sldId id="490" r:id="rId13"/>
    <p:sldId id="479" r:id="rId14"/>
    <p:sldId id="422" r:id="rId15"/>
    <p:sldId id="440" r:id="rId16"/>
    <p:sldId id="441" r:id="rId17"/>
    <p:sldId id="329" r:id="rId18"/>
    <p:sldId id="435" r:id="rId19"/>
    <p:sldId id="442" r:id="rId20"/>
    <p:sldId id="443" r:id="rId21"/>
    <p:sldId id="444" r:id="rId22"/>
    <p:sldId id="446" r:id="rId23"/>
    <p:sldId id="447" r:id="rId24"/>
    <p:sldId id="482" r:id="rId25"/>
    <p:sldId id="483" r:id="rId26"/>
    <p:sldId id="491" r:id="rId27"/>
    <p:sldId id="457" r:id="rId28"/>
    <p:sldId id="497" r:id="rId29"/>
    <p:sldId id="498" r:id="rId30"/>
    <p:sldId id="485" r:id="rId31"/>
    <p:sldId id="486" r:id="rId32"/>
    <p:sldId id="487" r:id="rId33"/>
    <p:sldId id="488" r:id="rId34"/>
    <p:sldId id="489" r:id="rId35"/>
    <p:sldId id="262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Решение задач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на нахождение периметра и площади квадрата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4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 и площади!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039035" y="5657535"/>
            <a:ext cx="6535270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прочитайте, сравните, сопоставьте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расскажите друг другу.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54824"/>
            <a:ext cx="2149632" cy="29229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7D6AB9-6281-461C-84BD-6A436BA6EB32}"/>
              </a:ext>
            </a:extLst>
          </p:cNvPr>
          <p:cNvSpPr txBox="1"/>
          <p:nvPr/>
        </p:nvSpPr>
        <p:spPr>
          <a:xfrm>
            <a:off x="1748119" y="1572158"/>
            <a:ext cx="9466728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6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368840" y="329133"/>
            <a:ext cx="9881261" cy="4994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Найдите периметр и площадь квадрата.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дм 6 см. Найдите периметр и площадь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864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дм 8 см. Найдите площадь и периметр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51380" y="5468471"/>
            <a:ext cx="3368207" cy="106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запиши в тетради.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59EC2C2-48E1-41B5-BEF3-EA542E5DC4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76" y="4031452"/>
            <a:ext cx="2149632" cy="28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27529" y="301128"/>
            <a:ext cx="10981766" cy="5294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Вариант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дм 6 см. Найдите периметр и площадь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Задача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дм 6 см       8 дм 6 см = 86 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   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en-GB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∙ 4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a ∙ a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en-GB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1) 86 ∙ 4 = 344 (см) = 3 м 4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см – периметр квадрата;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2) 86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86 = 7396 (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73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96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3 м 4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периметр,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73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96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742291"/>
            <a:ext cx="10441727" cy="991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64437984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41295" y="301128"/>
            <a:ext cx="10668000" cy="575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стороны квадрата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дм 8 см. Найдите площадь и периметр квадрата.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Задача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дм 8 см    6 дм 8 см = 68 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   Р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∙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= а ∙ 4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MS Gothic" panose="020B0609070205080204" pitchFamily="49" charset="-128"/>
                <a:ea typeface="Calibri" panose="020F0502020204030204" pitchFamily="34" charset="0"/>
                <a:cs typeface="MS Gothic" panose="020B0609070205080204" pitchFamily="49" charset="-128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7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68 ∙ 68 </a:t>
            </a:r>
            <a:r>
              <a:rPr lang="ru-RU" sz="2800" b="1" i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4624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46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24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площадь квадрата;</a:t>
            </a:r>
            <a:endParaRPr lang="ru-RU" sz="28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2) 68 ∙ 4 = 272 (см) = 2 м 7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– периметр квадрата.</a:t>
            </a:r>
            <a:endParaRPr lang="ru-RU" sz="28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195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46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24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площадь, 2 м 7 дм 2 см периметр квадрата.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5920" y="5598857"/>
            <a:ext cx="10441727" cy="11789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расскажи последовательность своих действий при записи решения задачи соседу по парте;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вместе проверьте правильность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0449749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25C11148-CFF5-4C5A-9B8E-107185AE6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95" y="1434053"/>
            <a:ext cx="7281196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439272"/>
            <a:ext cx="9198926" cy="432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 – это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всех  стороны равны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8071" y="439272"/>
            <a:ext cx="8929984" cy="4484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угольник,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18405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Запомни!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7D1F57E-6F40-4C3A-AB76-64846D77AC2A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95E92A-8936-4DA2-8661-9BAF0B8AD150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2519081" y="1658471"/>
            <a:ext cx="7198659" cy="149638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A4C7F55-E6F4-4EE3-8884-0E7968B75ECD}"/>
              </a:ext>
            </a:extLst>
          </p:cNvPr>
          <p:cNvSpPr txBox="1"/>
          <p:nvPr/>
        </p:nvSpPr>
        <p:spPr>
          <a:xfrm>
            <a:off x="6338046" y="3284675"/>
            <a:ext cx="28059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177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4903694" y="2671900"/>
            <a:ext cx="2734235" cy="1463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398032" y="1461248"/>
            <a:ext cx="2096462" cy="16943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14568872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1000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4904039"/>
            <a:ext cx="6239435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761285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730188" y="1658471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06AF3-89B3-40EC-9785-7D3DB0257520}"/>
              </a:ext>
            </a:extLst>
          </p:cNvPr>
          <p:cNvSpPr txBox="1"/>
          <p:nvPr/>
        </p:nvSpPr>
        <p:spPr>
          <a:xfrm>
            <a:off x="3953560" y="1637910"/>
            <a:ext cx="6158753" cy="1740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Квадрат – это прямоугольник,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которого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длины всех сторон равны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BA6FB99-AC98-4902-8A97-0260E8ABFD5E}"/>
              </a:ext>
            </a:extLst>
          </p:cNvPr>
          <p:cNvSpPr/>
          <p:nvPr/>
        </p:nvSpPr>
        <p:spPr>
          <a:xfrm>
            <a:off x="3580738" y="4742330"/>
            <a:ext cx="6352156" cy="11315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908612"/>
            <a:ext cx="2051020" cy="289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847654" y="215154"/>
            <a:ext cx="9470091" cy="5978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FB5E478-B7CA-4939-A6E6-375EC9FCA6AB}"/>
              </a:ext>
            </a:extLst>
          </p:cNvPr>
          <p:cNvSpPr/>
          <p:nvPr/>
        </p:nvSpPr>
        <p:spPr>
          <a:xfrm>
            <a:off x="3119719" y="5683624"/>
            <a:ext cx="7055222" cy="11743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5091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99129" y="833719"/>
            <a:ext cx="9088552" cy="5377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1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часть плоскости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ограничена геометрической фигурой.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5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8965"/>
            <a:ext cx="2077915" cy="2986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949388" y="806824"/>
            <a:ext cx="8104095" cy="398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– это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фигуры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0998DC-D46E-4869-AA97-C64E98A63377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1181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1622612" y="402672"/>
            <a:ext cx="88660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себя.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9812" y="1631576"/>
            <a:ext cx="3729317" cy="19160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631575"/>
            <a:ext cx="2761129" cy="186967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0C65A-D41B-4016-8202-D0B83FA9865B}"/>
              </a:ext>
            </a:extLst>
          </p:cNvPr>
          <p:cNvSpPr/>
          <p:nvPr/>
        </p:nvSpPr>
        <p:spPr>
          <a:xfrm>
            <a:off x="3935506" y="5598858"/>
            <a:ext cx="5602942" cy="1101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38671395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567082" y="1641148"/>
            <a:ext cx="1864660" cy="152824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34DC8-5D11-4DA8-BF95-70784F9D5B2E}"/>
              </a:ext>
            </a:extLst>
          </p:cNvPr>
          <p:cNvSpPr txBox="1"/>
          <p:nvPr/>
        </p:nvSpPr>
        <p:spPr>
          <a:xfrm>
            <a:off x="2043953" y="3496235"/>
            <a:ext cx="9957892" cy="1660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…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4228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41059"/>
            <a:ext cx="2257209" cy="3264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935505" y="5636652"/>
            <a:ext cx="6239435" cy="1168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465225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27" y="254802"/>
            <a:ext cx="10705643" cy="5846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2223247" y="5755341"/>
            <a:ext cx="7055224" cy="1050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18608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0FD336-9517-4643-BBB1-7340BF90C8B5}"/>
              </a:ext>
            </a:extLst>
          </p:cNvPr>
          <p:cNvSpPr txBox="1"/>
          <p:nvPr/>
        </p:nvSpPr>
        <p:spPr>
          <a:xfrm>
            <a:off x="3129201" y="3612775"/>
            <a:ext cx="6418211" cy="235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а + а + а + а      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∙  а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а ∙ 4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F92D2CE-08A9-482D-92D7-6F5097C4EA66}"/>
              </a:ext>
            </a:extLst>
          </p:cNvPr>
          <p:cNvSpPr/>
          <p:nvPr/>
        </p:nvSpPr>
        <p:spPr>
          <a:xfrm>
            <a:off x="5031816" y="1581636"/>
            <a:ext cx="2166843" cy="184736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379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403412"/>
            <a:ext cx="9502588" cy="2637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Продолжи!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5A71EE-237A-49CD-B081-728E471C6B0B}"/>
              </a:ext>
            </a:extLst>
          </p:cNvPr>
          <p:cNvSpPr/>
          <p:nvPr/>
        </p:nvSpPr>
        <p:spPr>
          <a:xfrm>
            <a:off x="5191509" y="1488141"/>
            <a:ext cx="2320915" cy="18798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7B60172-BEEE-4110-A5EB-35466B805528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A8437E-0B77-4C05-927F-009C86354A53}"/>
              </a:ext>
            </a:extLst>
          </p:cNvPr>
          <p:cNvSpPr txBox="1"/>
          <p:nvPr/>
        </p:nvSpPr>
        <p:spPr>
          <a:xfrm>
            <a:off x="4410635" y="3489985"/>
            <a:ext cx="4643718" cy="1649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…      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162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Запомни!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3DED3E6-3EA6-4924-A02A-0CCA6B278FF4}"/>
              </a:ext>
            </a:extLst>
          </p:cNvPr>
          <p:cNvSpPr/>
          <p:nvPr/>
        </p:nvSpPr>
        <p:spPr>
          <a:xfrm>
            <a:off x="3477334" y="5710518"/>
            <a:ext cx="5567083" cy="1143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753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1891553" y="1471611"/>
            <a:ext cx="202161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4728450" y="1471611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71354721-6871-4450-8051-DF3EC2E7A1AF}"/>
              </a:ext>
            </a:extLst>
          </p:cNvPr>
          <p:cNvSpPr/>
          <p:nvPr/>
        </p:nvSpPr>
        <p:spPr>
          <a:xfrm>
            <a:off x="6444815" y="1471611"/>
            <a:ext cx="1060704" cy="914400"/>
          </a:xfrm>
          <a:prstGeom prst="triangle">
            <a:avLst>
              <a:gd name="adj" fmla="val 483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id="{7BEC3164-1B88-4FDF-A598-6560D08CB5ED}"/>
              </a:ext>
            </a:extLst>
          </p:cNvPr>
          <p:cNvSpPr/>
          <p:nvPr/>
        </p:nvSpPr>
        <p:spPr>
          <a:xfrm>
            <a:off x="8373035" y="1371600"/>
            <a:ext cx="1703294" cy="1014411"/>
          </a:xfrm>
          <a:prstGeom prst="pentag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8217A7-5F2D-498E-B895-A2A367A36D02}"/>
              </a:ext>
            </a:extLst>
          </p:cNvPr>
          <p:cNvSpPr txBox="1"/>
          <p:nvPr/>
        </p:nvSpPr>
        <p:spPr>
          <a:xfrm>
            <a:off x="3129201" y="2438114"/>
            <a:ext cx="6633364" cy="2908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длин сторон многоугольника.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Периметр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обозначается заглавной латинской буквой 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4FC5852-EED6-4D1F-A686-4022442A1A7C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642248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33E190-1A2E-4B06-9877-0A00E52CF509}"/>
              </a:ext>
            </a:extLst>
          </p:cNvPr>
          <p:cNvSpPr txBox="1"/>
          <p:nvPr/>
        </p:nvSpPr>
        <p:spPr>
          <a:xfrm>
            <a:off x="1945341" y="627529"/>
            <a:ext cx="86061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algn="ctr" eaLnBrk="0" fontAlgn="base" hangingPunct="0"/>
            <a:r>
              <a:rPr lang="ru-RU" sz="2800" b="1" dirty="0">
                <a:solidFill>
                  <a:srgbClr val="FF0000"/>
                </a:solidFill>
              </a:rPr>
              <a:t> Продолжи!</a:t>
            </a:r>
            <a:endParaRPr lang="ru-RU" sz="280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FECFC3C-FAEA-4AD3-9947-EEB3140A56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816879"/>
            <a:ext cx="2104809" cy="29608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524407-16E9-488B-9F19-82DE30E0930F}"/>
              </a:ext>
            </a:extLst>
          </p:cNvPr>
          <p:cNvSpPr txBox="1"/>
          <p:nvPr/>
        </p:nvSpPr>
        <p:spPr>
          <a:xfrm>
            <a:off x="1855694" y="1858305"/>
            <a:ext cx="9448799" cy="2785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 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6F220B-CFD5-48BE-B7CF-C2E98082BE0E}"/>
              </a:ext>
            </a:extLst>
          </p:cNvPr>
          <p:cNvSpPr/>
          <p:nvPr/>
        </p:nvSpPr>
        <p:spPr>
          <a:xfrm>
            <a:off x="3119719" y="5523718"/>
            <a:ext cx="7055222" cy="12096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8294677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987213" y="306600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126430"/>
            <a:ext cx="8951241" cy="157371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Запомнили вы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способы нахождения периметра и площади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единицы длины и площади и соотношения между ними?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26731" y="2846166"/>
            <a:ext cx="8932889" cy="166493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решении задач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нахождение периметра и площади квадрата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выполнении перевода значений длины и площади из одних единиц измерения в другие?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32" y="4933585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227293" y="4796118"/>
            <a:ext cx="7521389" cy="106743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 решении задач?</a:t>
            </a:r>
          </a:p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548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301127"/>
            <a:ext cx="9421906" cy="217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       Повтори, как найти периметр квадрата!</a:t>
            </a: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9E33B1-BE87-47B9-B466-E07D85EAE7D1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519082" y="1259143"/>
            <a:ext cx="6499412" cy="145558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515036" y="3146176"/>
            <a:ext cx="914400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З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ная, что у квадрата все стороны равны, чтобы найти </a:t>
            </a: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его периметр, надо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сторону квадрата умножить на 4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ожно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сложить все четыре стороны квадрата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 = а + а + а + 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F291F8A-6927-4829-8E2F-DBF5FEA6344B}"/>
              </a:ext>
            </a:extLst>
          </p:cNvPr>
          <p:cNvSpPr/>
          <p:nvPr/>
        </p:nvSpPr>
        <p:spPr>
          <a:xfrm>
            <a:off x="2772995" y="5598858"/>
            <a:ext cx="646961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длины!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659876" y="1049004"/>
            <a:ext cx="11155606" cy="497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километре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тысяча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800" b="1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дециметре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 или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5943E04-CECF-4230-9AED-F1AA516FBF17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41757634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950259" y="399925"/>
            <a:ext cx="107273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Повтори!</a:t>
            </a:r>
          </a:p>
          <a:p>
            <a:pPr algn="ctr" eaLnBrk="0" fontAlgn="base" hangingPunct="0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112058-371E-418F-9EDC-613687AA9BED}"/>
              </a:ext>
            </a:extLst>
          </p:cNvPr>
          <p:cNvSpPr/>
          <p:nvPr/>
        </p:nvSpPr>
        <p:spPr>
          <a:xfrm>
            <a:off x="2492187" y="1111625"/>
            <a:ext cx="3944471" cy="1423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813B08C-08AA-474B-8D3B-E1423FD25CA9}"/>
              </a:ext>
            </a:extLst>
          </p:cNvPr>
          <p:cNvSpPr/>
          <p:nvPr/>
        </p:nvSpPr>
        <p:spPr>
          <a:xfrm>
            <a:off x="7569992" y="848945"/>
            <a:ext cx="1789161" cy="17687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AFC964-BA84-4F75-9B92-4C96AACE621E}"/>
              </a:ext>
            </a:extLst>
          </p:cNvPr>
          <p:cNvSpPr txBox="1"/>
          <p:nvPr/>
        </p:nvSpPr>
        <p:spPr>
          <a:xfrm>
            <a:off x="2565793" y="2812289"/>
            <a:ext cx="8164960" cy="2642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часть плоскости, которая ограничена геометрической фигурой.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фигуры обозначается заглавной латинской буквой 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45F31E8-2FC0-48ED-BC19-DA7AD55A03CF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23937862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Повтори, как найти площадь квадрата</a:t>
            </a:r>
            <a:r>
              <a:rPr lang="ru-RU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4372D9-2245-489B-B66E-ED85207FD6A1}"/>
              </a:ext>
            </a:extLst>
          </p:cNvPr>
          <p:cNvSpPr txBox="1"/>
          <p:nvPr/>
        </p:nvSpPr>
        <p:spPr>
          <a:xfrm>
            <a:off x="582706" y="3807140"/>
            <a:ext cx="1109494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квадрата с длиной стороны </a:t>
            </a:r>
            <a:r>
              <a:rPr lang="en-GB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этой длины на саму себя.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CE3766-D2E7-4095-84B4-500F56EF0D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317" y="1147482"/>
            <a:ext cx="4742329" cy="24001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14F03B-72B7-4E2A-8C52-407891FB79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718" y="1161231"/>
            <a:ext cx="3316941" cy="2340022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C7B3C43-541E-4AD3-8749-6671B154E16F}"/>
              </a:ext>
            </a:extLst>
          </p:cNvPr>
          <p:cNvSpPr/>
          <p:nvPr/>
        </p:nvSpPr>
        <p:spPr>
          <a:xfrm>
            <a:off x="2949388" y="5598858"/>
            <a:ext cx="646961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94956470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</a:t>
            </a:r>
            <a:r>
              <a:rPr lang="ru-RU" sz="2800" b="1" dirty="0">
                <a:solidFill>
                  <a:srgbClr val="FF0000"/>
                </a:solidFill>
              </a:rPr>
              <a:t>Повтори единицы площади!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AB2D5-A3BF-417A-A460-0167EE6E2BF1}"/>
              </a:ext>
            </a:extLst>
          </p:cNvPr>
          <p:cNvSpPr txBox="1"/>
          <p:nvPr/>
        </p:nvSpPr>
        <p:spPr>
          <a:xfrm>
            <a:off x="143434" y="1049004"/>
            <a:ext cx="1167204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гектаре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метров.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 или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10 000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сантиметре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милл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  <a:r>
              <a:rPr lang="ru-RU" sz="24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C35B2D7-06E6-4CEA-AA53-42DDA10E1F7C}"/>
              </a:ext>
            </a:extLst>
          </p:cNvPr>
          <p:cNvSpPr/>
          <p:nvPr/>
        </p:nvSpPr>
        <p:spPr>
          <a:xfrm>
            <a:off x="3224532" y="5598858"/>
            <a:ext cx="6385634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103149965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301127"/>
            <a:ext cx="9421906" cy="1647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rgbClr val="FF0000"/>
                </a:solidFill>
              </a:rPr>
              <a:t>    Сравни, как найти периметр и площадь квадрата.</a:t>
            </a:r>
          </a:p>
          <a:p>
            <a:pPr lvl="0" algn="just">
              <a:lnSpc>
                <a:spcPct val="107000"/>
              </a:lnSpc>
            </a:pPr>
            <a:r>
              <a:rPr lang="ru-RU" sz="3600" b="1" dirty="0">
                <a:solidFill>
                  <a:srgbClr val="FF0000"/>
                </a:solidFill>
              </a:rPr>
              <a:t>                           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14BE-C0F8-456D-BA44-C1779F7815BB}"/>
              </a:ext>
            </a:extLst>
          </p:cNvPr>
          <p:cNvSpPr txBox="1"/>
          <p:nvPr/>
        </p:nvSpPr>
        <p:spPr>
          <a:xfrm>
            <a:off x="1832746" y="2695670"/>
            <a:ext cx="9242612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 = а ∙ 4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 = a 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∙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</a:t>
            </a:r>
            <a:r>
              <a:rPr lang="ru-RU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Р = а + а + а + а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BA14F26-89D4-490C-8BAC-09407BBDDDA5}"/>
              </a:ext>
            </a:extLst>
          </p:cNvPr>
          <p:cNvSpPr/>
          <p:nvPr/>
        </p:nvSpPr>
        <p:spPr>
          <a:xfrm>
            <a:off x="5344566" y="1158642"/>
            <a:ext cx="1494343" cy="1437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628726-F807-4340-8C4F-E53BEDE94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" y="3988332"/>
            <a:ext cx="2053509" cy="2869668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72560C9-86EF-47D5-80B7-7FC30D8C5D20}"/>
              </a:ext>
            </a:extLst>
          </p:cNvPr>
          <p:cNvSpPr/>
          <p:nvPr/>
        </p:nvSpPr>
        <p:spPr>
          <a:xfrm>
            <a:off x="3580738" y="5598858"/>
            <a:ext cx="6352156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прочитайте и расскажите друг другу. </a:t>
            </a:r>
          </a:p>
        </p:txBody>
      </p:sp>
    </p:spTree>
    <p:extLst>
      <p:ext uri="{BB962C8B-B14F-4D97-AF65-F5344CB8AC3E}">
        <p14:creationId xmlns:p14="http://schemas.microsoft.com/office/powerpoint/2010/main" val="350179120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30273</TotalTime>
  <Words>1773</Words>
  <Application>Microsoft Office PowerPoint</Application>
  <PresentationFormat>Шырокаэкранны</PresentationFormat>
  <Paragraphs>281</Paragraphs>
  <Slides>32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32</vt:i4>
      </vt:variant>
    </vt:vector>
  </HeadingPairs>
  <TitlesOfParts>
    <vt:vector size="40" baseType="lpstr">
      <vt:lpstr>MS Gothic</vt:lpstr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Решение задач  на нахождение периметра и площади квадрата 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459</cp:revision>
  <dcterms:created xsi:type="dcterms:W3CDTF">2022-11-26T19:01:26Z</dcterms:created>
  <dcterms:modified xsi:type="dcterms:W3CDTF">2026-02-01T07:54:20Z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