
<file path=[Content_Types].xml><?xml version="1.0" encoding="utf-8"?>
<Types xmlns="http://schemas.openxmlformats.org/package/2006/content-types"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4">
  <p:sldMasterIdLst>
    <p:sldMasterId id="2147483679" r:id="rId4"/>
  </p:sldMasterIdLst>
  <p:handoutMasterIdLst>
    <p:handoutMasterId r:id="rId37"/>
  </p:handoutMasterIdLst>
  <p:sldIdLst>
    <p:sldId id="434" r:id="rId5"/>
    <p:sldId id="431" r:id="rId6"/>
    <p:sldId id="439" r:id="rId7"/>
    <p:sldId id="429" r:id="rId8"/>
    <p:sldId id="481" r:id="rId9"/>
    <p:sldId id="499" r:id="rId10"/>
    <p:sldId id="500" r:id="rId11"/>
    <p:sldId id="480" r:id="rId12"/>
    <p:sldId id="492" r:id="rId13"/>
    <p:sldId id="479" r:id="rId14"/>
    <p:sldId id="422" r:id="rId15"/>
    <p:sldId id="440" r:id="rId16"/>
    <p:sldId id="441" r:id="rId17"/>
    <p:sldId id="329" r:id="rId18"/>
    <p:sldId id="435" r:id="rId19"/>
    <p:sldId id="442" r:id="rId20"/>
    <p:sldId id="443" r:id="rId21"/>
    <p:sldId id="444" r:id="rId22"/>
    <p:sldId id="446" r:id="rId23"/>
    <p:sldId id="447" r:id="rId24"/>
    <p:sldId id="482" r:id="rId25"/>
    <p:sldId id="483" r:id="rId26"/>
    <p:sldId id="496" r:id="rId27"/>
    <p:sldId id="501" r:id="rId28"/>
    <p:sldId id="497" r:id="rId29"/>
    <p:sldId id="498" r:id="rId30"/>
    <p:sldId id="502" r:id="rId31"/>
    <p:sldId id="503" r:id="rId32"/>
    <p:sldId id="487" r:id="rId33"/>
    <p:sldId id="488" r:id="rId34"/>
    <p:sldId id="489" r:id="rId35"/>
    <p:sldId id="262" r:id="rId3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Автор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DF1F6"/>
    <a:srgbClr val="FADFEB"/>
    <a:srgbClr val="DEF3F8"/>
    <a:srgbClr val="C0E9F2"/>
    <a:srgbClr val="F2FCEA"/>
    <a:srgbClr val="77A9D2"/>
    <a:srgbClr val="FF6965"/>
    <a:srgbClr val="52D0D4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C89EF96-8CEA-46FF-86C4-4CE0E7609802}" styleName="Светлый стиль 3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9CF1AB2-1976-4502-BF36-3FF5EA218861}" styleName="Средний стиль 4 —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8A107856-5554-42FB-B03E-39F5DBC370BA}" styleName="Средний стиль 4 —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16D9F66E-5EB9-4882-86FB-DCBF35E3C3E4}" styleName="Средний стиль 4 —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1" d="100"/>
          <a:sy n="81" d="100"/>
        </p:scale>
        <p:origin x="67" y="1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46" d="100"/>
        <a:sy n="46" d="100"/>
      </p:scale>
      <p:origin x="0" y="0"/>
    </p:cViewPr>
  </p:sorterViewPr>
  <p:notesViewPr>
    <p:cSldViewPr snapToGrid="0">
      <p:cViewPr varScale="1">
        <p:scale>
          <a:sx n="89" d="100"/>
          <a:sy n="89" d="100"/>
        </p:scale>
        <p:origin x="3798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presProps" Target="presProps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tableStyles" Target="tableStyles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handoutMaster" Target="handoutMasters/handoutMaster1.xml"/><Relationship Id="rId40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2EDF3F9-A383-40CF-841B-6426D82ECB85}" type="datetimeFigureOut">
              <a:rPr lang="ru-RU" smtClean="0"/>
              <a:t>01.02.2026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9BDF9E2-D527-45E4-B727-833247D273A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527582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3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17" Type="http://schemas.openxmlformats.org/officeDocument/2006/relationships/image" Target="../media/image17.png"/><Relationship Id="rId2" Type="http://schemas.openxmlformats.org/officeDocument/2006/relationships/image" Target="../media/image2.wmf"/><Relationship Id="rId16" Type="http://schemas.openxmlformats.org/officeDocument/2006/relationships/image" Target="../media/image1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5" Type="http://schemas.openxmlformats.org/officeDocument/2006/relationships/image" Target="../media/image1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Relationship Id="rId14" Type="http://schemas.openxmlformats.org/officeDocument/2006/relationships/image" Target="../media/image14.png"/></Relationships>
</file>

<file path=ppt/slideLayouts/_rels/slideLayout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3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2" Type="http://schemas.openxmlformats.org/officeDocument/2006/relationships/image" Target="../media/image18.png"/><Relationship Id="rId16" Type="http://schemas.openxmlformats.org/officeDocument/2006/relationships/image" Target="../media/image1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19.png"/><Relationship Id="rId15" Type="http://schemas.openxmlformats.org/officeDocument/2006/relationships/image" Target="../media/image15.png"/><Relationship Id="rId10" Type="http://schemas.openxmlformats.org/officeDocument/2006/relationships/image" Target="../media/image20.png"/><Relationship Id="rId4" Type="http://schemas.openxmlformats.org/officeDocument/2006/relationships/image" Target="../media/image4.png"/><Relationship Id="rId9" Type="http://schemas.openxmlformats.org/officeDocument/2006/relationships/image" Target="../media/image9.png"/><Relationship Id="rId14" Type="http://schemas.openxmlformats.org/officeDocument/2006/relationships/image" Target="../media/image14.png"/></Relationships>
</file>

<file path=ppt/slideLayouts/_rels/slideLayout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6" Type="http://schemas.openxmlformats.org/officeDocument/2006/relationships/image" Target="../media/image2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1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21.png"/><Relationship Id="rId14" Type="http://schemas.openxmlformats.org/officeDocument/2006/relationships/image" Target="../media/image15.png"/></Relationships>
</file>

<file path=ppt/slideLayouts/_rels/slideLayout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6" Type="http://schemas.openxmlformats.org/officeDocument/2006/relationships/image" Target="../media/image2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1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21.png"/><Relationship Id="rId14" Type="http://schemas.openxmlformats.org/officeDocument/2006/relationships/image" Target="../media/image15.png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6" Type="http://schemas.openxmlformats.org/officeDocument/2006/relationships/image" Target="../media/image2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1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21.png"/><Relationship Id="rId14" Type="http://schemas.openxmlformats.org/officeDocument/2006/relationships/image" Target="../media/image15.png"/></Relationships>
</file>

<file path=ppt/slideLayouts/_rels/slideLayout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6" Type="http://schemas.openxmlformats.org/officeDocument/2006/relationships/image" Target="../media/image1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25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21.png"/><Relationship Id="rId14" Type="http://schemas.openxmlformats.org/officeDocument/2006/relationships/image" Target="../media/image15.png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06992" y="1801368"/>
            <a:ext cx="9144000" cy="1271668"/>
          </a:xfrm>
          <a:prstGeom prst="rect">
            <a:avLst/>
          </a:prstGeom>
        </p:spPr>
        <p:txBody>
          <a:bodyPr anchor="b"/>
          <a:lstStyle>
            <a:lvl1pPr algn="ctr">
              <a:defRPr sz="6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15012" y="4566542"/>
            <a:ext cx="5761973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ru-RU" dirty="0"/>
          </a:p>
        </p:txBody>
      </p:sp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38951" y="3112387"/>
            <a:ext cx="682266" cy="707402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7922" y="617943"/>
            <a:ext cx="504825" cy="571500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8511789" y="4694476"/>
            <a:ext cx="930391" cy="1227599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50992" y="144368"/>
            <a:ext cx="542925" cy="523875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22542" y="5334195"/>
            <a:ext cx="619050" cy="785717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66701" y="793708"/>
            <a:ext cx="504439" cy="573226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8035" y="3237635"/>
            <a:ext cx="505836" cy="527829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03545" y="3532354"/>
            <a:ext cx="1837994" cy="1347613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423" y="1849821"/>
            <a:ext cx="608569" cy="692510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78372" y="2012025"/>
            <a:ext cx="714375" cy="752475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0272" y="5066318"/>
            <a:ext cx="1038023" cy="707153"/>
          </a:xfrm>
          <a:prstGeom prst="rect">
            <a:avLst/>
          </a:prstGeom>
        </p:spPr>
      </p:pic>
      <p:pic>
        <p:nvPicPr>
          <p:cNvPr id="27" name="Рисунок 26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438" y="272246"/>
            <a:ext cx="1860164" cy="1311905"/>
          </a:xfrm>
          <a:prstGeom prst="rect">
            <a:avLst/>
          </a:prstGeom>
        </p:spPr>
      </p:pic>
      <p:pic>
        <p:nvPicPr>
          <p:cNvPr id="28" name="Рисунок 27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22542" y="842568"/>
            <a:ext cx="576489" cy="549676"/>
          </a:xfrm>
          <a:prstGeom prst="rect">
            <a:avLst/>
          </a:prstGeom>
        </p:spPr>
      </p:pic>
      <p:pic>
        <p:nvPicPr>
          <p:cNvPr id="29" name="Рисунок 28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0685" y="422756"/>
            <a:ext cx="1363851" cy="480937"/>
          </a:xfrm>
          <a:prstGeom prst="rect">
            <a:avLst/>
          </a:prstGeom>
        </p:spPr>
      </p:pic>
      <p:pic>
        <p:nvPicPr>
          <p:cNvPr id="30" name="Рисунок 1"/>
          <p:cNvPicPr>
            <a:picLocks noChangeAspect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275" y="3034817"/>
            <a:ext cx="3191652" cy="317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665365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656369" y="1535331"/>
            <a:ext cx="7376894" cy="571230"/>
          </a:xfrm>
          <a:prstGeom prst="rect">
            <a:avLst/>
          </a:prstGeom>
          <a:noFill/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>
              <a:defRPr lang="ru-RU" sz="4000" kern="1200" smtClean="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ea typeface="+mj-ea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7934546" y="419976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7934546" y="4861231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7934547" y="552269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pic>
        <p:nvPicPr>
          <p:cNvPr id="4" name="Рисунок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4622" y="3159355"/>
            <a:ext cx="2227716" cy="31752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6529" y="3327682"/>
            <a:ext cx="590083" cy="611823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590062" y="3097525"/>
            <a:ext cx="516972" cy="682115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04107" y="397621"/>
            <a:ext cx="382530" cy="369108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10224" y="816747"/>
            <a:ext cx="470785" cy="597534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0542" y="816747"/>
            <a:ext cx="335160" cy="380864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9977" y="2586264"/>
            <a:ext cx="351849" cy="367147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81066" y="1360529"/>
            <a:ext cx="1481355" cy="1086126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2087" y="2714619"/>
            <a:ext cx="416339" cy="438544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8509" y="287281"/>
            <a:ext cx="555294" cy="529466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8913" y="393674"/>
            <a:ext cx="1809750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161174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656369" y="1535331"/>
            <a:ext cx="5731659" cy="571230"/>
          </a:xfrm>
          <a:prstGeom prst="rect">
            <a:avLst/>
          </a:prstGeom>
          <a:noFill/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>
              <a:defRPr lang="ru-RU" sz="4000" kern="1200" smtClean="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ea typeface="+mj-ea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7934546" y="419976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7934546" y="4861231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7934547" y="552269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757" y="3029195"/>
            <a:ext cx="864489" cy="896339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435976" y="2978990"/>
            <a:ext cx="638694" cy="842721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4507" y="574535"/>
            <a:ext cx="382530" cy="369108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94864" y="670328"/>
            <a:ext cx="586145" cy="743953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1835" y="918926"/>
            <a:ext cx="408635" cy="464358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3889" y="2352592"/>
            <a:ext cx="500801" cy="522575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4482" y="1106414"/>
            <a:ext cx="1827940" cy="1340241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8861" y="2875167"/>
            <a:ext cx="416339" cy="438544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8509" y="287281"/>
            <a:ext cx="555294" cy="529466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0969" y="351240"/>
            <a:ext cx="1809750" cy="638175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838" y="3159355"/>
            <a:ext cx="2395938" cy="317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496502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_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656369" y="1535331"/>
            <a:ext cx="5731659" cy="571230"/>
          </a:xfrm>
          <a:prstGeom prst="rect">
            <a:avLst/>
          </a:prstGeom>
          <a:noFill/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>
              <a:defRPr lang="ru-RU" sz="4000" kern="1200" smtClean="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ea typeface="+mj-ea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7934546" y="419976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7934546" y="4861231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7934547" y="552269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757" y="3029195"/>
            <a:ext cx="864489" cy="896339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435976" y="2978990"/>
            <a:ext cx="638694" cy="842721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4507" y="574535"/>
            <a:ext cx="382530" cy="369108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94864" y="670328"/>
            <a:ext cx="586145" cy="743953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1835" y="918926"/>
            <a:ext cx="408635" cy="464358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3889" y="2352592"/>
            <a:ext cx="500801" cy="522575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4482" y="1106414"/>
            <a:ext cx="1827940" cy="1340241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8861" y="2875167"/>
            <a:ext cx="416339" cy="438544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8509" y="287281"/>
            <a:ext cx="555294" cy="529466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6981" y="468239"/>
            <a:ext cx="1809750" cy="63817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6508" y="3273631"/>
            <a:ext cx="2580572" cy="317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911668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_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656369" y="1535331"/>
            <a:ext cx="5731659" cy="571230"/>
          </a:xfrm>
          <a:prstGeom prst="rect">
            <a:avLst/>
          </a:prstGeom>
          <a:noFill/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>
              <a:defRPr lang="ru-RU" sz="4000" kern="1200" smtClean="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ea typeface="+mj-ea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7934546" y="419976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7934546" y="4861231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7934547" y="552269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757" y="3029195"/>
            <a:ext cx="864489" cy="896339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435976" y="2978990"/>
            <a:ext cx="638694" cy="842721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4507" y="574535"/>
            <a:ext cx="382530" cy="369108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94864" y="670328"/>
            <a:ext cx="586145" cy="743953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1835" y="918926"/>
            <a:ext cx="408635" cy="464358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3889" y="2352592"/>
            <a:ext cx="500801" cy="522575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4482" y="1106414"/>
            <a:ext cx="1827940" cy="1340241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8861" y="2875167"/>
            <a:ext cx="416339" cy="438544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8509" y="287281"/>
            <a:ext cx="555294" cy="529466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3625" y="415010"/>
            <a:ext cx="1809750" cy="63817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1875" y="3172245"/>
            <a:ext cx="2762763" cy="317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953792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Фина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2880250" y="2131231"/>
            <a:ext cx="5493984" cy="699587"/>
          </a:xfrm>
          <a:prstGeom prst="rect">
            <a:avLst/>
          </a:prstGeom>
        </p:spPr>
        <p:txBody>
          <a:bodyPr/>
          <a:lstStyle>
            <a:lvl1pPr algn="ctr">
              <a:defRPr sz="4000" b="1">
                <a:solidFill>
                  <a:srgbClr val="FF6965"/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pic>
        <p:nvPicPr>
          <p:cNvPr id="10" name="Рисунок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32761" y="3638173"/>
            <a:ext cx="696193" cy="721843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435976" y="2978990"/>
            <a:ext cx="638694" cy="842721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97497" y="444775"/>
            <a:ext cx="382530" cy="369108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11352" y="5679298"/>
            <a:ext cx="586145" cy="743953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6639" y="444775"/>
            <a:ext cx="408635" cy="464358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6842" y="3638173"/>
            <a:ext cx="500801" cy="522575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773555">
            <a:off x="9841353" y="4499050"/>
            <a:ext cx="1827940" cy="1340241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64670" y="2481025"/>
            <a:ext cx="416339" cy="4385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00029" y="1226189"/>
            <a:ext cx="555294" cy="529466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106" y="3213240"/>
            <a:ext cx="3497240" cy="3175200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3625" y="415010"/>
            <a:ext cx="1809750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446764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1F1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2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10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" dur="50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351927" y="1031437"/>
            <a:ext cx="4839012" cy="3795396"/>
          </a:xfrm>
          <a:prstGeom prst="rect">
            <a:avLst/>
          </a:prstGeom>
          <a:solidFill>
            <a:schemeClr val="bg1"/>
          </a:solidFill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4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6939226" y="1032932"/>
            <a:ext cx="3375206" cy="864000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6939226" y="2497135"/>
            <a:ext cx="3375206" cy="864000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6906035" y="3962833"/>
            <a:ext cx="3408397" cy="864000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879167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9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653008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  <p:sldLayoutId id="2147483681" r:id="rId2"/>
    <p:sldLayoutId id="2147483691" r:id="rId3"/>
    <p:sldLayoutId id="2147483692" r:id="rId4"/>
    <p:sldLayoutId id="2147483694" r:id="rId5"/>
    <p:sldLayoutId id="2147483686" r:id="rId6"/>
    <p:sldLayoutId id="2147483690" r:id="rId7"/>
  </p:sldLayoutIdLst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11.png"/><Relationship Id="rId7" Type="http://schemas.openxmlformats.org/officeDocument/2006/relationships/image" Target="../media/image6.png"/><Relationship Id="rId12" Type="http://schemas.openxmlformats.org/officeDocument/2006/relationships/image" Target="../media/image31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png"/><Relationship Id="rId11" Type="http://schemas.openxmlformats.org/officeDocument/2006/relationships/image" Target="../media/image17.png"/><Relationship Id="rId5" Type="http://schemas.openxmlformats.org/officeDocument/2006/relationships/image" Target="../media/image15.png"/><Relationship Id="rId10" Type="http://schemas.openxmlformats.org/officeDocument/2006/relationships/hyperlink" Target="https://flomaster.club/43917-zarjadka-dlja-detej-risunok.html" TargetMode="External"/><Relationship Id="rId4" Type="http://schemas.openxmlformats.org/officeDocument/2006/relationships/image" Target="../media/image8.png"/><Relationship Id="rId9" Type="http://schemas.openxmlformats.org/officeDocument/2006/relationships/image" Target="../media/image1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9" Type="http://schemas.openxmlformats.org/officeDocument/2006/relationships/image" Target="../media/image28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10" Type="http://schemas.openxmlformats.org/officeDocument/2006/relationships/image" Target="../media/image18.png"/><Relationship Id="rId4" Type="http://schemas.openxmlformats.org/officeDocument/2006/relationships/image" Target="../media/image6.png"/><Relationship Id="rId9" Type="http://schemas.openxmlformats.org/officeDocument/2006/relationships/image" Target="../media/image30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9" Type="http://schemas.openxmlformats.org/officeDocument/2006/relationships/image" Target="../media/image30.pn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9" Type="http://schemas.openxmlformats.org/officeDocument/2006/relationships/image" Target="../media/image30.pn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11.png"/><Relationship Id="rId7" Type="http://schemas.openxmlformats.org/officeDocument/2006/relationships/image" Target="../media/image6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2.png"/><Relationship Id="rId5" Type="http://schemas.openxmlformats.org/officeDocument/2006/relationships/image" Target="../media/image15.png"/><Relationship Id="rId10" Type="http://schemas.openxmlformats.org/officeDocument/2006/relationships/image" Target="../media/image18.png"/><Relationship Id="rId4" Type="http://schemas.openxmlformats.org/officeDocument/2006/relationships/image" Target="../media/image8.png"/><Relationship Id="rId9" Type="http://schemas.openxmlformats.org/officeDocument/2006/relationships/image" Target="../media/image13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9" Type="http://schemas.openxmlformats.org/officeDocument/2006/relationships/image" Target="../media/image1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10" Type="http://schemas.openxmlformats.org/officeDocument/2006/relationships/image" Target="../media/image18.png"/><Relationship Id="rId4" Type="http://schemas.openxmlformats.org/officeDocument/2006/relationships/image" Target="../media/image6.png"/><Relationship Id="rId9" Type="http://schemas.openxmlformats.org/officeDocument/2006/relationships/image" Target="../media/image3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9" Type="http://schemas.openxmlformats.org/officeDocument/2006/relationships/image" Target="../media/image3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одзаголовок 2">
            <a:extLst>
              <a:ext uri="{FF2B5EF4-FFF2-40B4-BE49-F238E27FC236}">
                <a16:creationId xmlns:a16="http://schemas.microsoft.com/office/drawing/2014/main" id="{9BEE043C-E42A-40B4-A4F8-0FEFA9F38D44}"/>
              </a:ext>
            </a:extLst>
          </p:cNvPr>
          <p:cNvSpPr txBox="1">
            <a:spLocks/>
          </p:cNvSpPr>
          <p:nvPr/>
        </p:nvSpPr>
        <p:spPr>
          <a:xfrm>
            <a:off x="127839" y="6361079"/>
            <a:ext cx="8110726" cy="38775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None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Шилова Е. С., кандидат педагогических наук, доцент</a:t>
            </a:r>
          </a:p>
        </p:txBody>
      </p:sp>
      <p:sp>
        <p:nvSpPr>
          <p:cNvPr id="9" name="Подзаголовок 8">
            <a:extLst>
              <a:ext uri="{FF2B5EF4-FFF2-40B4-BE49-F238E27FC236}">
                <a16:creationId xmlns:a16="http://schemas.microsoft.com/office/drawing/2014/main" id="{7A520274-A647-4D06-8199-46288B075C12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3431524" y="3105260"/>
            <a:ext cx="5762625" cy="5909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8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Методическая разработка для учителя</a:t>
            </a:r>
            <a:br>
              <a:rPr lang="ru-RU" sz="1800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800" dirty="0">
              <a:solidFill>
                <a:schemeClr val="accent5">
                  <a:lumMod val="75000"/>
                </a:schemeClr>
              </a:solidFill>
            </a:endParaRPr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597F3B1D-926C-480A-AE2A-7A190CB38B4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1838" t="19608" r="7646" b="51866"/>
          <a:stretch/>
        </p:blipFill>
        <p:spPr>
          <a:xfrm>
            <a:off x="30689" y="0"/>
            <a:ext cx="12143381" cy="310526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34783" y="109166"/>
            <a:ext cx="11104964" cy="3587025"/>
          </a:xfrm>
        </p:spPr>
        <p:txBody>
          <a:bodyPr anchor="b"/>
          <a:lstStyle/>
          <a:p>
            <a:r>
              <a:rPr lang="ru-RU" sz="3200" b="1" dirty="0">
                <a:latin typeface="+mn-lt"/>
                <a:cs typeface="Arial" panose="020B0604020202020204" pitchFamily="34" charset="0"/>
              </a:rPr>
              <a:t> </a:t>
            </a: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r>
              <a:rPr lang="ru-RU" sz="3200" b="1" dirty="0">
                <a:latin typeface="+mn-lt"/>
                <a:cs typeface="Arial" panose="020B0604020202020204" pitchFamily="34" charset="0"/>
              </a:rPr>
              <a:t> </a:t>
            </a: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r>
              <a:rPr lang="ru-RU" sz="3200" b="1" dirty="0">
                <a:latin typeface="+mn-lt"/>
                <a:cs typeface="Arial" panose="020B0604020202020204" pitchFamily="34" charset="0"/>
              </a:rPr>
              <a:t>Решение задач </a:t>
            </a: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r>
              <a:rPr lang="ru-RU" sz="3200" b="1" dirty="0">
                <a:solidFill>
                  <a:srgbClr val="FF0000"/>
                </a:solidFill>
                <a:latin typeface="+mn-lt"/>
                <a:cs typeface="Arial" panose="020B0604020202020204" pitchFamily="34" charset="0"/>
              </a:rPr>
              <a:t>на нахождение периметра и площади квадрата</a:t>
            </a: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r>
              <a:rPr lang="ru-RU" sz="3200" b="1" dirty="0">
                <a:latin typeface="+mn-lt"/>
                <a:cs typeface="Arial" panose="020B0604020202020204" pitchFamily="34" charset="0"/>
              </a:rPr>
              <a:t> </a:t>
            </a:r>
            <a:r>
              <a:rPr lang="ru-RU" sz="3200" b="1" dirty="0">
                <a:solidFill>
                  <a:srgbClr val="FF0000"/>
                </a:solidFill>
                <a:latin typeface="+mn-lt"/>
                <a:cs typeface="Arial" panose="020B0604020202020204" pitchFamily="34" charset="0"/>
              </a:rPr>
              <a:t> </a:t>
            </a:r>
            <a:r>
              <a:rPr lang="ru-RU" sz="3200" b="1" dirty="0">
                <a:latin typeface="+mn-lt"/>
                <a:cs typeface="Arial" panose="020B0604020202020204" pitchFamily="34" charset="0"/>
              </a:rPr>
              <a:t>в  IV классе</a:t>
            </a: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r>
              <a:rPr lang="ru-RU" sz="3200" b="1" dirty="0">
                <a:latin typeface="+mn-lt"/>
                <a:cs typeface="Arial" panose="020B0604020202020204" pitchFamily="34" charset="0"/>
              </a:rPr>
              <a:t> </a:t>
            </a: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endParaRPr lang="ru-RU" sz="3200" b="1" dirty="0">
              <a:latin typeface="+mn-lt"/>
              <a:cs typeface="Arial" panose="020B0604020202020204" pitchFamily="34" charset="0"/>
            </a:endParaRPr>
          </a:p>
        </p:txBody>
      </p:sp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E297E172-CB57-41F0-BA0E-B11497DF73B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253" y="4844081"/>
            <a:ext cx="382530" cy="369108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701E1A47-6C99-445B-AF55-FC9648FF2F4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5338" y="2286173"/>
            <a:ext cx="586145" cy="743953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C3CAD9B9-5EB3-4EBB-AA93-62F779E3D93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253" y="272477"/>
            <a:ext cx="573085" cy="652131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A48B0DC9-869D-4202-A8C7-94FBF9DE437A}"/>
              </a:ext>
            </a:extLst>
          </p:cNvPr>
          <p:cNvSpPr txBox="1"/>
          <p:nvPr/>
        </p:nvSpPr>
        <p:spPr>
          <a:xfrm>
            <a:off x="3463536" y="3554947"/>
            <a:ext cx="5277686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FF0000"/>
                </a:solidFill>
              </a:rPr>
              <a:t> </a:t>
            </a:r>
          </a:p>
          <a:p>
            <a:pPr algn="ctr"/>
            <a:r>
              <a:rPr lang="ru-RU" sz="2400" b="1" dirty="0">
                <a:solidFill>
                  <a:srgbClr val="FF0000"/>
                </a:solidFill>
              </a:rPr>
              <a:t> Задание 6</a:t>
            </a:r>
          </a:p>
        </p:txBody>
      </p:sp>
    </p:spTree>
    <p:extLst>
      <p:ext uri="{BB962C8B-B14F-4D97-AF65-F5344CB8AC3E}">
        <p14:creationId xmlns:p14="http://schemas.microsoft.com/office/powerpoint/2010/main" val="3825430121"/>
      </p:ext>
    </p:extLst>
  </p:cSld>
  <p:clrMapOvr>
    <a:masterClrMapping/>
  </p:clrMapOvr>
  <p:transition spd="slow">
    <p:wip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C1D0787-E453-4E34-9623-D3549D65979F}"/>
              </a:ext>
            </a:extLst>
          </p:cNvPr>
          <p:cNvSpPr txBox="1"/>
          <p:nvPr/>
        </p:nvSpPr>
        <p:spPr>
          <a:xfrm>
            <a:off x="796995" y="402672"/>
            <a:ext cx="969171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0" fontAlgn="base" hangingPunct="0"/>
            <a:r>
              <a:rPr lang="ru-RU" sz="3600" b="1" dirty="0">
                <a:solidFill>
                  <a:srgbClr val="FF0000"/>
                </a:solidFill>
              </a:rPr>
              <a:t>         </a:t>
            </a:r>
            <a:r>
              <a:rPr lang="ru-RU" sz="2800" b="1" dirty="0">
                <a:solidFill>
                  <a:srgbClr val="FF0000"/>
                </a:solidFill>
              </a:rPr>
              <a:t>Повтори единицы длины и площади!</a:t>
            </a: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A7548835-6BD8-465C-8A13-59638D674528}"/>
              </a:ext>
            </a:extLst>
          </p:cNvPr>
          <p:cNvSpPr/>
          <p:nvPr/>
        </p:nvSpPr>
        <p:spPr>
          <a:xfrm>
            <a:off x="3039035" y="5657535"/>
            <a:ext cx="6535270" cy="112024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pPr algn="ctr"/>
            <a:r>
              <a:rPr lang="ru-RU" sz="2800" b="1" i="1" dirty="0">
                <a:solidFill>
                  <a:schemeClr val="tx1"/>
                </a:solidFill>
              </a:rPr>
              <a:t>прочитайте, сравните, сопоставьте </a:t>
            </a:r>
          </a:p>
          <a:p>
            <a:pPr algn="ctr"/>
            <a:r>
              <a:rPr lang="ru-RU" sz="2800" b="1" i="1" dirty="0">
                <a:solidFill>
                  <a:schemeClr val="tx1"/>
                </a:solidFill>
              </a:rPr>
              <a:t>и расскажите друг другу. </a:t>
            </a:r>
          </a:p>
        </p:txBody>
      </p:sp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EDB9878B-9564-4006-B5B9-4C75EF4A8950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7" y="3854824"/>
            <a:ext cx="2149632" cy="2922954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0A7D6AB9-6281-461C-84BD-6A436BA6EB32}"/>
              </a:ext>
            </a:extLst>
          </p:cNvPr>
          <p:cNvSpPr txBox="1"/>
          <p:nvPr/>
        </p:nvSpPr>
        <p:spPr>
          <a:xfrm>
            <a:off x="1748119" y="1572158"/>
            <a:ext cx="9466728" cy="27850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км =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1000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                      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га =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а =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10 000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а =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 =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дм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см          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дм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10 000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дм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см  =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мм      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дм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10 000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см =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мм                       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36076827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941294" y="301127"/>
            <a:ext cx="10587318" cy="49289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           Найдите периметр и площадь квадрата.</a:t>
            </a: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         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Вариант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Периметр участка квадратной формы </a:t>
            </a:r>
            <a:r>
              <a:rPr lang="ru-RU" sz="28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 км. Найдите площадь этого участка.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86105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Вариант 2</a:t>
            </a:r>
          </a:p>
          <a:p>
            <a:pPr indent="401955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Найдите площадь участка квадратной формы, периметр которого равен 3 км 600 м.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86105" algn="just">
              <a:lnSpc>
                <a:spcPct val="107000"/>
              </a:lnSpc>
            </a:pPr>
            <a:endParaRPr lang="ru-RU" sz="32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B8D73842-9DFE-4800-BF9E-9DD20A758AD7}"/>
              </a:ext>
            </a:extLst>
          </p:cNvPr>
          <p:cNvSpPr/>
          <p:nvPr/>
        </p:nvSpPr>
        <p:spPr>
          <a:xfrm>
            <a:off x="4251380" y="5468471"/>
            <a:ext cx="3368207" cy="106717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pPr algn="ctr"/>
            <a:r>
              <a:rPr lang="ru-RU" sz="2800" b="1" i="1" dirty="0">
                <a:solidFill>
                  <a:schemeClr val="tx1"/>
                </a:solidFill>
              </a:rPr>
              <a:t>запиши в тетради. </a:t>
            </a:r>
          </a:p>
        </p:txBody>
      </p:sp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759EC2C2-48E1-41B5-BEF3-EA542E5DC46D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576" y="4031452"/>
            <a:ext cx="2149632" cy="28740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8727555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627529" y="301128"/>
            <a:ext cx="10981766" cy="54342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</a:pP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Вариант</a:t>
            </a:r>
            <a:r>
              <a:rPr lang="ru-RU" sz="24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4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</a:t>
            </a:r>
            <a:r>
              <a:rPr lang="ru-RU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endParaRPr lang="ru-RU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4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Периметр участка квадратной формы </a:t>
            </a:r>
            <a:r>
              <a:rPr lang="ru-RU" sz="24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24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 км. Найдите площадь этого участка.</a:t>
            </a:r>
            <a:endParaRPr lang="ru-RU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		                                   Задача </a:t>
            </a:r>
            <a:endParaRPr lang="ru-RU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01955" algn="just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 – 2 км     2 км = 2000 м</a:t>
            </a:r>
            <a:endParaRPr lang="ru-RU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01955" algn="just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 – ?         </a:t>
            </a:r>
            <a:r>
              <a:rPr lang="en-GB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 = a ∙ a</a:t>
            </a:r>
            <a:r>
              <a:rPr lang="en-GB" sz="2400" b="1" i="1" dirty="0">
                <a:solidFill>
                  <a:srgbClr val="FF0000"/>
                </a:solidFill>
                <a:effectLst/>
                <a:latin typeface="MS Gothic" panose="020B0609070205080204" pitchFamily="49" charset="-128"/>
                <a:ea typeface="Calibri" panose="020F0502020204030204" pitchFamily="34" charset="0"/>
                <a:cs typeface="MS Gothic" panose="020B0609070205080204" pitchFamily="49" charset="-128"/>
              </a:rPr>
              <a:t> </a:t>
            </a:r>
            <a:r>
              <a:rPr lang="en-GB" sz="24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</a:t>
            </a:r>
            <a:endParaRPr lang="ru-RU" sz="2400" b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01955" algn="just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 – ?        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 = Р : 4</a:t>
            </a:r>
            <a:r>
              <a:rPr lang="ru-RU" sz="2400" b="1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</a:t>
            </a:r>
            <a:endParaRPr lang="ru-RU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1) 2000 : 4 = 500 (м) –  длина стороны квадрата;</a:t>
            </a:r>
            <a:endParaRPr lang="ru-RU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2) 500</a:t>
            </a:r>
            <a:r>
              <a:rPr lang="ru-RU" sz="24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∙ 500 = 250 000 (</a:t>
            </a:r>
            <a:r>
              <a:rPr lang="ru-RU" sz="24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4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) = 25 га 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</a:t>
            </a:r>
            <a:r>
              <a:rPr lang="ru-RU" sz="24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– площадь квадрата.</a:t>
            </a:r>
            <a:endParaRPr lang="ru-RU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01955" algn="just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Ответ: </a:t>
            </a:r>
            <a:r>
              <a:rPr lang="ru-RU" sz="24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25 га площадь участка.</a:t>
            </a:r>
            <a:endParaRPr lang="ru-RU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endParaRPr lang="ru-RU" sz="32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B8D73842-9DFE-4800-BF9E-9DD20A758AD7}"/>
              </a:ext>
            </a:extLst>
          </p:cNvPr>
          <p:cNvSpPr/>
          <p:nvPr/>
        </p:nvSpPr>
        <p:spPr>
          <a:xfrm>
            <a:off x="315920" y="5742291"/>
            <a:ext cx="10441727" cy="99110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chemeClr val="tx1"/>
                </a:solidFill>
              </a:rPr>
              <a:t>  Задание:</a:t>
            </a:r>
          </a:p>
          <a:p>
            <a:pPr algn="ctr"/>
            <a:r>
              <a:rPr lang="ru-RU" sz="2000" b="1" dirty="0">
                <a:solidFill>
                  <a:schemeClr val="tx1"/>
                </a:solidFill>
              </a:rPr>
              <a:t>расскажи последовательность своих действий при записи решения задачи соседу по парте;</a:t>
            </a:r>
          </a:p>
          <a:p>
            <a:pPr algn="ctr"/>
            <a:r>
              <a:rPr lang="ru-RU" sz="2000" b="1" dirty="0">
                <a:solidFill>
                  <a:schemeClr val="tx1"/>
                </a:solidFill>
              </a:rPr>
              <a:t>вместе проверьте правильность решения.</a:t>
            </a:r>
          </a:p>
        </p:txBody>
      </p:sp>
    </p:spTree>
    <p:extLst>
      <p:ext uri="{BB962C8B-B14F-4D97-AF65-F5344CB8AC3E}">
        <p14:creationId xmlns:p14="http://schemas.microsoft.com/office/powerpoint/2010/main" val="2644379846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941295" y="301128"/>
            <a:ext cx="10668000" cy="53683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</a:pPr>
            <a:r>
              <a:rPr lang="ru-RU" sz="20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</a:t>
            </a:r>
            <a:r>
              <a:rPr lang="ru-RU" sz="2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Вариант 2              </a:t>
            </a:r>
            <a:r>
              <a:rPr lang="ru-RU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endParaRPr lang="ru-RU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01955" algn="just">
              <a:lnSpc>
                <a:spcPct val="107000"/>
              </a:lnSpc>
              <a:spcAft>
                <a:spcPts val="800"/>
              </a:spcAft>
            </a:pPr>
            <a:r>
              <a:rPr lang="ru-RU" sz="2400" b="1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Найдите площадь участка квадратной формы, периметр которого равен 3 км 600 м.</a:t>
            </a:r>
            <a:endParaRPr lang="ru-RU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49580" indent="449580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Задача </a:t>
            </a:r>
            <a:endParaRPr lang="ru-RU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01955" algn="just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 – 3 км 600 м      3 км 600 м = 3600 м</a:t>
            </a:r>
            <a:endParaRPr lang="ru-RU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01955" algn="just">
              <a:lnSpc>
                <a:spcPct val="107000"/>
              </a:lnSpc>
              <a:spcAft>
                <a:spcPts val="800"/>
              </a:spcAft>
            </a:pPr>
            <a:r>
              <a:rPr lang="en-GB" sz="24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</a:t>
            </a:r>
            <a:r>
              <a:rPr lang="ru-RU" sz="24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– ?        </a:t>
            </a:r>
            <a:r>
              <a:rPr lang="en-GB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 = a ∙ a</a:t>
            </a:r>
            <a:r>
              <a:rPr lang="en-GB" sz="2400" b="1" i="1" dirty="0">
                <a:solidFill>
                  <a:srgbClr val="FF0000"/>
                </a:solidFill>
                <a:effectLst/>
                <a:latin typeface="MS Gothic" panose="020B0609070205080204" pitchFamily="49" charset="-128"/>
                <a:ea typeface="Calibri" panose="020F0502020204030204" pitchFamily="34" charset="0"/>
                <a:cs typeface="MS Gothic" panose="020B0609070205080204" pitchFamily="49" charset="-128"/>
              </a:rPr>
              <a:t> </a:t>
            </a:r>
            <a:r>
              <a:rPr lang="en-GB" sz="24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</a:t>
            </a:r>
            <a:endParaRPr lang="ru-RU" sz="2400" b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01955" algn="just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 </a:t>
            </a:r>
            <a:r>
              <a:rPr lang="en-GB" sz="24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– ?      </a:t>
            </a:r>
            <a:r>
              <a:rPr lang="ru-RU" sz="24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</a:t>
            </a:r>
            <a:r>
              <a:rPr lang="en-GB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=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</a:t>
            </a:r>
            <a:r>
              <a:rPr lang="en-GB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: 4</a:t>
            </a:r>
            <a:r>
              <a:rPr lang="ru-RU" sz="2400" b="1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</a:t>
            </a:r>
            <a:endParaRPr lang="ru-RU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 algn="just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1) 3600 : 4 = 900 (м) – длина стороны квадрата;</a:t>
            </a:r>
            <a:endParaRPr lang="ru-RU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2) 900 </a:t>
            </a:r>
            <a:r>
              <a:rPr lang="ru-RU" sz="24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∙ 900 = 810 000 (</a:t>
            </a:r>
            <a:r>
              <a:rPr lang="ru-RU" sz="24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4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) = 81 га 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</a:t>
            </a:r>
            <a:r>
              <a:rPr lang="ru-RU" sz="24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– площадь квадрата.</a:t>
            </a:r>
            <a:endParaRPr lang="ru-RU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01955" algn="just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Ответ: </a:t>
            </a:r>
            <a:r>
              <a:rPr lang="ru-RU" sz="24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81 га площадь квадрата.</a:t>
            </a:r>
            <a:endParaRPr lang="ru-RU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86105" algn="just">
              <a:lnSpc>
                <a:spcPct val="107000"/>
              </a:lnSpc>
            </a:pPr>
            <a:endParaRPr lang="ru-RU" sz="32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B8D73842-9DFE-4800-BF9E-9DD20A758AD7}"/>
              </a:ext>
            </a:extLst>
          </p:cNvPr>
          <p:cNvSpPr/>
          <p:nvPr/>
        </p:nvSpPr>
        <p:spPr>
          <a:xfrm>
            <a:off x="315920" y="5598857"/>
            <a:ext cx="10441727" cy="1178921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chemeClr val="tx1"/>
                </a:solidFill>
              </a:rPr>
              <a:t>  Задание:</a:t>
            </a:r>
          </a:p>
          <a:p>
            <a:pPr algn="ctr"/>
            <a:r>
              <a:rPr lang="ru-RU" sz="2000" b="1" dirty="0">
                <a:solidFill>
                  <a:schemeClr val="tx1"/>
                </a:solidFill>
              </a:rPr>
              <a:t>расскажи последовательность своих действий при записи решения задачи соседу по парте;</a:t>
            </a:r>
          </a:p>
          <a:p>
            <a:pPr algn="ctr"/>
            <a:r>
              <a:rPr lang="ru-RU" sz="2000" b="1" dirty="0">
                <a:solidFill>
                  <a:schemeClr val="tx1"/>
                </a:solidFill>
              </a:rPr>
              <a:t>вместе проверьте правильность решения.</a:t>
            </a:r>
          </a:p>
        </p:txBody>
      </p:sp>
    </p:spTree>
    <p:extLst>
      <p:ext uri="{BB962C8B-B14F-4D97-AF65-F5344CB8AC3E}">
        <p14:creationId xmlns:p14="http://schemas.microsoft.com/office/powerpoint/2010/main" val="4044974953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Рисунок 2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363" y="6284379"/>
            <a:ext cx="410657" cy="428512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478" y="247920"/>
            <a:ext cx="573085" cy="652131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59621" y="247920"/>
            <a:ext cx="408635" cy="464358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Прямоугольник: скругленные углы 2">
            <a:extLst>
              <a:ext uri="{FF2B5EF4-FFF2-40B4-BE49-F238E27FC236}">
                <a16:creationId xmlns:a16="http://schemas.microsoft.com/office/drawing/2014/main" id="{D694E988-88AB-49F2-A204-892464B7E304}"/>
              </a:ext>
            </a:extLst>
          </p:cNvPr>
          <p:cNvSpPr/>
          <p:nvPr/>
        </p:nvSpPr>
        <p:spPr>
          <a:xfrm>
            <a:off x="2755128" y="154161"/>
            <a:ext cx="8937812" cy="6488260"/>
          </a:xfrm>
          <a:prstGeom prst="roundRect">
            <a:avLst/>
          </a:prstGeom>
          <a:ln w="28575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30" name="Рисунок 2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46055" y="6273306"/>
            <a:ext cx="451536" cy="43053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745694" y="1449921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547" y="2671993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33" name="TextBox 32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440351" y="5873873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14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5123EADC-07C1-4428-84B8-A1F577E877D1}"/>
              </a:ext>
            </a:extLst>
          </p:cNvPr>
          <p:cNvSpPr txBox="1"/>
          <p:nvPr/>
        </p:nvSpPr>
        <p:spPr>
          <a:xfrm>
            <a:off x="4314108" y="686772"/>
            <a:ext cx="568653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Физкультминутка</a:t>
            </a:r>
          </a:p>
        </p:txBody>
      </p:sp>
      <p:pic>
        <p:nvPicPr>
          <p:cNvPr id="32" name="Рисунок 31">
            <a:extLst>
              <a:ext uri="{FF2B5EF4-FFF2-40B4-BE49-F238E27FC236}">
                <a16:creationId xmlns:a16="http://schemas.microsoft.com/office/drawing/2014/main" id="{5D9D9373-A20C-4E52-AA33-373F75188776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876374">
            <a:off x="2462370" y="5636933"/>
            <a:ext cx="1042447" cy="710168"/>
          </a:xfrm>
          <a:prstGeom prst="rect">
            <a:avLst/>
          </a:prstGeom>
        </p:spPr>
      </p:pic>
      <p:sp>
        <p:nvSpPr>
          <p:cNvPr id="45" name="TextBox 44">
            <a:extLst>
              <a:ext uri="{FF2B5EF4-FFF2-40B4-BE49-F238E27FC236}">
                <a16:creationId xmlns:a16="http://schemas.microsoft.com/office/drawing/2014/main" id="{6F4C3677-F35E-40BC-870D-BD7DACEDA45E}"/>
              </a:ext>
            </a:extLst>
          </p:cNvPr>
          <p:cNvSpPr txBox="1"/>
          <p:nvPr/>
        </p:nvSpPr>
        <p:spPr>
          <a:xfrm>
            <a:off x="10178764" y="5673967"/>
            <a:ext cx="986118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YS Text"/>
                <a:ea typeface="+mn-ea"/>
                <a:cs typeface="+mn-cs"/>
                <a:hlinkClick r:id="rId10"/>
              </a:rPr>
              <a:t>flomaster.club</a:t>
            </a:r>
            <a:endParaRPr kumimoji="0" lang="ru-RU" sz="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6E8CE11D-262C-4EFC-AADF-645719DEF07E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21" y="3451959"/>
            <a:ext cx="3191652" cy="3175200"/>
          </a:xfrm>
          <a:prstGeom prst="rect">
            <a:avLst/>
          </a:prstGeom>
        </p:spPr>
      </p:pic>
      <p:pic>
        <p:nvPicPr>
          <p:cNvPr id="18" name="Picture 6">
            <a:extLst>
              <a:ext uri="{FF2B5EF4-FFF2-40B4-BE49-F238E27FC236}">
                <a16:creationId xmlns:a16="http://schemas.microsoft.com/office/drawing/2014/main" id="{86C42C02-663D-4FD6-8C9E-E31AC3845F7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16395" y="1434053"/>
            <a:ext cx="7281196" cy="44610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48193539"/>
      </p:ext>
    </p:extLst>
  </p:cSld>
  <p:clrMapOvr>
    <a:masterClrMapping/>
  </p:clrMapOvr>
  <p:transition spd="slow" advClick="0">
    <p:wip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3818965"/>
            <a:ext cx="2077915" cy="298659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450330" y="5900840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ACA699C6-7D9B-47C1-BE47-E9B1BB61212B}"/>
              </a:ext>
            </a:extLst>
          </p:cNvPr>
          <p:cNvSpPr/>
          <p:nvPr/>
        </p:nvSpPr>
        <p:spPr>
          <a:xfrm>
            <a:off x="3496235" y="4904039"/>
            <a:ext cx="5567083" cy="112024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 у себя усвоенные знания.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2C4D1CA-6F83-4B78-957F-BA1CAB7BA784}"/>
              </a:ext>
            </a:extLst>
          </p:cNvPr>
          <p:cNvSpPr txBox="1"/>
          <p:nvPr/>
        </p:nvSpPr>
        <p:spPr>
          <a:xfrm>
            <a:off x="453225" y="327067"/>
            <a:ext cx="1060025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</a:t>
            </a:r>
            <a:endParaRPr lang="ru-RU" sz="3600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F6AE31C-F78D-4859-A74D-4B8E7312BA1D}"/>
              </a:ext>
            </a:extLst>
          </p:cNvPr>
          <p:cNvSpPr txBox="1"/>
          <p:nvPr/>
        </p:nvSpPr>
        <p:spPr>
          <a:xfrm>
            <a:off x="1999129" y="439272"/>
            <a:ext cx="9198926" cy="432387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Подведение итогов выполнения задания.</a:t>
            </a: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</a:t>
            </a:r>
            <a:r>
              <a:rPr lang="ru-RU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Запомни!</a:t>
            </a:r>
            <a:endParaRPr lang="ru-RU" sz="28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Квадрат – это </a:t>
            </a:r>
            <a:r>
              <a:rPr lang="ru-RU" sz="28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прямо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угольник, у которого 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длины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всех  стороны равны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sz="28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Периметр – это</a:t>
            </a:r>
            <a:r>
              <a:rPr lang="ru-RU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сумма длин сторон многоугольника</a:t>
            </a:r>
            <a:r>
              <a:rPr lang="ru-RU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Периметр</a:t>
            </a:r>
            <a:r>
              <a:rPr lang="ru-RU" sz="28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обозначается заглавной латинской буквой 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</a:t>
            </a:r>
            <a:r>
              <a:rPr lang="ru-RU" sz="28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1959370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3818965"/>
            <a:ext cx="2077915" cy="298659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450330" y="5900840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2C4D1CA-6F83-4B78-957F-BA1CAB7BA784}"/>
              </a:ext>
            </a:extLst>
          </p:cNvPr>
          <p:cNvSpPr txBox="1"/>
          <p:nvPr/>
        </p:nvSpPr>
        <p:spPr>
          <a:xfrm>
            <a:off x="453225" y="327067"/>
            <a:ext cx="1060025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</a:t>
            </a:r>
            <a:endParaRPr lang="ru-RU" sz="3600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F6AE31C-F78D-4859-A74D-4B8E7312BA1D}"/>
              </a:ext>
            </a:extLst>
          </p:cNvPr>
          <p:cNvSpPr txBox="1"/>
          <p:nvPr/>
        </p:nvSpPr>
        <p:spPr>
          <a:xfrm>
            <a:off x="2268071" y="439272"/>
            <a:ext cx="8929984" cy="44849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Подведение итогов выполнения задания.</a:t>
            </a: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</a:t>
            </a:r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Продолж</a:t>
            </a:r>
            <a:r>
              <a:rPr lang="ru-RU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и!</a:t>
            </a:r>
            <a:endParaRPr lang="ru-RU" sz="28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Квадрат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– это </a:t>
            </a:r>
            <a:r>
              <a:rPr lang="ru-RU" sz="32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прямо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угольник, у которого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… 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sz="32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Периметр – это</a:t>
            </a:r>
            <a:r>
              <a:rPr lang="ru-RU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… </a:t>
            </a:r>
            <a:r>
              <a:rPr lang="ru-RU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Периметр обозначается заглавной латинской буквой 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… </a:t>
            </a:r>
            <a:r>
              <a:rPr lang="ru-RU" sz="32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BB0998DC-D46E-4869-AA97-C64E98A63377}"/>
              </a:ext>
            </a:extLst>
          </p:cNvPr>
          <p:cNvSpPr/>
          <p:nvPr/>
        </p:nvSpPr>
        <p:spPr>
          <a:xfrm>
            <a:off x="3119719" y="4904039"/>
            <a:ext cx="7055222" cy="124574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проверьте друг у друга  усвоенные знания. </a:t>
            </a:r>
          </a:p>
        </p:txBody>
      </p:sp>
    </p:spTree>
    <p:extLst>
      <p:ext uri="{BB962C8B-B14F-4D97-AF65-F5344CB8AC3E}">
        <p14:creationId xmlns:p14="http://schemas.microsoft.com/office/powerpoint/2010/main" val="211840552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1748118" y="403412"/>
            <a:ext cx="9502588" cy="26377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</a:pPr>
            <a:r>
              <a:rPr lang="ru-RU" sz="2800" b="1" dirty="0">
                <a:solidFill>
                  <a:srgbClr val="FF0000"/>
                </a:solidFill>
              </a:rPr>
              <a:t> </a:t>
            </a:r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Подведение итогов выполнения задания.</a:t>
            </a:r>
          </a:p>
          <a:p>
            <a:pPr algn="ctr">
              <a:lnSpc>
                <a:spcPct val="107000"/>
              </a:lnSpc>
            </a:pPr>
            <a:r>
              <a:rPr lang="ru-RU" sz="2800" b="1" dirty="0">
                <a:solidFill>
                  <a:srgbClr val="FF0000"/>
                </a:solidFill>
              </a:rPr>
              <a:t>Запомни!</a:t>
            </a:r>
          </a:p>
          <a:p>
            <a:pPr lvl="0" algn="just">
              <a:lnSpc>
                <a:spcPct val="107000"/>
              </a:lnSpc>
            </a:pPr>
            <a:endParaRPr lang="ru-RU" sz="3600" b="1" dirty="0">
              <a:solidFill>
                <a:srgbClr val="FF0000"/>
              </a:solidFill>
            </a:endParaRPr>
          </a:p>
          <a:p>
            <a:pPr algn="just">
              <a:lnSpc>
                <a:spcPct val="107000"/>
              </a:lnSpc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  </a:t>
            </a:r>
          </a:p>
          <a:p>
            <a:pPr marL="586105" algn="just">
              <a:lnSpc>
                <a:spcPct val="107000"/>
              </a:lnSpc>
            </a:pPr>
            <a:endParaRPr lang="ru-RU" sz="3200" b="1" i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17</a:t>
            </a:r>
          </a:p>
        </p:txBody>
      </p:sp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CB69E074-074A-419B-9EA9-30BDF0222B2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7" y="3594847"/>
            <a:ext cx="2203420" cy="3182931"/>
          </a:xfrm>
          <a:prstGeom prst="rect">
            <a:avLst/>
          </a:prstGeom>
        </p:spPr>
      </p:pic>
      <p:sp>
        <p:nvSpPr>
          <p:cNvPr id="23" name="Прямоугольник 22">
            <a:extLst>
              <a:ext uri="{FF2B5EF4-FFF2-40B4-BE49-F238E27FC236}">
                <a16:creationId xmlns:a16="http://schemas.microsoft.com/office/drawing/2014/main" id="{57D1F57E-6F40-4C3A-AB76-64846D77AC2A}"/>
              </a:ext>
            </a:extLst>
          </p:cNvPr>
          <p:cNvSpPr/>
          <p:nvPr/>
        </p:nvSpPr>
        <p:spPr>
          <a:xfrm>
            <a:off x="3496235" y="4904039"/>
            <a:ext cx="5567083" cy="112024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 у себя усвоенные знания. </a:t>
            </a:r>
          </a:p>
        </p:txBody>
      </p:sp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8B95E92A-8936-4DA2-8661-9BAF0B8AD150}"/>
              </a:ext>
            </a:extLst>
          </p:cNvPr>
          <p:cNvPicPr/>
          <p:nvPr/>
        </p:nvPicPr>
        <p:blipFill>
          <a:blip r:embed="rId9"/>
          <a:stretch>
            <a:fillRect/>
          </a:stretch>
        </p:blipFill>
        <p:spPr>
          <a:xfrm>
            <a:off x="2519081" y="1658471"/>
            <a:ext cx="7198659" cy="1496382"/>
          </a:xfrm>
          <a:prstGeom prst="rect">
            <a:avLst/>
          </a:prstGeom>
        </p:spPr>
      </p:pic>
      <p:sp>
        <p:nvSpPr>
          <p:cNvPr id="25" name="TextBox 24">
            <a:extLst>
              <a:ext uri="{FF2B5EF4-FFF2-40B4-BE49-F238E27FC236}">
                <a16:creationId xmlns:a16="http://schemas.microsoft.com/office/drawing/2014/main" id="{BA4C7F55-E6F4-4EE3-8884-0E7968B75ECD}"/>
              </a:ext>
            </a:extLst>
          </p:cNvPr>
          <p:cNvSpPr txBox="1"/>
          <p:nvPr/>
        </p:nvSpPr>
        <p:spPr>
          <a:xfrm>
            <a:off x="6338046" y="3284675"/>
            <a:ext cx="2805953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</a:t>
            </a:r>
            <a:r>
              <a:rPr lang="ru-RU" sz="32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 = Р : 4</a:t>
            </a:r>
            <a:endParaRPr lang="ru-RU" sz="32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52317775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1748118" y="403412"/>
            <a:ext cx="9502588" cy="26377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</a:pPr>
            <a:r>
              <a:rPr lang="ru-RU" sz="2800" b="1" dirty="0">
                <a:solidFill>
                  <a:srgbClr val="FF0000"/>
                </a:solidFill>
              </a:rPr>
              <a:t> </a:t>
            </a:r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Подведение итогов выполнения задания.</a:t>
            </a:r>
          </a:p>
          <a:p>
            <a:pPr algn="ctr">
              <a:lnSpc>
                <a:spcPct val="107000"/>
              </a:lnSpc>
            </a:pPr>
            <a:r>
              <a:rPr lang="ru-RU" sz="2800" b="1" dirty="0">
                <a:solidFill>
                  <a:srgbClr val="FF0000"/>
                </a:solidFill>
              </a:rPr>
              <a:t>Продолжи!</a:t>
            </a:r>
          </a:p>
          <a:p>
            <a:pPr lvl="0" algn="just">
              <a:lnSpc>
                <a:spcPct val="107000"/>
              </a:lnSpc>
            </a:pPr>
            <a:endParaRPr lang="ru-RU" sz="3600" b="1" dirty="0">
              <a:solidFill>
                <a:srgbClr val="FF0000"/>
              </a:solidFill>
            </a:endParaRPr>
          </a:p>
          <a:p>
            <a:pPr algn="just">
              <a:lnSpc>
                <a:spcPct val="107000"/>
              </a:lnSpc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  </a:t>
            </a:r>
          </a:p>
          <a:p>
            <a:pPr marL="586105" algn="just">
              <a:lnSpc>
                <a:spcPct val="107000"/>
              </a:lnSpc>
            </a:pPr>
            <a:endParaRPr lang="ru-RU" sz="3200" b="1" i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</a:p>
        </p:txBody>
      </p:sp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CB69E074-074A-419B-9EA9-30BDF0222B2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3428999"/>
            <a:ext cx="2375637" cy="3348779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6F0FD336-9517-4643-BBB1-7340BF90C8B5}"/>
              </a:ext>
            </a:extLst>
          </p:cNvPr>
          <p:cNvSpPr txBox="1"/>
          <p:nvPr/>
        </p:nvSpPr>
        <p:spPr>
          <a:xfrm>
            <a:off x="4903694" y="2671900"/>
            <a:ext cx="2734235" cy="17205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endParaRPr lang="ru-RU" sz="2400" b="1" i="1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 = 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…</a:t>
            </a:r>
            <a:r>
              <a:rPr lang="ru-RU" sz="32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             </a:t>
            </a:r>
            <a:r>
              <a:rPr lang="ru-RU" sz="32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            </a:t>
            </a:r>
            <a:endParaRPr lang="ru-RU" sz="3200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 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= 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…</a:t>
            </a:r>
            <a:r>
              <a:rPr lang="ru-RU" sz="32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ru-RU" sz="3200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5" name="Прямоугольник 24">
            <a:extLst>
              <a:ext uri="{FF2B5EF4-FFF2-40B4-BE49-F238E27FC236}">
                <a16:creationId xmlns:a16="http://schemas.microsoft.com/office/drawing/2014/main" id="{B85A71EE-237A-49CD-B081-728E471C6B0B}"/>
              </a:ext>
            </a:extLst>
          </p:cNvPr>
          <p:cNvSpPr/>
          <p:nvPr/>
        </p:nvSpPr>
        <p:spPr>
          <a:xfrm>
            <a:off x="5398032" y="1461248"/>
            <a:ext cx="2096462" cy="1694328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Прямоугольник 26">
            <a:extLst>
              <a:ext uri="{FF2B5EF4-FFF2-40B4-BE49-F238E27FC236}">
                <a16:creationId xmlns:a16="http://schemas.microsoft.com/office/drawing/2014/main" id="{A7B60172-BEEE-4110-A5EB-35466B805528}"/>
              </a:ext>
            </a:extLst>
          </p:cNvPr>
          <p:cNvSpPr/>
          <p:nvPr/>
        </p:nvSpPr>
        <p:spPr>
          <a:xfrm>
            <a:off x="3119719" y="4904039"/>
            <a:ext cx="7055222" cy="124574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проверьте друг у друга усвоенные знания. </a:t>
            </a:r>
          </a:p>
        </p:txBody>
      </p:sp>
    </p:spTree>
    <p:extLst>
      <p:ext uri="{BB962C8B-B14F-4D97-AF65-F5344CB8AC3E}">
        <p14:creationId xmlns:p14="http://schemas.microsoft.com/office/powerpoint/2010/main" val="4145688725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3541059"/>
            <a:ext cx="2257209" cy="326450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450330" y="5900840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19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2C4D1CA-6F83-4B78-957F-BA1CAB7BA784}"/>
              </a:ext>
            </a:extLst>
          </p:cNvPr>
          <p:cNvSpPr txBox="1"/>
          <p:nvPr/>
        </p:nvSpPr>
        <p:spPr>
          <a:xfrm>
            <a:off x="453225" y="327067"/>
            <a:ext cx="1060025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</a:t>
            </a:r>
            <a:endParaRPr lang="ru-RU" sz="3600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F6AE31C-F78D-4859-A74D-4B8E7312BA1D}"/>
              </a:ext>
            </a:extLst>
          </p:cNvPr>
          <p:cNvSpPr txBox="1"/>
          <p:nvPr/>
        </p:nvSpPr>
        <p:spPr>
          <a:xfrm>
            <a:off x="2124635" y="439272"/>
            <a:ext cx="9073420" cy="4785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Подведение итогов выполнения задания.</a:t>
            </a: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</a:t>
            </a:r>
            <a:r>
              <a:rPr lang="ru-RU" sz="36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Повтор</a:t>
            </a:r>
            <a:r>
              <a:rPr lang="ru-RU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и!</a:t>
            </a:r>
            <a:endParaRPr lang="ru-RU" sz="36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км =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1000 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м =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10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3200" b="1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дм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=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100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см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3200" b="1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дм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=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10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см =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10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см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см =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10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мм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9172A067-AD5F-4D33-8B82-8647A507CB44}"/>
              </a:ext>
            </a:extLst>
          </p:cNvPr>
          <p:cNvSpPr/>
          <p:nvPr/>
        </p:nvSpPr>
        <p:spPr>
          <a:xfrm>
            <a:off x="3935505" y="4904039"/>
            <a:ext cx="6239435" cy="124574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 у себя  усвоенные знания. </a:t>
            </a:r>
          </a:p>
        </p:txBody>
      </p:sp>
    </p:spTree>
    <p:extLst>
      <p:ext uri="{BB962C8B-B14F-4D97-AF65-F5344CB8AC3E}">
        <p14:creationId xmlns:p14="http://schemas.microsoft.com/office/powerpoint/2010/main" val="376128595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C1D0787-E453-4E34-9623-D3549D65979F}"/>
              </a:ext>
            </a:extLst>
          </p:cNvPr>
          <p:cNvSpPr txBox="1"/>
          <p:nvPr/>
        </p:nvSpPr>
        <p:spPr>
          <a:xfrm>
            <a:off x="796995" y="402672"/>
            <a:ext cx="969171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0" fontAlgn="base" hangingPunct="0"/>
            <a:r>
              <a:rPr lang="ru-RU" sz="3600" b="1" dirty="0">
                <a:solidFill>
                  <a:srgbClr val="FF0000"/>
                </a:solidFill>
              </a:rPr>
              <a:t>         Повтори!</a:t>
            </a:r>
          </a:p>
        </p:txBody>
      </p:sp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EDB9878B-9564-4006-B5B9-4C75EF4A8950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3428999"/>
            <a:ext cx="2375637" cy="3348779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3A112058-371E-418F-9EDC-613687AA9BED}"/>
              </a:ext>
            </a:extLst>
          </p:cNvPr>
          <p:cNvSpPr/>
          <p:nvPr/>
        </p:nvSpPr>
        <p:spPr>
          <a:xfrm>
            <a:off x="1730188" y="1658471"/>
            <a:ext cx="1494343" cy="143762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5F506AF3-89B3-40EC-9785-7D3DB0257520}"/>
              </a:ext>
            </a:extLst>
          </p:cNvPr>
          <p:cNvSpPr txBox="1"/>
          <p:nvPr/>
        </p:nvSpPr>
        <p:spPr>
          <a:xfrm>
            <a:off x="4034118" y="1658470"/>
            <a:ext cx="6158753" cy="1740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Квадрат – это прямоугольник,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у которого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длины всех сторон равны</a:t>
            </a:r>
            <a:r>
              <a:rPr lang="ru-RU" sz="32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</a:p>
        </p:txBody>
      </p:sp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id="{8852D835-F85B-438C-9FFE-0F211A1EBB4A}"/>
              </a:ext>
            </a:extLst>
          </p:cNvPr>
          <p:cNvSpPr/>
          <p:nvPr/>
        </p:nvSpPr>
        <p:spPr>
          <a:xfrm>
            <a:off x="3580738" y="5598858"/>
            <a:ext cx="6352156" cy="113453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прочитайте, расскажите друг другу. </a:t>
            </a:r>
          </a:p>
        </p:txBody>
      </p:sp>
    </p:spTree>
    <p:extLst>
      <p:ext uri="{BB962C8B-B14F-4D97-AF65-F5344CB8AC3E}">
        <p14:creationId xmlns:p14="http://schemas.microsoft.com/office/powerpoint/2010/main" val="3613088900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7" y="3908612"/>
            <a:ext cx="2051020" cy="289694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450330" y="5900840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2C4D1CA-6F83-4B78-957F-BA1CAB7BA784}"/>
              </a:ext>
            </a:extLst>
          </p:cNvPr>
          <p:cNvSpPr txBox="1"/>
          <p:nvPr/>
        </p:nvSpPr>
        <p:spPr>
          <a:xfrm>
            <a:off x="453225" y="327067"/>
            <a:ext cx="1060025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</a:t>
            </a:r>
            <a:endParaRPr lang="ru-RU" sz="3600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F6AE31C-F78D-4859-A74D-4B8E7312BA1D}"/>
              </a:ext>
            </a:extLst>
          </p:cNvPr>
          <p:cNvSpPr txBox="1"/>
          <p:nvPr/>
        </p:nvSpPr>
        <p:spPr>
          <a:xfrm>
            <a:off x="1502218" y="190876"/>
            <a:ext cx="10290223" cy="55170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Подведение итогов выполнения задания.</a:t>
            </a: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  </a:t>
            </a:r>
            <a:r>
              <a:rPr lang="ru-RU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Продолжи!</a:t>
            </a:r>
            <a:endParaRPr lang="ru-RU" sz="28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одном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километре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…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метров.</a:t>
            </a:r>
            <a:r>
              <a:rPr lang="ru-RU" sz="28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км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В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одном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метре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дециметров или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сантиметров.</a:t>
            </a:r>
            <a:r>
              <a:rPr lang="ru-RU" sz="28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 </a:t>
            </a: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см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одном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дециметре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сантиметров или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милл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иметров.</a:t>
            </a:r>
            <a:r>
              <a:rPr lang="ru-RU" sz="28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</a:t>
            </a: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см = 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endParaRPr lang="ru-RU" sz="2800" b="1" i="1" baseline="300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одном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сантиметре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милл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иметров.</a:t>
            </a:r>
            <a:r>
              <a:rPr lang="ru-RU" sz="28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мм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2FB5E478-B7CA-4939-A6E6-375EC9FCA6AB}"/>
              </a:ext>
            </a:extLst>
          </p:cNvPr>
          <p:cNvSpPr/>
          <p:nvPr/>
        </p:nvSpPr>
        <p:spPr>
          <a:xfrm>
            <a:off x="3119719" y="5683624"/>
            <a:ext cx="7055222" cy="1174376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проверьте друг у друга усвоенные знания. </a:t>
            </a:r>
          </a:p>
        </p:txBody>
      </p:sp>
    </p:spTree>
    <p:extLst>
      <p:ext uri="{BB962C8B-B14F-4D97-AF65-F5344CB8AC3E}">
        <p14:creationId xmlns:p14="http://schemas.microsoft.com/office/powerpoint/2010/main" val="405091340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3818965"/>
            <a:ext cx="2077915" cy="298659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450330" y="5900840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21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ACA699C6-7D9B-47C1-BE47-E9B1BB61212B}"/>
              </a:ext>
            </a:extLst>
          </p:cNvPr>
          <p:cNvSpPr/>
          <p:nvPr/>
        </p:nvSpPr>
        <p:spPr>
          <a:xfrm>
            <a:off x="3496235" y="4904039"/>
            <a:ext cx="5567083" cy="112024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 у себя усвоенные знания.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2C4D1CA-6F83-4B78-957F-BA1CAB7BA784}"/>
              </a:ext>
            </a:extLst>
          </p:cNvPr>
          <p:cNvSpPr txBox="1"/>
          <p:nvPr/>
        </p:nvSpPr>
        <p:spPr>
          <a:xfrm>
            <a:off x="453225" y="327067"/>
            <a:ext cx="1060025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</a:t>
            </a:r>
            <a:endParaRPr lang="ru-RU" sz="3600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F6AE31C-F78D-4859-A74D-4B8E7312BA1D}"/>
              </a:ext>
            </a:extLst>
          </p:cNvPr>
          <p:cNvSpPr txBox="1"/>
          <p:nvPr/>
        </p:nvSpPr>
        <p:spPr>
          <a:xfrm>
            <a:off x="1999129" y="833719"/>
            <a:ext cx="9088552" cy="53777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</a:t>
            </a: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Подведение итогов выполнения задания.</a:t>
            </a: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</a:t>
            </a:r>
            <a:r>
              <a:rPr lang="ru-RU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Запомни!</a:t>
            </a:r>
            <a:endParaRPr lang="ru-RU" sz="32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Площадь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–</a:t>
            </a:r>
            <a:r>
              <a:rPr lang="ru-RU" sz="16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 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это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часть плоскости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которая ограничена геометрической фигурой.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Площадь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фигуры обозначается заглавной латинской буквой 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sz="28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ru-RU" sz="2800" b="1" i="1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ru-RU" sz="2800" b="1" i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095765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3818965"/>
            <a:ext cx="2077915" cy="298659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450330" y="5900840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2C4D1CA-6F83-4B78-957F-BA1CAB7BA784}"/>
              </a:ext>
            </a:extLst>
          </p:cNvPr>
          <p:cNvSpPr txBox="1"/>
          <p:nvPr/>
        </p:nvSpPr>
        <p:spPr>
          <a:xfrm>
            <a:off x="453225" y="327067"/>
            <a:ext cx="1060025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</a:t>
            </a:r>
            <a:endParaRPr lang="ru-RU" sz="3600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F6AE31C-F78D-4859-A74D-4B8E7312BA1D}"/>
              </a:ext>
            </a:extLst>
          </p:cNvPr>
          <p:cNvSpPr txBox="1"/>
          <p:nvPr/>
        </p:nvSpPr>
        <p:spPr>
          <a:xfrm>
            <a:off x="2949388" y="806824"/>
            <a:ext cx="8104095" cy="39872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Подведение итогов выполнения задания.</a:t>
            </a:r>
          </a:p>
          <a:p>
            <a:pPr indent="450215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</a:t>
            </a: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Продолж</a:t>
            </a:r>
            <a:r>
              <a:rPr lang="ru-RU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и!</a:t>
            </a:r>
            <a:endParaRPr lang="ru-RU" sz="32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Площадь – это</a:t>
            </a:r>
            <a:r>
              <a:rPr lang="ru-RU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… </a:t>
            </a:r>
            <a:r>
              <a:rPr lang="ru-RU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Площадь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фигуры обозначается заглавной латинской буквой 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… 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sz="32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>
              <a:lnSpc>
                <a:spcPct val="107000"/>
              </a:lnSpc>
              <a:spcAft>
                <a:spcPts val="800"/>
              </a:spcAft>
            </a:pP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BB0998DC-D46E-4869-AA97-C64E98A63377}"/>
              </a:ext>
            </a:extLst>
          </p:cNvPr>
          <p:cNvSpPr/>
          <p:nvPr/>
        </p:nvSpPr>
        <p:spPr>
          <a:xfrm>
            <a:off x="3119719" y="4904039"/>
            <a:ext cx="7055222" cy="124574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проверьте друг у друга усвоенные знания. </a:t>
            </a:r>
          </a:p>
        </p:txBody>
      </p:sp>
    </p:spTree>
    <p:extLst>
      <p:ext uri="{BB962C8B-B14F-4D97-AF65-F5344CB8AC3E}">
        <p14:creationId xmlns:p14="http://schemas.microsoft.com/office/powerpoint/2010/main" val="381181945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23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C1D0787-E453-4E34-9623-D3549D65979F}"/>
              </a:ext>
            </a:extLst>
          </p:cNvPr>
          <p:cNvSpPr txBox="1"/>
          <p:nvPr/>
        </p:nvSpPr>
        <p:spPr>
          <a:xfrm>
            <a:off x="796995" y="402672"/>
            <a:ext cx="10025560" cy="9939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</a:pPr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Подведение итогов выполнения задания.</a:t>
            </a:r>
          </a:p>
          <a:p>
            <a:pPr algn="ctr">
              <a:lnSpc>
                <a:spcPct val="107000"/>
              </a:lnSpc>
            </a:pPr>
            <a:r>
              <a:rPr lang="ru-RU" sz="2800" b="1" dirty="0">
                <a:solidFill>
                  <a:srgbClr val="FF0000"/>
                </a:solidFill>
              </a:rPr>
              <a:t>Запомни!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7F4372D9-2245-489B-B66E-ED85207FD6A1}"/>
              </a:ext>
            </a:extLst>
          </p:cNvPr>
          <p:cNvSpPr txBox="1"/>
          <p:nvPr/>
        </p:nvSpPr>
        <p:spPr>
          <a:xfrm>
            <a:off x="991687" y="3495490"/>
            <a:ext cx="11446247" cy="17412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Чтобы найти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длину стороны квадрата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надо узнать, какие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два одинаковых числа при умножении дают 4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3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/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4 = 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2 ∙ 2    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а =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2 м </a:t>
            </a:r>
            <a:endParaRPr lang="ru-RU" sz="3200" b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D4CE3766-D2E7-4095-84B4-500F56EF0D4C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052918" y="1354890"/>
            <a:ext cx="3576917" cy="1891434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A414F03B-72B7-4E2A-8C52-407891FB79C7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911789" y="1386802"/>
            <a:ext cx="2501152" cy="1891434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44605E7D-E3F0-437F-A218-74E79AAFD35C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7" y="4168588"/>
            <a:ext cx="1883206" cy="2609190"/>
          </a:xfrm>
          <a:prstGeom prst="rect">
            <a:avLst/>
          </a:prstGeom>
        </p:spPr>
      </p:pic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id="{564E36EF-9252-41D6-BFB6-3CF1F44FB9A0}"/>
              </a:ext>
            </a:extLst>
          </p:cNvPr>
          <p:cNvSpPr/>
          <p:nvPr/>
        </p:nvSpPr>
        <p:spPr>
          <a:xfrm>
            <a:off x="3496235" y="5598857"/>
            <a:ext cx="5567083" cy="108520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 у себя усвоенные знания. </a:t>
            </a:r>
          </a:p>
        </p:txBody>
      </p:sp>
    </p:spTree>
    <p:extLst>
      <p:ext uri="{BB962C8B-B14F-4D97-AF65-F5344CB8AC3E}">
        <p14:creationId xmlns:p14="http://schemas.microsoft.com/office/powerpoint/2010/main" val="4252702573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24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C1D0787-E453-4E34-9623-D3549D65979F}"/>
              </a:ext>
            </a:extLst>
          </p:cNvPr>
          <p:cNvSpPr txBox="1"/>
          <p:nvPr/>
        </p:nvSpPr>
        <p:spPr>
          <a:xfrm>
            <a:off x="796995" y="402672"/>
            <a:ext cx="10025560" cy="9939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</a:pPr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Подведение итогов выполнения задания.</a:t>
            </a:r>
          </a:p>
          <a:p>
            <a:pPr algn="ctr">
              <a:lnSpc>
                <a:spcPct val="107000"/>
              </a:lnSpc>
            </a:pPr>
            <a:r>
              <a:rPr lang="ru-RU" sz="2800" b="1" dirty="0">
                <a:solidFill>
                  <a:srgbClr val="FF0000"/>
                </a:solidFill>
              </a:rPr>
              <a:t>Продолжи!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7F4372D9-2245-489B-B66E-ED85207FD6A1}"/>
              </a:ext>
            </a:extLst>
          </p:cNvPr>
          <p:cNvSpPr txBox="1"/>
          <p:nvPr/>
        </p:nvSpPr>
        <p:spPr>
          <a:xfrm>
            <a:off x="3460376" y="1810871"/>
            <a:ext cx="7135905" cy="2370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=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</a:p>
          <a:p>
            <a:pPr indent="449580"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Чтобы найти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длину стороны квадрата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надо узнать, какие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 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3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/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4 = </a:t>
            </a:r>
            <a:r>
              <a:rPr lang="ru-RU" sz="3200" b="1" i="1" dirty="0">
                <a:latin typeface="Times New Roman" panose="02020603050405020304" pitchFamily="18" charset="0"/>
                <a:ea typeface="Calibri" panose="020F0502020204030204" pitchFamily="34" charset="0"/>
              </a:rPr>
              <a:t>…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    </a:t>
            </a:r>
            <a:r>
              <a:rPr lang="ru-RU" sz="3200" b="1" i="1" dirty="0">
                <a:latin typeface="Times New Roman" panose="02020603050405020304" pitchFamily="18" charset="0"/>
              </a:rPr>
              <a:t>а =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…</a:t>
            </a:r>
            <a:endParaRPr lang="ru-RU" sz="3200" b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44605E7D-E3F0-437F-A218-74E79AAFD35C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7" y="4168588"/>
            <a:ext cx="1883206" cy="2609190"/>
          </a:xfrm>
          <a:prstGeom prst="rect">
            <a:avLst/>
          </a:prstGeom>
        </p:spPr>
      </p:pic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id="{FA64E96E-4466-4009-9C68-F3CAC796C8DF}"/>
              </a:ext>
            </a:extLst>
          </p:cNvPr>
          <p:cNvSpPr/>
          <p:nvPr/>
        </p:nvSpPr>
        <p:spPr>
          <a:xfrm>
            <a:off x="1595719" y="1701190"/>
            <a:ext cx="1533482" cy="1425387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id="{57F90F40-606D-4E18-B6A6-7E4517C3D5BC}"/>
              </a:ext>
            </a:extLst>
          </p:cNvPr>
          <p:cNvSpPr/>
          <p:nvPr/>
        </p:nvSpPr>
        <p:spPr>
          <a:xfrm>
            <a:off x="3119719" y="5125619"/>
            <a:ext cx="7055222" cy="1203807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проверьте друг у друга  усвоенные знания. </a:t>
            </a:r>
          </a:p>
        </p:txBody>
      </p:sp>
    </p:spTree>
    <p:extLst>
      <p:ext uri="{BB962C8B-B14F-4D97-AF65-F5344CB8AC3E}">
        <p14:creationId xmlns:p14="http://schemas.microsoft.com/office/powerpoint/2010/main" val="3594417803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3541059"/>
            <a:ext cx="2257209" cy="326450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450330" y="5900840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25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2C4D1CA-6F83-4B78-957F-BA1CAB7BA784}"/>
              </a:ext>
            </a:extLst>
          </p:cNvPr>
          <p:cNvSpPr txBox="1"/>
          <p:nvPr/>
        </p:nvSpPr>
        <p:spPr>
          <a:xfrm>
            <a:off x="453225" y="327067"/>
            <a:ext cx="1060025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</a:t>
            </a:r>
            <a:endParaRPr lang="ru-RU" sz="3600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F6AE31C-F78D-4859-A74D-4B8E7312BA1D}"/>
              </a:ext>
            </a:extLst>
          </p:cNvPr>
          <p:cNvSpPr txBox="1"/>
          <p:nvPr/>
        </p:nvSpPr>
        <p:spPr>
          <a:xfrm>
            <a:off x="2124635" y="439272"/>
            <a:ext cx="9073420" cy="54147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Подведение итогов выполнения задания.</a:t>
            </a: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</a:t>
            </a:r>
            <a:r>
              <a:rPr lang="ru-RU" sz="36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Повтор</a:t>
            </a:r>
            <a:r>
              <a:rPr lang="ru-RU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и!</a:t>
            </a:r>
            <a:endParaRPr lang="ru-RU" sz="36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га =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 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 =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10 000 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а =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дм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10 000 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дм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10 000 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9172A067-AD5F-4D33-8B82-8647A507CB44}"/>
              </a:ext>
            </a:extLst>
          </p:cNvPr>
          <p:cNvSpPr/>
          <p:nvPr/>
        </p:nvSpPr>
        <p:spPr>
          <a:xfrm>
            <a:off x="3935505" y="5636652"/>
            <a:ext cx="6239435" cy="116890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 у себя усвоенные знания. </a:t>
            </a:r>
          </a:p>
        </p:txBody>
      </p:sp>
    </p:spTree>
    <p:extLst>
      <p:ext uri="{BB962C8B-B14F-4D97-AF65-F5344CB8AC3E}">
        <p14:creationId xmlns:p14="http://schemas.microsoft.com/office/powerpoint/2010/main" val="246522519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450330" y="5900840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26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2C4D1CA-6F83-4B78-957F-BA1CAB7BA784}"/>
              </a:ext>
            </a:extLst>
          </p:cNvPr>
          <p:cNvSpPr txBox="1"/>
          <p:nvPr/>
        </p:nvSpPr>
        <p:spPr>
          <a:xfrm>
            <a:off x="453225" y="327067"/>
            <a:ext cx="1060025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</a:t>
            </a:r>
            <a:endParaRPr lang="ru-RU" sz="3600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F6AE31C-F78D-4859-A74D-4B8E7312BA1D}"/>
              </a:ext>
            </a:extLst>
          </p:cNvPr>
          <p:cNvSpPr txBox="1"/>
          <p:nvPr/>
        </p:nvSpPr>
        <p:spPr>
          <a:xfrm>
            <a:off x="744687" y="217095"/>
            <a:ext cx="10705643" cy="58464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                </a:t>
            </a:r>
            <a:r>
              <a:rPr lang="ru-RU" sz="24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Подведение итогов выполнения задания.</a:t>
            </a: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                      </a:t>
            </a:r>
            <a:r>
              <a:rPr lang="ru-RU" sz="24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Продолжи!</a:t>
            </a:r>
            <a:endParaRPr lang="ru-RU" sz="24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одном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гектаре </a:t>
            </a:r>
            <a:r>
              <a:rPr lang="ru-RU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аров или </a:t>
            </a:r>
            <a:r>
              <a:rPr lang="ru-RU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квадратных метров.</a:t>
            </a:r>
            <a:r>
              <a:rPr lang="ru-RU" sz="24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га  = </a:t>
            </a:r>
            <a:r>
              <a:rPr lang="ru-RU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а  = </a:t>
            </a:r>
            <a:r>
              <a:rPr lang="ru-RU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одном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аре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квадратных метров.</a:t>
            </a:r>
            <a:r>
              <a:rPr lang="ru-RU" sz="24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а  =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В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одном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квадратном метре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квадратных дециметров или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 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квадратных сантиметров.</a:t>
            </a:r>
            <a:r>
              <a:rPr lang="ru-RU" sz="24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 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дм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 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 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одном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квадратном дециметре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квадратных сантиметров или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 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квадратных </a:t>
            </a:r>
            <a:r>
              <a:rPr lang="ru-RU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милл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иметров.</a:t>
            </a:r>
            <a:r>
              <a:rPr lang="ru-RU" sz="24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дм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 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=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 </a:t>
            </a:r>
            <a:r>
              <a:rPr lang="ru-RU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одном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квадратном сантиметре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квадратных </a:t>
            </a:r>
            <a:r>
              <a:rPr lang="ru-RU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милл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иметров.</a:t>
            </a:r>
            <a:endParaRPr lang="ru-RU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1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 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 </a:t>
            </a:r>
            <a:r>
              <a:rPr lang="ru-RU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9172A067-AD5F-4D33-8B82-8647A507CB44}"/>
              </a:ext>
            </a:extLst>
          </p:cNvPr>
          <p:cNvSpPr/>
          <p:nvPr/>
        </p:nvSpPr>
        <p:spPr>
          <a:xfrm>
            <a:off x="2223247" y="5755341"/>
            <a:ext cx="7055224" cy="105021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проверьте друг у друга усвоенные знания. </a:t>
            </a:r>
          </a:p>
        </p:txBody>
      </p:sp>
    </p:spTree>
    <p:extLst>
      <p:ext uri="{BB962C8B-B14F-4D97-AF65-F5344CB8AC3E}">
        <p14:creationId xmlns:p14="http://schemas.microsoft.com/office/powerpoint/2010/main" val="218608358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796995" y="301127"/>
            <a:ext cx="11054346" cy="11198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</a:pPr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Подведение итогов выполнения задания.</a:t>
            </a:r>
          </a:p>
          <a:p>
            <a:pPr algn="ctr">
              <a:lnSpc>
                <a:spcPct val="107000"/>
              </a:lnSpc>
            </a:pPr>
            <a:r>
              <a:rPr lang="ru-RU" sz="2800" b="1" dirty="0">
                <a:solidFill>
                  <a:srgbClr val="FF0000"/>
                </a:solidFill>
              </a:rPr>
              <a:t>Запомни</a:t>
            </a:r>
            <a:r>
              <a:rPr lang="ru-RU" sz="3600" b="1" dirty="0">
                <a:solidFill>
                  <a:srgbClr val="FF0000"/>
                </a:solidFill>
              </a:rPr>
              <a:t>!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27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C1DF14BE-C0F8-456D-BA44-C1779F7815BB}"/>
              </a:ext>
            </a:extLst>
          </p:cNvPr>
          <p:cNvSpPr txBox="1"/>
          <p:nvPr/>
        </p:nvSpPr>
        <p:spPr>
          <a:xfrm>
            <a:off x="2291340" y="2422504"/>
            <a:ext cx="2953013" cy="22159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 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Р = а ∙ 4                            </a:t>
            </a:r>
            <a:r>
              <a:rPr lang="ru-RU" sz="3200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endParaRPr lang="ru-RU" sz="2800" b="1" i="1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а = Р : 4                        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</a:t>
            </a:r>
            <a:endParaRPr lang="ru-RU" sz="3200" b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sz="28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sz="28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id="{8BA14F26-89D4-490C-8BAC-09407BBDDDA5}"/>
              </a:ext>
            </a:extLst>
          </p:cNvPr>
          <p:cNvSpPr/>
          <p:nvPr/>
        </p:nvSpPr>
        <p:spPr>
          <a:xfrm>
            <a:off x="2877671" y="1111625"/>
            <a:ext cx="1057835" cy="96307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3D628726-F807-4340-8C4F-E53BEDE9440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835" y="3988332"/>
            <a:ext cx="2053509" cy="2869668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579FEEE0-0008-4366-AC50-060012DBE44D}"/>
              </a:ext>
            </a:extLst>
          </p:cNvPr>
          <p:cNvSpPr txBox="1"/>
          <p:nvPr/>
        </p:nvSpPr>
        <p:spPr>
          <a:xfrm>
            <a:off x="5728448" y="2422504"/>
            <a:ext cx="4778187" cy="43088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S = a </a:t>
            </a:r>
            <a:r>
              <a:rPr lang="ru-RU" sz="3200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∙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а</a:t>
            </a:r>
            <a:r>
              <a:rPr lang="ru-RU" sz="3200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</a:t>
            </a:r>
          </a:p>
          <a:p>
            <a:pPr algn="ctr"/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Чтобы найти </a:t>
            </a:r>
          </a:p>
          <a:p>
            <a:pPr algn="ctr"/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длину стороны квадрата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надо узнать, </a:t>
            </a:r>
          </a:p>
          <a:p>
            <a:pPr algn="ctr"/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какие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два одинаковых числа при умножении дают 4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/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4 = 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2 ∙ 2    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а =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2 м </a:t>
            </a:r>
            <a:endParaRPr lang="ru-RU" sz="2800" b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sz="28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sz="28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pic>
        <p:nvPicPr>
          <p:cNvPr id="27" name="Рисунок 26">
            <a:extLst>
              <a:ext uri="{FF2B5EF4-FFF2-40B4-BE49-F238E27FC236}">
                <a16:creationId xmlns:a16="http://schemas.microsoft.com/office/drawing/2014/main" id="{0AA2B399-F075-42F4-868B-FBD1405FD1C9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032937" y="887506"/>
            <a:ext cx="2281392" cy="1647118"/>
          </a:xfrm>
          <a:prstGeom prst="rect">
            <a:avLst/>
          </a:prstGeom>
        </p:spPr>
      </p:pic>
      <p:sp>
        <p:nvSpPr>
          <p:cNvPr id="29" name="Прямоугольник 28">
            <a:extLst>
              <a:ext uri="{FF2B5EF4-FFF2-40B4-BE49-F238E27FC236}">
                <a16:creationId xmlns:a16="http://schemas.microsoft.com/office/drawing/2014/main" id="{F125D587-5135-451B-8470-7F4A268E19B3}"/>
              </a:ext>
            </a:extLst>
          </p:cNvPr>
          <p:cNvSpPr/>
          <p:nvPr/>
        </p:nvSpPr>
        <p:spPr>
          <a:xfrm>
            <a:off x="3129201" y="5844120"/>
            <a:ext cx="5557599" cy="96143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 у себя усвоенные знания. </a:t>
            </a:r>
          </a:p>
        </p:txBody>
      </p:sp>
    </p:spTree>
    <p:extLst>
      <p:ext uri="{BB962C8B-B14F-4D97-AF65-F5344CB8AC3E}">
        <p14:creationId xmlns:p14="http://schemas.microsoft.com/office/powerpoint/2010/main" val="78944980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796995" y="301127"/>
            <a:ext cx="11054346" cy="11198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</a:pPr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Подведение итогов выполнения задания.</a:t>
            </a:r>
          </a:p>
          <a:p>
            <a:pPr>
              <a:lnSpc>
                <a:spcPct val="107000"/>
              </a:lnSpc>
            </a:pPr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                                           </a:t>
            </a:r>
            <a:r>
              <a:rPr lang="ru-RU" sz="2800" b="1" dirty="0">
                <a:solidFill>
                  <a:srgbClr val="FF0000"/>
                </a:solidFill>
              </a:rPr>
              <a:t>Продолжи</a:t>
            </a:r>
            <a:r>
              <a:rPr lang="ru-RU" sz="3600" b="1" dirty="0">
                <a:solidFill>
                  <a:srgbClr val="FF0000"/>
                </a:solidFill>
              </a:rPr>
              <a:t>!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28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C1DF14BE-C0F8-456D-BA44-C1779F7815BB}"/>
              </a:ext>
            </a:extLst>
          </p:cNvPr>
          <p:cNvSpPr txBox="1"/>
          <p:nvPr/>
        </p:nvSpPr>
        <p:spPr>
          <a:xfrm>
            <a:off x="2291340" y="2422504"/>
            <a:ext cx="2953013" cy="22159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    </a:t>
            </a:r>
            <a:r>
              <a:rPr lang="ru-RU" sz="3200" b="1" i="1" dirty="0">
                <a:latin typeface="Times New Roman" panose="02020603050405020304" pitchFamily="18" charset="0"/>
                <a:ea typeface="Calibri" panose="020F0502020204030204" pitchFamily="34" charset="0"/>
              </a:rPr>
              <a:t>Р =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 …                            </a:t>
            </a:r>
            <a:r>
              <a:rPr lang="ru-RU" sz="3200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endParaRPr lang="ru-RU" sz="3200" b="1" i="1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</a:t>
            </a:r>
            <a:r>
              <a:rPr lang="ru-RU" sz="32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 =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…                        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</a:t>
            </a:r>
            <a:endParaRPr lang="ru-RU" sz="3200" b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sz="28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sz="28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id="{8BA14F26-89D4-490C-8BAC-09407BBDDDA5}"/>
              </a:ext>
            </a:extLst>
          </p:cNvPr>
          <p:cNvSpPr/>
          <p:nvPr/>
        </p:nvSpPr>
        <p:spPr>
          <a:xfrm>
            <a:off x="2877671" y="1111625"/>
            <a:ext cx="1057835" cy="96307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3D628726-F807-4340-8C4F-E53BEDE9440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835" y="3988332"/>
            <a:ext cx="2053509" cy="2869668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579FEEE0-0008-4366-AC50-060012DBE44D}"/>
              </a:ext>
            </a:extLst>
          </p:cNvPr>
          <p:cNvSpPr txBox="1"/>
          <p:nvPr/>
        </p:nvSpPr>
        <p:spPr>
          <a:xfrm>
            <a:off x="5728448" y="2422504"/>
            <a:ext cx="4778187" cy="39395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S =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…</a:t>
            </a:r>
            <a:r>
              <a:rPr lang="ru-RU" sz="3200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</a:t>
            </a:r>
          </a:p>
          <a:p>
            <a:pPr algn="ctr"/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Чтобы найти </a:t>
            </a:r>
          </a:p>
          <a:p>
            <a:pPr algn="ctr"/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длину стороны квадрата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надо узнать, </a:t>
            </a:r>
          </a:p>
          <a:p>
            <a:pPr algn="ctr"/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какие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/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4 =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…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    </a:t>
            </a:r>
            <a:r>
              <a:rPr lang="ru-RU" sz="3200" b="1" i="1" dirty="0">
                <a:latin typeface="Times New Roman" panose="02020603050405020304" pitchFamily="18" charset="0"/>
              </a:rPr>
              <a:t>а =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…</a:t>
            </a:r>
            <a:endParaRPr lang="ru-RU" sz="3200" b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sz="28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sz="28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pic>
        <p:nvPicPr>
          <p:cNvPr id="27" name="Рисунок 26">
            <a:extLst>
              <a:ext uri="{FF2B5EF4-FFF2-40B4-BE49-F238E27FC236}">
                <a16:creationId xmlns:a16="http://schemas.microsoft.com/office/drawing/2014/main" id="{0AA2B399-F075-42F4-868B-FBD1405FD1C9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032937" y="887506"/>
            <a:ext cx="2281392" cy="1647118"/>
          </a:xfrm>
          <a:prstGeom prst="rect">
            <a:avLst/>
          </a:prstGeom>
        </p:spPr>
      </p:pic>
      <p:sp>
        <p:nvSpPr>
          <p:cNvPr id="26" name="Прямоугольник 25">
            <a:extLst>
              <a:ext uri="{FF2B5EF4-FFF2-40B4-BE49-F238E27FC236}">
                <a16:creationId xmlns:a16="http://schemas.microsoft.com/office/drawing/2014/main" id="{FA8650AC-D069-4DBF-8AB5-81BFD42E8981}"/>
              </a:ext>
            </a:extLst>
          </p:cNvPr>
          <p:cNvSpPr/>
          <p:nvPr/>
        </p:nvSpPr>
        <p:spPr>
          <a:xfrm>
            <a:off x="2877671" y="5779774"/>
            <a:ext cx="7082116" cy="105021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проверьте друг у друга усвоенные знания. </a:t>
            </a:r>
          </a:p>
        </p:txBody>
      </p:sp>
    </p:spTree>
    <p:extLst>
      <p:ext uri="{BB962C8B-B14F-4D97-AF65-F5344CB8AC3E}">
        <p14:creationId xmlns:p14="http://schemas.microsoft.com/office/powerpoint/2010/main" val="606536320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29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4E33E190-1A2E-4B06-9877-0A00E52CF509}"/>
              </a:ext>
            </a:extLst>
          </p:cNvPr>
          <p:cNvSpPr txBox="1"/>
          <p:nvPr/>
        </p:nvSpPr>
        <p:spPr>
          <a:xfrm>
            <a:off x="1945341" y="627529"/>
            <a:ext cx="8606118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0" fontAlgn="base" hangingPunct="0"/>
            <a:r>
              <a:rPr lang="ru-RU" sz="2400" b="1" dirty="0">
                <a:solidFill>
                  <a:srgbClr val="FF0000"/>
                </a:solidFill>
              </a:rPr>
              <a:t> </a:t>
            </a:r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Подведение итогов выполнения задания.</a:t>
            </a:r>
          </a:p>
          <a:p>
            <a:pPr algn="ctr" eaLnBrk="0" fontAlgn="base" hangingPunct="0"/>
            <a:r>
              <a:rPr lang="ru-RU" sz="2800" b="1" dirty="0">
                <a:solidFill>
                  <a:srgbClr val="FF0000"/>
                </a:solidFill>
              </a:rPr>
              <a:t> Запомни!</a:t>
            </a:r>
            <a:endParaRPr lang="ru-RU" sz="2800" dirty="0"/>
          </a:p>
        </p:txBody>
      </p:sp>
      <p:pic>
        <p:nvPicPr>
          <p:cNvPr id="25" name="Рисунок 24">
            <a:extLst>
              <a:ext uri="{FF2B5EF4-FFF2-40B4-BE49-F238E27FC236}">
                <a16:creationId xmlns:a16="http://schemas.microsoft.com/office/drawing/2014/main" id="{2FECFC3C-FAEA-4AD3-9947-EEB3140A5653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3816879"/>
            <a:ext cx="2104809" cy="2960899"/>
          </a:xfrm>
          <a:prstGeom prst="rect">
            <a:avLst/>
          </a:prstGeom>
        </p:spPr>
      </p:pic>
      <p:sp>
        <p:nvSpPr>
          <p:cNvPr id="26" name="Прямоугольник 25">
            <a:extLst>
              <a:ext uri="{FF2B5EF4-FFF2-40B4-BE49-F238E27FC236}">
                <a16:creationId xmlns:a16="http://schemas.microsoft.com/office/drawing/2014/main" id="{F3DED3E6-3EA6-4924-A02A-0CCA6B278FF4}"/>
              </a:ext>
            </a:extLst>
          </p:cNvPr>
          <p:cNvSpPr/>
          <p:nvPr/>
        </p:nvSpPr>
        <p:spPr>
          <a:xfrm>
            <a:off x="3477334" y="5710518"/>
            <a:ext cx="5567083" cy="1143551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 у себя усвоенные знания. 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00524407-16E9-488B-9F19-82DE30E0930F}"/>
              </a:ext>
            </a:extLst>
          </p:cNvPr>
          <p:cNvSpPr txBox="1"/>
          <p:nvPr/>
        </p:nvSpPr>
        <p:spPr>
          <a:xfrm>
            <a:off x="1855694" y="1858305"/>
            <a:ext cx="9448799" cy="27850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км =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1000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                      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га =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а =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10 000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а =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 =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дм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см          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дм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10 000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дм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см  =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мм      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дм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10 000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см =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мм                       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23675371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C1D0787-E453-4E34-9623-D3549D65979F}"/>
              </a:ext>
            </a:extLst>
          </p:cNvPr>
          <p:cNvSpPr txBox="1"/>
          <p:nvPr/>
        </p:nvSpPr>
        <p:spPr>
          <a:xfrm>
            <a:off x="796995" y="402672"/>
            <a:ext cx="969171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0" fontAlgn="base" hangingPunct="0"/>
            <a:r>
              <a:rPr lang="ru-RU" sz="3600" b="1" dirty="0">
                <a:solidFill>
                  <a:srgbClr val="FF0000"/>
                </a:solidFill>
              </a:rPr>
              <a:t>         Повтори!</a:t>
            </a:r>
          </a:p>
        </p:txBody>
      </p:sp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EDB9878B-9564-4006-B5B9-4C75EF4A8950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7" y="3801035"/>
            <a:ext cx="2068950" cy="2976743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3A112058-371E-418F-9EDC-613687AA9BED}"/>
              </a:ext>
            </a:extLst>
          </p:cNvPr>
          <p:cNvSpPr/>
          <p:nvPr/>
        </p:nvSpPr>
        <p:spPr>
          <a:xfrm>
            <a:off x="1891553" y="1471611"/>
            <a:ext cx="2021610" cy="914400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Прямоугольник 25">
            <a:extLst>
              <a:ext uri="{FF2B5EF4-FFF2-40B4-BE49-F238E27FC236}">
                <a16:creationId xmlns:a16="http://schemas.microsoft.com/office/drawing/2014/main" id="{9813B08C-08AA-474B-8D3B-E1423FD25CA9}"/>
              </a:ext>
            </a:extLst>
          </p:cNvPr>
          <p:cNvSpPr/>
          <p:nvPr/>
        </p:nvSpPr>
        <p:spPr>
          <a:xfrm>
            <a:off x="4728450" y="1471611"/>
            <a:ext cx="914400" cy="914400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" name="Равнобедренный треугольник 4">
            <a:extLst>
              <a:ext uri="{FF2B5EF4-FFF2-40B4-BE49-F238E27FC236}">
                <a16:creationId xmlns:a16="http://schemas.microsoft.com/office/drawing/2014/main" id="{71354721-6871-4450-8051-DF3EC2E7A1AF}"/>
              </a:ext>
            </a:extLst>
          </p:cNvPr>
          <p:cNvSpPr/>
          <p:nvPr/>
        </p:nvSpPr>
        <p:spPr>
          <a:xfrm>
            <a:off x="6444815" y="1471611"/>
            <a:ext cx="1060704" cy="914400"/>
          </a:xfrm>
          <a:prstGeom prst="triangle">
            <a:avLst>
              <a:gd name="adj" fmla="val 48310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ятиугольник 5">
            <a:extLst>
              <a:ext uri="{FF2B5EF4-FFF2-40B4-BE49-F238E27FC236}">
                <a16:creationId xmlns:a16="http://schemas.microsoft.com/office/drawing/2014/main" id="{7BEC3164-1B88-4FDF-A598-6560D08CB5ED}"/>
              </a:ext>
            </a:extLst>
          </p:cNvPr>
          <p:cNvSpPr/>
          <p:nvPr/>
        </p:nvSpPr>
        <p:spPr>
          <a:xfrm>
            <a:off x="8373035" y="1371600"/>
            <a:ext cx="1703294" cy="1014411"/>
          </a:xfrm>
          <a:prstGeom prst="pentagon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BB8217A7-5F2D-498E-B895-A2A367A36D02}"/>
              </a:ext>
            </a:extLst>
          </p:cNvPr>
          <p:cNvSpPr txBox="1"/>
          <p:nvPr/>
        </p:nvSpPr>
        <p:spPr>
          <a:xfrm>
            <a:off x="3129201" y="2438114"/>
            <a:ext cx="6633364" cy="29088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Периметр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– это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сумма длин сторон многоугольника.</a:t>
            </a:r>
            <a:endParaRPr lang="ru-RU" sz="3200" b="1" i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Периметр</a:t>
            </a:r>
            <a:r>
              <a:rPr lang="ru-RU" sz="32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обозначается заглавной латинской буквой 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</a:t>
            </a:r>
            <a:r>
              <a:rPr lang="ru-RU" sz="32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endParaRPr lang="ru-RU" sz="3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5" name="Прямоугольник 24">
            <a:extLst>
              <a:ext uri="{FF2B5EF4-FFF2-40B4-BE49-F238E27FC236}">
                <a16:creationId xmlns:a16="http://schemas.microsoft.com/office/drawing/2014/main" id="{A7F5C1EA-6C99-4EE9-95F9-B2295C279BB8}"/>
              </a:ext>
            </a:extLst>
          </p:cNvPr>
          <p:cNvSpPr/>
          <p:nvPr/>
        </p:nvSpPr>
        <p:spPr>
          <a:xfrm>
            <a:off x="3580738" y="5598858"/>
            <a:ext cx="6352156" cy="113453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прочитайте, расскажите друг другу. </a:t>
            </a:r>
          </a:p>
        </p:txBody>
      </p:sp>
    </p:spTree>
    <p:extLst>
      <p:ext uri="{BB962C8B-B14F-4D97-AF65-F5344CB8AC3E}">
        <p14:creationId xmlns:p14="http://schemas.microsoft.com/office/powerpoint/2010/main" val="1642248917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4E33E190-1A2E-4B06-9877-0A00E52CF509}"/>
              </a:ext>
            </a:extLst>
          </p:cNvPr>
          <p:cNvSpPr txBox="1"/>
          <p:nvPr/>
        </p:nvSpPr>
        <p:spPr>
          <a:xfrm>
            <a:off x="1945341" y="627529"/>
            <a:ext cx="8606118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0" fontAlgn="base" hangingPunct="0"/>
            <a:r>
              <a:rPr lang="ru-RU" sz="2400" b="1" dirty="0">
                <a:solidFill>
                  <a:srgbClr val="FF0000"/>
                </a:solidFill>
              </a:rPr>
              <a:t> </a:t>
            </a:r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Подведение итогов выполнения задания.</a:t>
            </a:r>
          </a:p>
          <a:p>
            <a:pPr algn="ctr" eaLnBrk="0" fontAlgn="base" hangingPunct="0"/>
            <a:r>
              <a:rPr lang="ru-RU" sz="2800" b="1" dirty="0">
                <a:solidFill>
                  <a:srgbClr val="FF0000"/>
                </a:solidFill>
              </a:rPr>
              <a:t> Продолжи!</a:t>
            </a:r>
            <a:endParaRPr lang="ru-RU" sz="2800" dirty="0"/>
          </a:p>
        </p:txBody>
      </p:sp>
      <p:pic>
        <p:nvPicPr>
          <p:cNvPr id="25" name="Рисунок 24">
            <a:extLst>
              <a:ext uri="{FF2B5EF4-FFF2-40B4-BE49-F238E27FC236}">
                <a16:creationId xmlns:a16="http://schemas.microsoft.com/office/drawing/2014/main" id="{2FECFC3C-FAEA-4AD3-9947-EEB3140A5653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3816879"/>
            <a:ext cx="2104809" cy="2960899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00524407-16E9-488B-9F19-82DE30E0930F}"/>
              </a:ext>
            </a:extLst>
          </p:cNvPr>
          <p:cNvSpPr txBox="1"/>
          <p:nvPr/>
        </p:nvSpPr>
        <p:spPr>
          <a:xfrm>
            <a:off x="1855694" y="1858305"/>
            <a:ext cx="9448799" cy="27850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км = 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                            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га = 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а = 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а = 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 = 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дм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см               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дм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дм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см  = 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мм           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дм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см = 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мм                          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5C6F220B-CFD5-48BE-B7CF-C2E98082BE0E}"/>
              </a:ext>
            </a:extLst>
          </p:cNvPr>
          <p:cNvSpPr/>
          <p:nvPr/>
        </p:nvSpPr>
        <p:spPr>
          <a:xfrm>
            <a:off x="3119719" y="5523718"/>
            <a:ext cx="7055222" cy="120967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проверьте друг у друга усвоенные знания. </a:t>
            </a:r>
          </a:p>
        </p:txBody>
      </p:sp>
    </p:spTree>
    <p:extLst>
      <p:ext uri="{BB962C8B-B14F-4D97-AF65-F5344CB8AC3E}">
        <p14:creationId xmlns:p14="http://schemas.microsoft.com/office/powerpoint/2010/main" val="3829467766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Рисунок 2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363" y="6284379"/>
            <a:ext cx="410657" cy="428512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478" y="247920"/>
            <a:ext cx="573085" cy="652131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59621" y="247920"/>
            <a:ext cx="408635" cy="464358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0" name="Рисунок 2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4247" y="6148565"/>
            <a:ext cx="451536" cy="43053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987213" y="3066001"/>
            <a:ext cx="395306" cy="521584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521760" y="1245793"/>
            <a:ext cx="442212" cy="725806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33" name="TextBox 32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395526" y="5873873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31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5123EADC-07C1-4428-84B8-A1F577E877D1}"/>
              </a:ext>
            </a:extLst>
          </p:cNvPr>
          <p:cNvSpPr txBox="1"/>
          <p:nvPr/>
        </p:nvSpPr>
        <p:spPr>
          <a:xfrm>
            <a:off x="4251509" y="480099"/>
            <a:ext cx="255522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РЕФЛЕКСИЯ</a:t>
            </a:r>
          </a:p>
        </p:txBody>
      </p:sp>
      <p:pic>
        <p:nvPicPr>
          <p:cNvPr id="32" name="Рисунок 31">
            <a:extLst>
              <a:ext uri="{FF2B5EF4-FFF2-40B4-BE49-F238E27FC236}">
                <a16:creationId xmlns:a16="http://schemas.microsoft.com/office/drawing/2014/main" id="{5D9D9373-A20C-4E52-AA33-373F75188776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876374">
            <a:off x="2462370" y="5636933"/>
            <a:ext cx="1042447" cy="710168"/>
          </a:xfrm>
          <a:prstGeom prst="rect">
            <a:avLst/>
          </a:prstGeom>
        </p:spPr>
      </p:pic>
      <p:sp>
        <p:nvSpPr>
          <p:cNvPr id="31" name="Прямоугольник 30">
            <a:extLst>
              <a:ext uri="{FF2B5EF4-FFF2-40B4-BE49-F238E27FC236}">
                <a16:creationId xmlns:a16="http://schemas.microsoft.com/office/drawing/2014/main" id="{12688D7E-0468-4598-B22A-3AB40303A446}"/>
              </a:ext>
            </a:extLst>
          </p:cNvPr>
          <p:cNvSpPr/>
          <p:nvPr/>
        </p:nvSpPr>
        <p:spPr>
          <a:xfrm>
            <a:off x="2364772" y="1126430"/>
            <a:ext cx="8951241" cy="1573716"/>
          </a:xfrm>
          <a:prstGeom prst="rect">
            <a:avLst/>
          </a:prstGeom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Запомнили вы</a:t>
            </a:r>
          </a:p>
          <a:p>
            <a:pPr algn="ctr"/>
            <a:r>
              <a:rPr lang="ru-RU" sz="24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способы нахождения периметра, площади, длины стороны квадрата</a:t>
            </a:r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;</a:t>
            </a:r>
          </a:p>
          <a:p>
            <a:pPr algn="ctr"/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единицы длины и площади и соотношения между ними?</a:t>
            </a:r>
          </a:p>
        </p:txBody>
      </p:sp>
      <p:sp>
        <p:nvSpPr>
          <p:cNvPr id="48" name="Прямоугольник 47">
            <a:extLst>
              <a:ext uri="{FF2B5EF4-FFF2-40B4-BE49-F238E27FC236}">
                <a16:creationId xmlns:a16="http://schemas.microsoft.com/office/drawing/2014/main" id="{249EC523-31C0-4B17-B9B4-E7E2B822D91C}"/>
              </a:ext>
            </a:extLst>
          </p:cNvPr>
          <p:cNvSpPr/>
          <p:nvPr/>
        </p:nvSpPr>
        <p:spPr>
          <a:xfrm>
            <a:off x="2626731" y="2846166"/>
            <a:ext cx="8932889" cy="1664935"/>
          </a:xfrm>
          <a:prstGeom prst="rect">
            <a:avLst/>
          </a:prstGeom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Возникали у вас трудности при самостоятельном решении задач </a:t>
            </a:r>
            <a:r>
              <a:rPr lang="ru-RU" sz="24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на нахождение периметра, площади, длины стороны квадрата</a:t>
            </a:r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; </a:t>
            </a:r>
          </a:p>
          <a:p>
            <a:pPr lvl="0" algn="ctr"/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при выполнении перевода значений длины и площади из одних единиц измерения в другие?</a:t>
            </a:r>
          </a:p>
        </p:txBody>
      </p:sp>
      <p:pic>
        <p:nvPicPr>
          <p:cNvPr id="50" name="Рисунок 49">
            <a:extLst>
              <a:ext uri="{FF2B5EF4-FFF2-40B4-BE49-F238E27FC236}">
                <a16:creationId xmlns:a16="http://schemas.microsoft.com/office/drawing/2014/main" id="{1927C07D-76CD-447F-806C-EA137F3C9DC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6732" y="4933585"/>
            <a:ext cx="382530" cy="369108"/>
          </a:xfrm>
          <a:prstGeom prst="rect">
            <a:avLst/>
          </a:prstGeom>
        </p:spPr>
      </p:pic>
      <p:pic>
        <p:nvPicPr>
          <p:cNvPr id="29" name="Рисунок 28">
            <a:extLst>
              <a:ext uri="{FF2B5EF4-FFF2-40B4-BE49-F238E27FC236}">
                <a16:creationId xmlns:a16="http://schemas.microsoft.com/office/drawing/2014/main" id="{A0553D2A-18C1-4377-BBE2-33CE7809B65E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825" y="3953440"/>
            <a:ext cx="1965757" cy="2904560"/>
          </a:xfrm>
          <a:prstGeom prst="rect">
            <a:avLst/>
          </a:prstGeom>
        </p:spPr>
      </p:pic>
      <p:sp>
        <p:nvSpPr>
          <p:cNvPr id="25" name="Прямоугольник 24">
            <a:extLst>
              <a:ext uri="{FF2B5EF4-FFF2-40B4-BE49-F238E27FC236}">
                <a16:creationId xmlns:a16="http://schemas.microsoft.com/office/drawing/2014/main" id="{ADE731E0-6B34-40AB-B2A2-490CABB6857F}"/>
              </a:ext>
            </a:extLst>
          </p:cNvPr>
          <p:cNvSpPr/>
          <p:nvPr/>
        </p:nvSpPr>
        <p:spPr>
          <a:xfrm>
            <a:off x="3227293" y="4796118"/>
            <a:ext cx="7521389" cy="1067431"/>
          </a:xfrm>
          <a:prstGeom prst="rect">
            <a:avLst/>
          </a:prstGeom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endParaRPr lang="ru-RU" sz="24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vl="0" algn="ctr"/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Что необходимо сделать, чтобы устранить все затруднения, которые возникали при решении задач?</a:t>
            </a:r>
          </a:p>
          <a:p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4175489810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48" grpId="0" animBg="1"/>
      <p:bldP spid="25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5400" dirty="0">
                <a:latin typeface="+mn-lt"/>
              </a:rPr>
              <a:t>Молодцы!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395526" y="5873873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82219518"/>
      </p:ext>
    </p:extLst>
  </p:cSld>
  <p:clrMapOvr>
    <a:masterClrMapping/>
  </p:clrMapOvr>
  <p:transition spd="slow">
    <p:wip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493059" y="301127"/>
            <a:ext cx="10883153" cy="21766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</a:pPr>
            <a:r>
              <a:rPr lang="ru-RU" sz="2800" b="1" dirty="0">
                <a:solidFill>
                  <a:srgbClr val="FF0000"/>
                </a:solidFill>
              </a:rPr>
              <a:t>               Повтори, как найти периметр и длину стороны квадрата!</a:t>
            </a:r>
          </a:p>
          <a:p>
            <a:pPr lvl="0" algn="just">
              <a:lnSpc>
                <a:spcPct val="107000"/>
              </a:lnSpc>
            </a:pPr>
            <a:endParaRPr lang="ru-RU" sz="3600" b="1" dirty="0">
              <a:solidFill>
                <a:srgbClr val="FF0000"/>
              </a:solidFill>
            </a:endParaRPr>
          </a:p>
          <a:p>
            <a:pPr algn="just">
              <a:lnSpc>
                <a:spcPct val="107000"/>
              </a:lnSpc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  </a:t>
            </a:r>
          </a:p>
          <a:p>
            <a:pPr marL="586105" algn="just">
              <a:lnSpc>
                <a:spcPct val="107000"/>
              </a:lnSpc>
            </a:pPr>
            <a:endParaRPr lang="ru-RU" sz="3200" b="1" i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</a:p>
        </p:txBody>
      </p:sp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BA9E33B1-BE87-47B9-B466-E07D85EAE7D1}"/>
              </a:ext>
            </a:extLst>
          </p:cNvPr>
          <p:cNvPicPr/>
          <p:nvPr/>
        </p:nvPicPr>
        <p:blipFill>
          <a:blip r:embed="rId8"/>
          <a:stretch>
            <a:fillRect/>
          </a:stretch>
        </p:blipFill>
        <p:spPr>
          <a:xfrm>
            <a:off x="2689412" y="1093694"/>
            <a:ext cx="6750423" cy="1519993"/>
          </a:xfrm>
          <a:prstGeom prst="rect">
            <a:avLst/>
          </a:prstGeom>
        </p:spPr>
      </p:pic>
      <p:sp>
        <p:nvSpPr>
          <p:cNvPr id="25" name="TextBox 24">
            <a:extLst>
              <a:ext uri="{FF2B5EF4-FFF2-40B4-BE49-F238E27FC236}">
                <a16:creationId xmlns:a16="http://schemas.microsoft.com/office/drawing/2014/main" id="{C1DF14BE-C0F8-456D-BA44-C1779F7815BB}"/>
              </a:ext>
            </a:extLst>
          </p:cNvPr>
          <p:cNvSpPr txBox="1"/>
          <p:nvPr/>
        </p:nvSpPr>
        <p:spPr>
          <a:xfrm>
            <a:off x="896471" y="3202594"/>
            <a:ext cx="10659035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Чтобы найти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длину стороны квадрата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,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надо </a:t>
            </a:r>
          </a:p>
          <a:p>
            <a:pPr algn="ctr"/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периметр разделить на 4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: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</a:p>
          <a:p>
            <a:pPr algn="ctr"/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а = Р : 4.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endParaRPr lang="ru-RU" sz="3200" i="1" dirty="0"/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902DB7A0-83BE-424B-99E2-E20A48BFE7AB}"/>
              </a:ext>
            </a:extLst>
          </p:cNvPr>
          <p:cNvSpPr/>
          <p:nvPr/>
        </p:nvSpPr>
        <p:spPr>
          <a:xfrm>
            <a:off x="2841812" y="5598858"/>
            <a:ext cx="6373906" cy="113453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прочитайте, расскажите друг другу. </a:t>
            </a:r>
          </a:p>
        </p:txBody>
      </p:sp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16FC430D-1961-4E52-BC7A-CC052351885F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7" y="3801035"/>
            <a:ext cx="2068950" cy="29767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3553804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C1D0787-E453-4E34-9623-D3549D65979F}"/>
              </a:ext>
            </a:extLst>
          </p:cNvPr>
          <p:cNvSpPr txBox="1"/>
          <p:nvPr/>
        </p:nvSpPr>
        <p:spPr>
          <a:xfrm>
            <a:off x="796995" y="402672"/>
            <a:ext cx="969171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0" fontAlgn="base" hangingPunct="0"/>
            <a:r>
              <a:rPr lang="ru-RU" sz="3600" b="1" dirty="0">
                <a:solidFill>
                  <a:srgbClr val="FF0000"/>
                </a:solidFill>
              </a:rPr>
              <a:t>         </a:t>
            </a:r>
            <a:r>
              <a:rPr lang="ru-RU" sz="2800" b="1" dirty="0">
                <a:solidFill>
                  <a:srgbClr val="FF0000"/>
                </a:solidFill>
              </a:rPr>
              <a:t>Повтори единицы длины!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FCAB2D5-A3BF-417A-A460-0167EE6E2BF1}"/>
              </a:ext>
            </a:extLst>
          </p:cNvPr>
          <p:cNvSpPr txBox="1"/>
          <p:nvPr/>
        </p:nvSpPr>
        <p:spPr>
          <a:xfrm>
            <a:off x="584462" y="1049004"/>
            <a:ext cx="11231020" cy="49789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одном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километре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тысяча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метров.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км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1000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В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одном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метре 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десять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дециметров или 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сто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сантиметров.</a:t>
            </a:r>
            <a:r>
              <a:rPr lang="ru-RU" sz="28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 </a:t>
            </a: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см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одном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дециметре 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десять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сантиметров или 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сто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милл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иметров.</a:t>
            </a:r>
            <a:r>
              <a:rPr lang="ru-RU" sz="28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</a:t>
            </a: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см =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 </a:t>
            </a:r>
            <a:r>
              <a:rPr lang="ru-RU" sz="28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endParaRPr lang="ru-RU" sz="2800" b="1" i="1" baseline="300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одном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сантиметре 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десять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милл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иметров.</a:t>
            </a:r>
            <a:r>
              <a:rPr lang="ru-RU" sz="28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</a:t>
            </a: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мм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endParaRPr lang="ru-RU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025D2DA1-0EDF-4EFA-B13F-FA5A19B59F54}"/>
              </a:ext>
            </a:extLst>
          </p:cNvPr>
          <p:cNvSpPr/>
          <p:nvPr/>
        </p:nvSpPr>
        <p:spPr>
          <a:xfrm>
            <a:off x="3129202" y="5598858"/>
            <a:ext cx="6463034" cy="113453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прочитайте, расскажите друг другу. </a:t>
            </a:r>
          </a:p>
        </p:txBody>
      </p:sp>
    </p:spTree>
    <p:extLst>
      <p:ext uri="{BB962C8B-B14F-4D97-AF65-F5344CB8AC3E}">
        <p14:creationId xmlns:p14="http://schemas.microsoft.com/office/powerpoint/2010/main" val="4175763444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C1D0787-E453-4E34-9623-D3549D65979F}"/>
              </a:ext>
            </a:extLst>
          </p:cNvPr>
          <p:cNvSpPr txBox="1"/>
          <p:nvPr/>
        </p:nvSpPr>
        <p:spPr>
          <a:xfrm>
            <a:off x="950259" y="399925"/>
            <a:ext cx="10727388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0" fontAlgn="base" hangingPunct="0"/>
            <a:r>
              <a:rPr lang="ru-RU" sz="3600" b="1" dirty="0">
                <a:solidFill>
                  <a:srgbClr val="FF0000"/>
                </a:solidFill>
              </a:rPr>
              <a:t>Повтори!</a:t>
            </a:r>
          </a:p>
          <a:p>
            <a:pPr algn="ctr" eaLnBrk="0" fontAlgn="base" hangingPunct="0"/>
            <a:endParaRPr lang="ru-RU" sz="3600" b="1" dirty="0">
              <a:solidFill>
                <a:srgbClr val="FF0000"/>
              </a:solidFill>
            </a:endParaRPr>
          </a:p>
        </p:txBody>
      </p:sp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EDB9878B-9564-4006-B5B9-4C75EF4A8950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3428999"/>
            <a:ext cx="2375637" cy="3348779"/>
          </a:xfrm>
          <a:prstGeom prst="rect">
            <a:avLst/>
          </a:prstGeom>
        </p:spPr>
      </p:pic>
      <p:sp>
        <p:nvSpPr>
          <p:cNvPr id="26" name="Прямоугольник 25">
            <a:extLst>
              <a:ext uri="{FF2B5EF4-FFF2-40B4-BE49-F238E27FC236}">
                <a16:creationId xmlns:a16="http://schemas.microsoft.com/office/drawing/2014/main" id="{9813B08C-08AA-474B-8D3B-E1423FD25CA9}"/>
              </a:ext>
            </a:extLst>
          </p:cNvPr>
          <p:cNvSpPr/>
          <p:nvPr/>
        </p:nvSpPr>
        <p:spPr>
          <a:xfrm>
            <a:off x="5346745" y="971547"/>
            <a:ext cx="1789161" cy="176874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8CAFC964-BA84-4F75-9B92-4C96AACE621E}"/>
              </a:ext>
            </a:extLst>
          </p:cNvPr>
          <p:cNvSpPr txBox="1"/>
          <p:nvPr/>
        </p:nvSpPr>
        <p:spPr>
          <a:xfrm>
            <a:off x="2565793" y="2812289"/>
            <a:ext cx="8164960" cy="26425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Площадь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– 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это часть плоскости, которая ограничена геометрической фигурой.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Площадь фигуры обозначается заглавной латинской буквой 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sz="28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ru-RU" sz="3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145F31E8-2FC0-48ED-BC19-DA7AD55A03CF}"/>
              </a:ext>
            </a:extLst>
          </p:cNvPr>
          <p:cNvSpPr/>
          <p:nvPr/>
        </p:nvSpPr>
        <p:spPr>
          <a:xfrm>
            <a:off x="3580738" y="5598858"/>
            <a:ext cx="6352156" cy="113453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прочитайте, расскажите друг другу. </a:t>
            </a:r>
          </a:p>
        </p:txBody>
      </p:sp>
    </p:spTree>
    <p:extLst>
      <p:ext uri="{BB962C8B-B14F-4D97-AF65-F5344CB8AC3E}">
        <p14:creationId xmlns:p14="http://schemas.microsoft.com/office/powerpoint/2010/main" val="2393786239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C1D0787-E453-4E34-9623-D3549D65979F}"/>
              </a:ext>
            </a:extLst>
          </p:cNvPr>
          <p:cNvSpPr txBox="1"/>
          <p:nvPr/>
        </p:nvSpPr>
        <p:spPr>
          <a:xfrm>
            <a:off x="796995" y="402672"/>
            <a:ext cx="1002556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0" fontAlgn="base" hangingPunct="0"/>
            <a:r>
              <a:rPr lang="ru-RU" sz="3600" b="1" dirty="0">
                <a:solidFill>
                  <a:srgbClr val="FF0000"/>
                </a:solidFill>
              </a:rPr>
              <a:t>         </a:t>
            </a:r>
            <a:r>
              <a:rPr lang="ru-RU" sz="2800" b="1" dirty="0">
                <a:solidFill>
                  <a:srgbClr val="FF0000"/>
                </a:solidFill>
              </a:rPr>
              <a:t>Повтори, как найти площадь и длину стороны квадрата!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7F4372D9-2245-489B-B66E-ED85207FD6A1}"/>
              </a:ext>
            </a:extLst>
          </p:cNvPr>
          <p:cNvSpPr txBox="1"/>
          <p:nvPr/>
        </p:nvSpPr>
        <p:spPr>
          <a:xfrm>
            <a:off x="796995" y="3495490"/>
            <a:ext cx="11446247" cy="17412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Чтобы найти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длину стороны квадрата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надо узнать, какие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два одинаковых числа при умножении дают 4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3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/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4 = 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2 ∙ 2    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а =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2 см </a:t>
            </a:r>
            <a:endParaRPr lang="ru-RU" sz="3200" b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D4CE3766-D2E7-4095-84B4-500F56EF0D4C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052918" y="1354890"/>
            <a:ext cx="3576917" cy="1891434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A414F03B-72B7-4E2A-8C52-407891FB79C7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911789" y="1386802"/>
            <a:ext cx="2501152" cy="1891434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44605E7D-E3F0-437F-A218-74E79AAFD35C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7" y="4168588"/>
            <a:ext cx="1883206" cy="2609190"/>
          </a:xfrm>
          <a:prstGeom prst="rect">
            <a:avLst/>
          </a:prstGeom>
        </p:spPr>
      </p:pic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id="{2854206A-E480-48CE-9714-E9BFD4452B9C}"/>
              </a:ext>
            </a:extLst>
          </p:cNvPr>
          <p:cNvSpPr/>
          <p:nvPr/>
        </p:nvSpPr>
        <p:spPr>
          <a:xfrm>
            <a:off x="3129202" y="5566266"/>
            <a:ext cx="6655166" cy="101898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pPr algn="ctr"/>
            <a:r>
              <a:rPr lang="ru-RU" sz="2800" b="1" i="1" dirty="0">
                <a:solidFill>
                  <a:schemeClr val="tx1"/>
                </a:solidFill>
              </a:rPr>
              <a:t> прочитайте, расскажите друг другу. </a:t>
            </a:r>
          </a:p>
        </p:txBody>
      </p:sp>
    </p:spTree>
    <p:extLst>
      <p:ext uri="{BB962C8B-B14F-4D97-AF65-F5344CB8AC3E}">
        <p14:creationId xmlns:p14="http://schemas.microsoft.com/office/powerpoint/2010/main" val="2436318851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C1D0787-E453-4E34-9623-D3549D65979F}"/>
              </a:ext>
            </a:extLst>
          </p:cNvPr>
          <p:cNvSpPr txBox="1"/>
          <p:nvPr/>
        </p:nvSpPr>
        <p:spPr>
          <a:xfrm>
            <a:off x="796995" y="402672"/>
            <a:ext cx="969171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0" fontAlgn="base" hangingPunct="0"/>
            <a:r>
              <a:rPr lang="ru-RU" sz="3600" b="1" dirty="0">
                <a:solidFill>
                  <a:srgbClr val="FF0000"/>
                </a:solidFill>
              </a:rPr>
              <a:t>         </a:t>
            </a:r>
            <a:r>
              <a:rPr lang="ru-RU" sz="2800" b="1" dirty="0">
                <a:solidFill>
                  <a:srgbClr val="FF0000"/>
                </a:solidFill>
              </a:rPr>
              <a:t>Повтори единицы площади!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FCAB2D5-A3BF-417A-A460-0167EE6E2BF1}"/>
              </a:ext>
            </a:extLst>
          </p:cNvPr>
          <p:cNvSpPr txBox="1"/>
          <p:nvPr/>
        </p:nvSpPr>
        <p:spPr>
          <a:xfrm>
            <a:off x="143434" y="1049004"/>
            <a:ext cx="11672047" cy="47446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одном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гектаре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сто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аров или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десять тысяч 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квадратных метров.</a:t>
            </a:r>
            <a:endParaRPr lang="ru-RU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га =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а =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10 000 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одном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аре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сто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квадратных метров.</a:t>
            </a:r>
            <a:r>
              <a:rPr lang="ru-RU" sz="24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а =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В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одном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квадратном метре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сто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квадратных дециметров или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десять тысяч 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квадратных сантиметров.</a:t>
            </a:r>
            <a:r>
              <a:rPr lang="ru-RU" sz="24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дм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10 000 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одном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квадратном дециметре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сто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квадратных сантиметров или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десять тысяч 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квадратных </a:t>
            </a:r>
            <a:r>
              <a:rPr lang="ru-RU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милл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иметров.</a:t>
            </a:r>
            <a:r>
              <a:rPr lang="ru-RU" sz="24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дм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10 000 </a:t>
            </a:r>
            <a:r>
              <a:rPr lang="ru-RU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одном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квадратном сантиметре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сто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квадратных </a:t>
            </a:r>
            <a:r>
              <a:rPr lang="ru-RU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милл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иметров.</a:t>
            </a:r>
            <a:r>
              <a:rPr lang="ru-RU" sz="24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</a:t>
            </a: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endParaRPr lang="ru-RU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B246B8DD-7F47-419C-978D-3F2C0BBC1BAF}"/>
              </a:ext>
            </a:extLst>
          </p:cNvPr>
          <p:cNvSpPr/>
          <p:nvPr/>
        </p:nvSpPr>
        <p:spPr>
          <a:xfrm>
            <a:off x="3129201" y="5598858"/>
            <a:ext cx="6391317" cy="113453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прочитайте, расскажите друг другу. </a:t>
            </a:r>
          </a:p>
        </p:txBody>
      </p:sp>
    </p:spTree>
    <p:extLst>
      <p:ext uri="{BB962C8B-B14F-4D97-AF65-F5344CB8AC3E}">
        <p14:creationId xmlns:p14="http://schemas.microsoft.com/office/powerpoint/2010/main" val="1031499653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796995" y="301127"/>
            <a:ext cx="11054346" cy="16471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</a:pPr>
            <a:r>
              <a:rPr lang="ru-RU" sz="2800" b="1" dirty="0">
                <a:solidFill>
                  <a:srgbClr val="FF0000"/>
                </a:solidFill>
              </a:rPr>
              <a:t>    Сравни, как найти периметр, площадь и длину стороны квадрата.</a:t>
            </a:r>
          </a:p>
          <a:p>
            <a:pPr lvl="0" algn="just">
              <a:lnSpc>
                <a:spcPct val="107000"/>
              </a:lnSpc>
            </a:pPr>
            <a:r>
              <a:rPr lang="ru-RU" sz="3600" b="1" dirty="0">
                <a:solidFill>
                  <a:srgbClr val="FF0000"/>
                </a:solidFill>
              </a:rPr>
              <a:t>                                              </a:t>
            </a:r>
          </a:p>
          <a:p>
            <a:pPr algn="just">
              <a:lnSpc>
                <a:spcPct val="107000"/>
              </a:lnSpc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      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а</a:t>
            </a:r>
            <a:endParaRPr lang="ru-RU" sz="3200" b="1" i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C1DF14BE-C0F8-456D-BA44-C1779F7815BB}"/>
              </a:ext>
            </a:extLst>
          </p:cNvPr>
          <p:cNvSpPr txBox="1"/>
          <p:nvPr/>
        </p:nvSpPr>
        <p:spPr>
          <a:xfrm>
            <a:off x="2291340" y="2422504"/>
            <a:ext cx="2953013" cy="21544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Р = а ∙ 4                            </a:t>
            </a:r>
            <a:r>
              <a:rPr lang="ru-RU" sz="3200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endParaRPr lang="ru-RU" sz="2800" b="1" i="1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а = Р : 4                        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</a:t>
            </a:r>
            <a:endParaRPr lang="ru-RU" sz="2800" b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sz="28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sz="28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id="{8BA14F26-89D4-490C-8BAC-09407BBDDDA5}"/>
              </a:ext>
            </a:extLst>
          </p:cNvPr>
          <p:cNvSpPr/>
          <p:nvPr/>
        </p:nvSpPr>
        <p:spPr>
          <a:xfrm>
            <a:off x="2877671" y="1111625"/>
            <a:ext cx="1057835" cy="96307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3D628726-F807-4340-8C4F-E53BEDE9440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835" y="3988332"/>
            <a:ext cx="2053509" cy="2869668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579FEEE0-0008-4366-AC50-060012DBE44D}"/>
              </a:ext>
            </a:extLst>
          </p:cNvPr>
          <p:cNvSpPr txBox="1"/>
          <p:nvPr/>
        </p:nvSpPr>
        <p:spPr>
          <a:xfrm>
            <a:off x="5728448" y="2422504"/>
            <a:ext cx="4778187" cy="43088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S = a </a:t>
            </a:r>
            <a:r>
              <a:rPr lang="ru-RU" sz="3200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∙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а</a:t>
            </a:r>
            <a:r>
              <a:rPr lang="ru-RU" sz="3200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</a:t>
            </a:r>
          </a:p>
          <a:p>
            <a:pPr algn="ctr"/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Чтобы найти </a:t>
            </a:r>
          </a:p>
          <a:p>
            <a:pPr algn="ctr"/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длину стороны квадрата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надо узнать, </a:t>
            </a:r>
          </a:p>
          <a:p>
            <a:pPr algn="ctr"/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какие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два одинаковых числа при умножении дают 4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/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4 = 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2 ∙ 2    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а =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2 м </a:t>
            </a:r>
            <a:endParaRPr lang="ru-RU" sz="2800" b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sz="28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sz="28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sp>
        <p:nvSpPr>
          <p:cNvPr id="26" name="Прямоугольник 25">
            <a:extLst>
              <a:ext uri="{FF2B5EF4-FFF2-40B4-BE49-F238E27FC236}">
                <a16:creationId xmlns:a16="http://schemas.microsoft.com/office/drawing/2014/main" id="{68AF307E-D52D-40A3-8F2C-F00FE8AF4A78}"/>
              </a:ext>
            </a:extLst>
          </p:cNvPr>
          <p:cNvSpPr/>
          <p:nvPr/>
        </p:nvSpPr>
        <p:spPr>
          <a:xfrm>
            <a:off x="3129202" y="5566266"/>
            <a:ext cx="6655166" cy="101898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pPr algn="ctr"/>
            <a:r>
              <a:rPr lang="ru-RU" sz="2800" b="1" i="1" dirty="0">
                <a:solidFill>
                  <a:schemeClr val="tx1"/>
                </a:solidFill>
              </a:rPr>
              <a:t> прочитайте, расскажите друг другу. </a:t>
            </a:r>
          </a:p>
        </p:txBody>
      </p:sp>
      <p:pic>
        <p:nvPicPr>
          <p:cNvPr id="27" name="Рисунок 26">
            <a:extLst>
              <a:ext uri="{FF2B5EF4-FFF2-40B4-BE49-F238E27FC236}">
                <a16:creationId xmlns:a16="http://schemas.microsoft.com/office/drawing/2014/main" id="{0AA2B399-F075-42F4-868B-FBD1405FD1C9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032937" y="887506"/>
            <a:ext cx="2281392" cy="16471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0152201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</p:bldLst>
  </p:timing>
</p:sld>
</file>

<file path=ppt/theme/theme1.xml><?xml version="1.0" encoding="utf-8"?>
<a:theme xmlns:a="http://schemas.openxmlformats.org/drawingml/2006/main" name="Тема1">
  <a:themeElements>
    <a:clrScheme name="Другая 1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1E4E79"/>
      </a:hlink>
      <a:folHlink>
        <a:srgbClr val="1E4E79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Презентация2" id="{69433D8B-8606-4ADE-9BA3-CD2F4BDFBA5D}" vid="{297C542E-FF64-4EC1-ADFD-FD10CBAE33E0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9AC5EAA778EFE4AB81F53BA0C48C9BB" ma:contentTypeVersion="" ma:contentTypeDescription="Create a new document." ma:contentTypeScope="" ma:versionID="84a7b908d236d3feec5cdc52fe85ba7c">
  <xsd:schema xmlns:xsd="http://www.w3.org/2001/XMLSchema" xmlns:xs="http://www.w3.org/2001/XMLSchema" xmlns:p="http://schemas.microsoft.com/office/2006/metadata/properties" xmlns:ns1="http://schemas.microsoft.com/sharepoint/v3" xmlns:ns2="6ee78bd2-4339-4042-adc0-bcc646419980" xmlns:ns3="2547570a-e5f4-4946-a4c3-82580e42479e" targetNamespace="http://schemas.microsoft.com/office/2006/metadata/properties" ma:root="true" ma:fieldsID="af74c33d54415a86935cc44ad597ec52" ns1:_="" ns2:_="" ns3:_="">
    <xsd:import namespace="http://schemas.microsoft.com/sharepoint/v3"/>
    <xsd:import namespace="6ee78bd2-4339-4042-adc0-bcc646419980"/>
    <xsd:import namespace="2547570a-e5f4-4946-a4c3-82580e42479e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ingHintHash" minOccurs="0"/>
                <xsd:element ref="ns3:SharedWithDetails" minOccurs="0"/>
                <xsd:element ref="ns1:_ip_UnifiedCompliancePolicyProperties" minOccurs="0"/>
                <xsd:element ref="ns1:_ip_UnifiedCompliancePolicyUIAc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11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12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ee78bd2-4339-4042-adc0-bcc646419980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ingHintHash" ma:index="9" nillable="true" ma:displayName="Sharing Hint Hash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547570a-e5f4-4946-a4c3-82580e42479e" elementFormDefault="qualified">
    <xsd:import namespace="http://schemas.microsoft.com/office/2006/documentManagement/types"/>
    <xsd:import namespace="http://schemas.microsoft.com/office/infopath/2007/PartnerControls"/>
    <xsd:element name="SharedWithDetails" ma:index="10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_ip_UnifiedCompliancePolicyProperties xmlns="http://schemas.microsoft.com/sharepoint/v3" xsi:nil="true"/>
  </documentManagement>
</p:properties>
</file>

<file path=customXml/itemProps1.xml><?xml version="1.0" encoding="utf-8"?>
<ds:datastoreItem xmlns:ds="http://schemas.openxmlformats.org/officeDocument/2006/customXml" ds:itemID="{32EC10D1-364F-4DE0-9381-C780B9C7D79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411738C6-D76B-4EA3-8A0C-A17BDC1DB5F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6ee78bd2-4339-4042-adc0-bcc646419980"/>
    <ds:schemaRef ds:uri="2547570a-e5f4-4946-a4c3-82580e42479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3C2196CA-8D48-47B0-9C8C-268F70368960}">
  <ds:schemaRefs>
    <ds:schemaRef ds:uri="http://purl.org/dc/terms/"/>
    <ds:schemaRef ds:uri="http://schemas.microsoft.com/sharepoint/v3"/>
    <ds:schemaRef ds:uri="http://purl.org/dc/elements/1.1/"/>
    <ds:schemaRef ds:uri="http://www.w3.org/XML/1998/namespac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2547570a-e5f4-4946-a4c3-82580e42479e"/>
    <ds:schemaRef ds:uri="6ee78bd2-4339-4042-adc0-bcc646419980"/>
    <ds:schemaRef ds:uri="http://schemas.microsoft.com/office/2006/metadata/properties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Шаблон теста по математике с умной совой</Template>
  <TotalTime>31173</TotalTime>
  <Words>1820</Words>
  <Application>Microsoft Office PowerPoint</Application>
  <PresentationFormat>Шырокаэкранны</PresentationFormat>
  <Paragraphs>302</Paragraphs>
  <Slides>32</Slides>
  <Notes>0</Notes>
  <HiddenSlides>0</HiddenSlides>
  <MMClips>0</MMClips>
  <ScaleCrop>false</ScaleCrop>
  <HeadingPairs>
    <vt:vector size="6" baseType="variant">
      <vt:variant>
        <vt:lpstr>Выкарыстоўваюцца шрыфты</vt:lpstr>
      </vt:variant>
      <vt:variant>
        <vt:i4>7</vt:i4>
      </vt:variant>
      <vt:variant>
        <vt:lpstr>Тэма</vt:lpstr>
      </vt:variant>
      <vt:variant>
        <vt:i4>1</vt:i4>
      </vt:variant>
      <vt:variant>
        <vt:lpstr>Загалоўкі слайдаў</vt:lpstr>
      </vt:variant>
      <vt:variant>
        <vt:i4>32</vt:i4>
      </vt:variant>
    </vt:vector>
  </HeadingPairs>
  <TitlesOfParts>
    <vt:vector size="40" baseType="lpstr">
      <vt:lpstr>MS Gothic</vt:lpstr>
      <vt:lpstr>Arial</vt:lpstr>
      <vt:lpstr>Calibri</vt:lpstr>
      <vt:lpstr>Segoe UI</vt:lpstr>
      <vt:lpstr>Segoe UI Light</vt:lpstr>
      <vt:lpstr>Times New Roman</vt:lpstr>
      <vt:lpstr>YS Text</vt:lpstr>
      <vt:lpstr>Тема1</vt:lpstr>
      <vt:lpstr>               Решение задач  на нахождение периметра и площади квадрата   в  IV классе    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Молодцы!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Эффективные методы формирования умений решать простые текстовые задачи на движение в одном направлении</dc:title>
  <dc:creator>Nata</dc:creator>
  <cp:lastModifiedBy>Галина</cp:lastModifiedBy>
  <cp:revision>468</cp:revision>
  <dcterms:created xsi:type="dcterms:W3CDTF">2022-11-26T19:01:26Z</dcterms:created>
  <dcterms:modified xsi:type="dcterms:W3CDTF">2026-02-01T06:36:11Z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0x01010019AC5EAA778EFE4AB81F53BA0C48C9BB</vt:lpwstr>
  </property>
</Properties>
</file>