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0" r:id="rId2"/>
    <p:sldId id="272" r:id="rId3"/>
    <p:sldId id="263" r:id="rId4"/>
    <p:sldId id="273" r:id="rId5"/>
    <p:sldId id="269" r:id="rId6"/>
    <p:sldId id="266" r:id="rId7"/>
    <p:sldId id="274" r:id="rId8"/>
    <p:sldId id="270" r:id="rId9"/>
    <p:sldId id="268" r:id="rId10"/>
    <p:sldId id="275" r:id="rId11"/>
    <p:sldId id="271" r:id="rId1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Галина" initials="Г" lastIdx="1" clrIdx="0">
    <p:extLst>
      <p:ext uri="{19B8F6BF-5375-455C-9EA6-DF929625EA0E}">
        <p15:presenceInfo xmlns:p15="http://schemas.microsoft.com/office/powerpoint/2012/main" userId="Галина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757" autoAdjust="0"/>
    <p:restoredTop sz="94660"/>
  </p:normalViewPr>
  <p:slideViewPr>
    <p:cSldViewPr snapToGrid="0">
      <p:cViewPr>
        <p:scale>
          <a:sx n="120" d="100"/>
          <a:sy n="120" d="100"/>
        </p:scale>
        <p:origin x="437" y="-6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6-01-31T14:29:19.048" idx="1">
    <p:pos x="4192" y="208"/>
    <p:text/>
    <p:extLst>
      <p:ext uri="{C676402C-5697-4E1C-873F-D02D1690AC5C}">
        <p15:threadingInfo xmlns:p15="http://schemas.microsoft.com/office/powerpoint/2012/main" timeZoneBias="-18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EE9EB-2AD5-4ADC-86D1-47622387545C}" type="datetimeFigureOut">
              <a:rPr lang="ru-RU" smtClean="0"/>
              <a:t>31.01.2026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A1C34-4BB0-4116-A750-78C428570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88353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EE9EB-2AD5-4ADC-86D1-47622387545C}" type="datetimeFigureOut">
              <a:rPr lang="ru-RU" smtClean="0"/>
              <a:t>31.01.2026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A1C34-4BB0-4116-A750-78C428570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4299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EE9EB-2AD5-4ADC-86D1-47622387545C}" type="datetimeFigureOut">
              <a:rPr lang="ru-RU" smtClean="0"/>
              <a:t>31.01.2026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A1C34-4BB0-4116-A750-78C428570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3684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EE9EB-2AD5-4ADC-86D1-47622387545C}" type="datetimeFigureOut">
              <a:rPr lang="ru-RU" smtClean="0"/>
              <a:t>31.01.2026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A1C34-4BB0-4116-A750-78C428570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92522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EE9EB-2AD5-4ADC-86D1-47622387545C}" type="datetimeFigureOut">
              <a:rPr lang="ru-RU" smtClean="0"/>
              <a:t>31.01.2026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A1C34-4BB0-4116-A750-78C428570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9714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EE9EB-2AD5-4ADC-86D1-47622387545C}" type="datetimeFigureOut">
              <a:rPr lang="ru-RU" smtClean="0"/>
              <a:t>31.01.2026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A1C34-4BB0-4116-A750-78C428570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5540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EE9EB-2AD5-4ADC-86D1-47622387545C}" type="datetimeFigureOut">
              <a:rPr lang="ru-RU" smtClean="0"/>
              <a:t>31.01.2026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A1C34-4BB0-4116-A750-78C428570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13316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EE9EB-2AD5-4ADC-86D1-47622387545C}" type="datetimeFigureOut">
              <a:rPr lang="ru-RU" smtClean="0"/>
              <a:t>31.01.2026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A1C34-4BB0-4116-A750-78C428570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550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EE9EB-2AD5-4ADC-86D1-47622387545C}" type="datetimeFigureOut">
              <a:rPr lang="ru-RU" smtClean="0"/>
              <a:t>31.01.2026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A1C34-4BB0-4116-A750-78C428570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5128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EE9EB-2AD5-4ADC-86D1-47622387545C}" type="datetimeFigureOut">
              <a:rPr lang="ru-RU" smtClean="0"/>
              <a:t>31.01.2026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A1C34-4BB0-4116-A750-78C428570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9185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EE9EB-2AD5-4ADC-86D1-47622387545C}" type="datetimeFigureOut">
              <a:rPr lang="ru-RU" smtClean="0"/>
              <a:t>31.01.2026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A1C34-4BB0-4116-A750-78C428570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0252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4EE9EB-2AD5-4ADC-86D1-47622387545C}" type="datetimeFigureOut">
              <a:rPr lang="ru-RU" smtClean="0"/>
              <a:t>31.01.2026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7A1C34-4BB0-4116-A750-78C428570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166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D22395D-4236-4A08-85D5-F200F696371E}"/>
              </a:ext>
            </a:extLst>
          </p:cNvPr>
          <p:cNvSpPr/>
          <p:nvPr/>
        </p:nvSpPr>
        <p:spPr>
          <a:xfrm>
            <a:off x="179118" y="72837"/>
            <a:ext cx="6516261" cy="2966261"/>
          </a:xfrm>
          <a:prstGeom prst="rect">
            <a:avLst/>
          </a:prstGeom>
          <a:ln w="12700"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be-BY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Я, Францыск Скарына, лічу сябе майстрам. Я нарадзіўся ў горадзе ____________, вучыўся ў ______________ і _______________, стаў _________________________. Я надрукаваў першую кнігу ў горадзе _______________, а сваю друкарню перавёз у ________________. У афармленні кніг я выкарыстоўваў _____________________ і _____________________, каб чытачам было лягчэй _______________. Я друкаваў кнігі на ______________________ мове, бо вельмі любіў сваю _________________. 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be-BY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e-BY" sz="1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Словы для даведкі: Падуі, Радзіму, ілюстрацыі, старабеларускай, запамінаць, Полацк, Вільню, загалоўныя літары, доктарам медыцыны, Прага, Кракаве.”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AC8525A-B6F5-4DB4-B994-89959BD75F32}"/>
              </a:ext>
            </a:extLst>
          </p:cNvPr>
          <p:cNvSpPr/>
          <p:nvPr/>
        </p:nvSpPr>
        <p:spPr>
          <a:xfrm>
            <a:off x="179118" y="3217041"/>
            <a:ext cx="6492439" cy="1992661"/>
          </a:xfrm>
          <a:prstGeom prst="rect">
            <a:avLst/>
          </a:prstGeom>
          <a:ln w="12700"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be-BY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Я, Францыск Скарына, лічу сябе майстрам. Я нарадзіўся ў горадзе ____________, вучыўся ў ______________ і _______________, стаў ________________________. Я надрукаваў першую кнігу ў горадзе _______________, а сваю друкарню перавёз у _________________. У афармленні кніг я выкарыстоўваў ____________________ і ____________________, каб чытачам было лягчэй ________________. Я друкаваў кнігі на ______________________ мове, бо вельмі любіў сваю _________________. 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D943F74-799B-41E3-AA25-A44E3BA9DC3F}"/>
              </a:ext>
            </a:extLst>
          </p:cNvPr>
          <p:cNvSpPr/>
          <p:nvPr/>
        </p:nvSpPr>
        <p:spPr>
          <a:xfrm>
            <a:off x="179118" y="5371382"/>
            <a:ext cx="6529648" cy="3970318"/>
          </a:xfrm>
          <a:prstGeom prst="rect">
            <a:avLst/>
          </a:prstGeom>
          <a:ln w="12700"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be-BY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Я, Сымон Будны, — майстар сваёй справы, бо працягнуў справу _________________________________ і служыў свайму народу праз кнігу і слова. Я быў _______________________ чалавекам і валодаў ________________________.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 __________ 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годзе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я 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выдаў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сваю першую 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кнігу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be-BY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ў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горадзе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__________________. </a:t>
            </a:r>
            <a:r>
              <a:rPr lang="be-BY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Яна была прысвечаная ____________________. Я лічыў, што ўсе людзі, _______________ і _________________, павінны быць роўнымі перад _________________.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Я 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вучыў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жыць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у _____________, але 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пры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неабходнасці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be-BY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________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__________________________. </a:t>
            </a:r>
            <a:r>
              <a:rPr lang="be-BY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Сёння ў горадзе _________________ стаіць помнік мне каля _______________________.                                                                                                        </a:t>
            </a:r>
            <a:r>
              <a:rPr lang="be-BY" sz="1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Словы для даведкі: багатыя, многімі мовамі, Нясвіж, хрысціянскай веры, бедныя, міры, 1562, бараніць сваю </a:t>
            </a:r>
            <a:r>
              <a:rPr lang="ru-RU" sz="14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Радзіму</a:t>
            </a:r>
            <a:r>
              <a:rPr lang="ru-RU" sz="1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законам, </a:t>
            </a:r>
            <a:r>
              <a:rPr lang="ru-RU" sz="14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вельмі</a:t>
            </a:r>
            <a:r>
              <a:rPr lang="ru-RU" sz="1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адукаваным</a:t>
            </a:r>
            <a:r>
              <a:rPr lang="ru-RU" sz="1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4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Нясвіж</a:t>
            </a:r>
            <a:r>
              <a:rPr lang="ru-RU" sz="1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былой </a:t>
            </a:r>
            <a:r>
              <a:rPr lang="ru-RU" sz="14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друкарні</a:t>
            </a:r>
            <a:r>
              <a:rPr lang="be-BY" sz="1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4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Францыска</a:t>
            </a:r>
            <a:r>
              <a:rPr lang="ru-RU" sz="1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Скарыны</a:t>
            </a:r>
            <a:r>
              <a:rPr lang="be-BY" sz="1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59807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C77E07D-B63D-4AAA-8A14-8831FFCD04CE}"/>
              </a:ext>
            </a:extLst>
          </p:cNvPr>
          <p:cNvSpPr/>
          <p:nvPr/>
        </p:nvSpPr>
        <p:spPr>
          <a:xfrm>
            <a:off x="158138" y="3107896"/>
            <a:ext cx="6547462" cy="2677656"/>
          </a:xfrm>
          <a:prstGeom prst="rect">
            <a:avLst/>
          </a:prstGeom>
          <a:ln w="19050"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КАРТКА 5. Майстар спадчыны.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be-BY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Вывучы</a:t>
            </a: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інфармацыю.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Слуцкія паясы — гэта гонар беларускай культуры. Яны праславілі Беларусь у іншых краінах. Пра </a:t>
            </a:r>
            <a:r>
              <a:rPr lang="be-BY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слуція</a:t>
            </a: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паясы верш паэт </a:t>
            </a: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Максім Багдановіч</a:t>
            </a: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У вершы згадваецца васілёк — сімвал Радзімы. Слуцкія паясы лічацца каштоўнай спадчынай, якую трэба захоўваць.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Заданне.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Растлумач, чаму слуцкія паясы называюць скарбам Беларусі.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3B7A703-93FA-4808-BC22-B76DA7287FE5}"/>
              </a:ext>
            </a:extLst>
          </p:cNvPr>
          <p:cNvSpPr/>
          <p:nvPr/>
        </p:nvSpPr>
        <p:spPr>
          <a:xfrm>
            <a:off x="158138" y="283707"/>
            <a:ext cx="6547462" cy="2677656"/>
          </a:xfrm>
          <a:prstGeom prst="rect">
            <a:avLst/>
          </a:prstGeom>
          <a:ln w="19050"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КАРТКА 4. Майстар карты. 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be-BY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Вывучы</a:t>
            </a: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інфармацыю.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Першыя майстэрні па вырабе паясоў з’явіліся каля горада Нясвіжа. Пазней галоўным цэнтрам стаў горад Слуцк. Сёння слуцкія паясы захоўваюцца ў музеях. У Беларусі захавалася толькі 11 сапраўдных слуцкіх паясоў.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Заданне.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Падрыхтуй адказ для групы: дзе выраблялі слуцкія паясы і дзе іх можна ўбачыць сёння.</a:t>
            </a:r>
          </a:p>
        </p:txBody>
      </p:sp>
    </p:spTree>
    <p:extLst>
      <p:ext uri="{BB962C8B-B14F-4D97-AF65-F5344CB8AC3E}">
        <p14:creationId xmlns:p14="http://schemas.microsoft.com/office/powerpoint/2010/main" val="5067594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2981E6D-1E71-4B19-849C-15513F601ECC}"/>
              </a:ext>
            </a:extLst>
          </p:cNvPr>
          <p:cNvSpPr/>
          <p:nvPr/>
        </p:nvSpPr>
        <p:spPr>
          <a:xfrm>
            <a:off x="112222" y="21038"/>
            <a:ext cx="6633556" cy="10187404"/>
          </a:xfrm>
          <a:prstGeom prst="rect">
            <a:avLst/>
          </a:prstGeom>
          <a:ln w="28575">
            <a:noFill/>
            <a:prstDash val="dash"/>
          </a:ln>
        </p:spPr>
        <p:txBody>
          <a:bodyPr wrap="square">
            <a:spAutoFit/>
          </a:bodyPr>
          <a:lstStyle/>
          <a:p>
            <a:r>
              <a:rPr lang="ru-RU" sz="1600" b="1" i="1" dirty="0">
                <a:latin typeface="Arial Narrow" panose="020B0606020202030204" pitchFamily="34" charset="0"/>
                <a:cs typeface="Times New Roman" panose="02020603050405020304" pitchFamily="18" charset="0"/>
              </a:rPr>
              <a:t>📝 </a:t>
            </a:r>
            <a:r>
              <a:rPr lang="be-BY" sz="1600" b="1" i="1" dirty="0">
                <a:latin typeface="Arial Narrow" panose="020B0606020202030204" pitchFamily="34" charset="0"/>
                <a:cs typeface="Times New Roman" panose="02020603050405020304" pitchFamily="18" charset="0"/>
              </a:rPr>
              <a:t>РАБОЧЫ ЛІСТ ГРУПЫ</a:t>
            </a:r>
          </a:p>
          <a:p>
            <a:r>
              <a:rPr lang="be-BY" sz="1600" b="1" i="1" dirty="0">
                <a:latin typeface="Arial Narrow" panose="020B0606020202030204" pitchFamily="34" charset="0"/>
                <a:cs typeface="Times New Roman" panose="02020603050405020304" pitchFamily="18" charset="0"/>
              </a:rPr>
              <a:t>Тэма: СЛУЦКІЯ ПАЯСЫ — СКАРБ БЕЛАРУСІ</a:t>
            </a:r>
          </a:p>
          <a:p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Клас: ____________  Дата: ____________</a:t>
            </a:r>
            <a:b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</a:br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Назва групы: _____________________________________________</a:t>
            </a:r>
          </a:p>
          <a:p>
            <a:r>
              <a:rPr lang="be-BY" sz="16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🔹 МАЙСТАР СПРАВЫ</a:t>
            </a:r>
          </a:p>
          <a:p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Як выраблялі слуцкі пояс.</a:t>
            </a:r>
          </a:p>
          <a:p>
            <a:pPr algn="just"/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Слуцкія паясы вырабляліся ў ____________________ майстэрнях. Паясы _____________ на спецыяльных _________________. Для вырабу выкарыстоўвалі _____________________, а таксама _________________ і ______________ ніткі.</a:t>
            </a:r>
          </a:p>
          <a:p>
            <a:pPr algn="just"/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Пояс мог мець даўжыню да ____________________ метраў. Ён меў _____________________  </a:t>
            </a:r>
            <a:r>
              <a:rPr lang="be-BY" sz="1600">
                <a:latin typeface="Arial Narrow" panose="020B0606020202030204" pitchFamily="34" charset="0"/>
                <a:cs typeface="Times New Roman" panose="02020603050405020304" pitchFamily="18" charset="0"/>
              </a:rPr>
              <a:t>розныя ўзоры.</a:t>
            </a:r>
            <a:endParaRPr lang="be-BY" sz="1600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Вынік працы.</a:t>
            </a:r>
            <a:b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</a:br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Праца была ______________________ і _______________________, таму паясы каштавалі _______________________.</a:t>
            </a:r>
          </a:p>
          <a:p>
            <a:r>
              <a:rPr lang="be-BY" sz="16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🔹 МАЙСТАР СЛОЎ І ЗНАЧЭННЯЎ</a:t>
            </a:r>
          </a:p>
          <a:p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Растлумач словы простымі словамі.</a:t>
            </a:r>
          </a:p>
          <a:p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Слуцкі пояс — _________________________________________________________</a:t>
            </a:r>
          </a:p>
          <a:p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Ткацтва — ____________________________________________________________</a:t>
            </a:r>
          </a:p>
          <a:p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Кросны — ____________________________________________________________</a:t>
            </a:r>
          </a:p>
          <a:p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Узор — _______________________________________________________________</a:t>
            </a:r>
          </a:p>
          <a:p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Шляхта — ____________________________________________________________</a:t>
            </a:r>
          </a:p>
          <a:p>
            <a:r>
              <a:rPr lang="be-BY" sz="16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🔹 МАЙСТАР ЦІКАВЫХ ФАКТАЎ</a:t>
            </a:r>
          </a:p>
          <a:p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Запішы 2–3 факты пра слуцкія паясы: _____________________________________</a:t>
            </a:r>
          </a:p>
          <a:p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 _____________________________________________________________________</a:t>
            </a:r>
          </a:p>
          <a:p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______________________________________________________________________</a:t>
            </a:r>
          </a:p>
          <a:p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⭐ Найбольш мяне здзівіла, што __________________________________________</a:t>
            </a:r>
          </a:p>
          <a:p>
            <a:r>
              <a:rPr lang="be-BY" sz="16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🔹 МАЙСТАР КАРТЫ</a:t>
            </a:r>
          </a:p>
          <a:p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Адкажы на пытанні:</a:t>
            </a:r>
          </a:p>
          <a:p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Дзе з’явілася першая майстэрня па вырабе паясоў?__________________________</a:t>
            </a:r>
          </a:p>
          <a:p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Які горад стаў галоўным цэнтрам вырабу слуцкіх паясоў?_____________________</a:t>
            </a:r>
          </a:p>
          <a:p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Дзе можна ўбачыць слуцкія паясы сёння?__________________________________</a:t>
            </a:r>
          </a:p>
          <a:p>
            <a:r>
              <a:rPr lang="be-BY" sz="16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🔹 МАЙСТАР СПАДЧЫНЫ</a:t>
            </a:r>
          </a:p>
          <a:p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Скончы сказы:</a:t>
            </a:r>
          </a:p>
          <a:p>
            <a:pPr algn="just"/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Слуцкія паясы — гэта __________________ беларускай </a:t>
            </a:r>
            <a:r>
              <a:rPr lang="be-BY" sz="1600" dirty="0" err="1">
                <a:latin typeface="Arial Narrow" panose="020B0606020202030204" pitchFamily="34" charset="0"/>
                <a:cs typeface="Times New Roman" panose="02020603050405020304" pitchFamily="18" charset="0"/>
              </a:rPr>
              <a:t>культуры.Яны</a:t>
            </a:r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  праславілі __________________________ у іншых краінах. Пра слуцкія паясы пісаў вершы  __________________________. Слуцкія паясы трэба захоўваць, бо __________________________.</a:t>
            </a:r>
          </a:p>
          <a:p>
            <a:r>
              <a:rPr lang="be-BY" sz="16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⭐ ВЫНІК РАБОТЫ ГРУПЫ</a:t>
            </a:r>
          </a:p>
          <a:p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Галоўнае, што мы даведаліся пра слуцкія паясы:____________________________</a:t>
            </a:r>
          </a:p>
          <a:p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______________________________________________________________________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94CE237-B5DB-4EC7-B958-50A93D6CF24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35" t="21370" r="37254" b="22490"/>
          <a:stretch/>
        </p:blipFill>
        <p:spPr>
          <a:xfrm>
            <a:off x="5574404" y="0"/>
            <a:ext cx="1030130" cy="1239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5888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68052C2-687E-4492-AA2A-6C84F6DD369F}"/>
              </a:ext>
            </a:extLst>
          </p:cNvPr>
          <p:cNvSpPr/>
          <p:nvPr/>
        </p:nvSpPr>
        <p:spPr>
          <a:xfrm>
            <a:off x="156170" y="313591"/>
            <a:ext cx="6529648" cy="2962158"/>
          </a:xfrm>
          <a:prstGeom prst="rect">
            <a:avLst/>
          </a:prstGeom>
          <a:ln w="12700"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be-BY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Я, Сымон Будны, — майстар сваёй справы, бо працягнуў справу _____________________________ і служыў свайму народу праз кнігу і слова. Я быў ______________________ чалавекам і валодаў __________________________.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 __________ 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годзе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я 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выдаў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сваю першую 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кнігу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be-BY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ў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горадзе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__________________. </a:t>
            </a:r>
            <a:r>
              <a:rPr lang="be-BY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Яна была прысвечаная ____________________. Я лічыў, што ўсе людзі, ________________ і _________________, павінны быць роўнымі перад _________________.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Я 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вучыў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жыць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у ________________, але 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пры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неабходнасці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be-BY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________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_________________________. </a:t>
            </a:r>
            <a:r>
              <a:rPr lang="be-BY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Сёння ў горадзе _________________ стаіць помнік мне каля _______________________.                                                                                                  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36512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E5FA5BC-2BE9-4F41-9DDB-BED3133F906A}"/>
              </a:ext>
            </a:extLst>
          </p:cNvPr>
          <p:cNvSpPr/>
          <p:nvPr/>
        </p:nvSpPr>
        <p:spPr>
          <a:xfrm>
            <a:off x="108269" y="132785"/>
            <a:ext cx="6641462" cy="3935757"/>
          </a:xfrm>
          <a:prstGeom prst="rect">
            <a:avLst/>
          </a:prstGeom>
          <a:ln w="12700"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14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КАРТКА 1. </a:t>
            </a:r>
            <a:r>
              <a:rPr lang="ru-RU" sz="1400" b="1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Майстар</a:t>
            </a:r>
            <a:r>
              <a:rPr lang="ru-RU" sz="14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справы.</a:t>
            </a:r>
            <a:r>
              <a:rPr lang="ru-RU" sz="1400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be-BY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Вывучы</a:t>
            </a: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інфармацыю.</a:t>
            </a:r>
            <a:endParaRPr lang="be-BY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Шкло выраблялі ў спецыяльных месцах, якія называліся </a:t>
            </a: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гутамі</a:t>
            </a: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Асноўным спосабам вырабу шкла было </a:t>
            </a: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выдзіманне</a:t>
            </a: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Пры вельмі высокай тэмпературы шкло станавілася </a:t>
            </a: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вадкім</a:t>
            </a: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і з яго можна было ствараць розныя формы. На шкляных мануфактурах над адным вырабам працавала некалькі майстроў.</a:t>
            </a:r>
            <a:b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Адзін майстар прыдумваў </a:t>
            </a: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форму і выгляд</a:t>
            </a: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будучага вырабу. Другі рыхтаваў </a:t>
            </a: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шкляную масу</a:t>
            </a: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Трэці </a:t>
            </a: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выдзімаў</a:t>
            </a: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сам выраб. Чацвёрты </a:t>
            </a: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ўпрыгожваў і распісваў</a:t>
            </a: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гатовы прадмет. Такім чынам з’яўляліся </a:t>
            </a:r>
            <a:r>
              <a:rPr lang="be-BY" sz="1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шклянкі, бакалы, бутэлькі і вырабы з крышталю.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Заданне.</a:t>
            </a:r>
            <a:endParaRPr lang="be-BY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Падрыхтуй тлумачэнне для групы: як выраблялі шкляны выраб ад пачатку да канца.</a:t>
            </a:r>
            <a:endParaRPr lang="be-BY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D3F83C9-533A-4C76-8F9B-2A096C453316}"/>
              </a:ext>
            </a:extLst>
          </p:cNvPr>
          <p:cNvSpPr/>
          <p:nvPr/>
        </p:nvSpPr>
        <p:spPr>
          <a:xfrm>
            <a:off x="108269" y="4459818"/>
            <a:ext cx="6641462" cy="3323987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КАРТКА 2. Майстар слоў.</a:t>
            </a:r>
            <a:r>
              <a:rPr lang="be-BY" sz="1400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be-BY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be-BY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Вывучы</a:t>
            </a: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інфармацыю.</a:t>
            </a:r>
            <a:endParaRPr lang="be-BY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Выраб шкла </a:t>
            </a: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гэта рамяство вырабу шкляных вырабаў. Месца, дзе выраблялі шкло, называлася </a:t>
            </a: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гута</a:t>
            </a: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Майстра, які займаўся шкляной вытворчасцю, называлі </a:t>
            </a: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гутнікам</a:t>
            </a: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Вялікае прадпрыемства, дзе над адным вырабам працавала шмат людзей, мела назву </a:t>
            </a: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мануфактура</a:t>
            </a: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Асаблівым відам шкла лічыўся </a:t>
            </a: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крышталь</a:t>
            </a: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— вельмі празрысты і бліскучы матэрыял.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Заданне.</a:t>
            </a:r>
            <a:endParaRPr lang="be-BY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Падрыхтуй тлумачэнне слоў для сваёй групы, выкарыстоўваючы простыя і зразумелыя словы.</a:t>
            </a:r>
            <a:endParaRPr lang="be-BY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84750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6ABC08A-FD0C-47EB-B203-6546EAEED575}"/>
              </a:ext>
            </a:extLst>
          </p:cNvPr>
          <p:cNvSpPr/>
          <p:nvPr/>
        </p:nvSpPr>
        <p:spPr>
          <a:xfrm>
            <a:off x="108269" y="6904327"/>
            <a:ext cx="6613072" cy="2833724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КАРТКА 5. Майстар карты</a:t>
            </a:r>
            <a:r>
              <a:rPr lang="be-BY" sz="1400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be-BY" sz="14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(малюнак карты).</a:t>
            </a:r>
            <a:endParaRPr lang="be-BY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be-BY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Вывучы</a:t>
            </a: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інфармацыю.</a:t>
            </a:r>
            <a:endParaRPr lang="be-BY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18 стагоддзі цэнтрамі </a:t>
            </a:r>
            <a:r>
              <a:rPr lang="be-BY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шкларобства</a:t>
            </a: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ў Беларусі былі </a:t>
            </a:r>
            <a:r>
              <a:rPr lang="be-BY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Налібокі</a:t>
            </a: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і </a:t>
            </a:r>
            <a:r>
              <a:rPr lang="be-BY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Урэчча</a:t>
            </a: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Сёння шкляную справу  працягваюць на </a:t>
            </a: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Гродзеншчыне</a:t>
            </a: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у горадзе </a:t>
            </a:r>
            <a:r>
              <a:rPr lang="be-BY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Бярозаўка</a:t>
            </a: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працуе шклозавод </a:t>
            </a: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«Нёман»</a:t>
            </a: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пры якім дзейнічае </a:t>
            </a: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музей шкла</a:t>
            </a: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Заданне.</a:t>
            </a:r>
            <a:endParaRPr lang="be-BY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Знайдзі на карце Беларусі </a:t>
            </a:r>
            <a:r>
              <a:rPr lang="be-BY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Налібокі</a:t>
            </a: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be-BY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Урэчча</a:t>
            </a: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і </a:t>
            </a:r>
            <a:r>
              <a:rPr lang="be-BY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Бярозаўку</a:t>
            </a: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Пакажы іх групе і растлумач сувязь мінулага і сучаснасці.</a:t>
            </a:r>
          </a:p>
          <a:p>
            <a:pPr>
              <a:lnSpc>
                <a:spcPts val="1200"/>
              </a:lnSpc>
              <a:spcAft>
                <a:spcPts val="0"/>
              </a:spcAft>
            </a:pP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737CE19-1290-424E-A827-FBE3F1BAFF19}"/>
              </a:ext>
            </a:extLst>
          </p:cNvPr>
          <p:cNvSpPr/>
          <p:nvPr/>
        </p:nvSpPr>
        <p:spPr>
          <a:xfrm>
            <a:off x="108269" y="3841296"/>
            <a:ext cx="6641462" cy="2966261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КАРТКА 4. Майстар спадчыны.</a:t>
            </a:r>
            <a:r>
              <a:rPr lang="be-BY" sz="1400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be-BY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be-BY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Вывучы</a:t>
            </a: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інфармацыю.</a:t>
            </a:r>
            <a:endParaRPr lang="be-BY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Шкляныя вырабы з’яўляюцца важнай часткай культурнай спадчыны Беларусі. Выраб шкла ў Беларусі  18 стагоддзі дасягнуў высокага ўзроўню развіцця. Асабліва славіліся шкляныя мануфактуры ў </a:t>
            </a:r>
            <a:r>
              <a:rPr lang="be-BY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Налібоках</a:t>
            </a: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і </a:t>
            </a:r>
            <a:r>
              <a:rPr lang="be-BY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Урэччы</a:t>
            </a: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be-BY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Урэцкае</a:t>
            </a: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і </a:t>
            </a:r>
            <a:r>
              <a:rPr lang="be-BY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налібоцкае</a:t>
            </a: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шкло лічыцца сімвалам беларускага мастацтва. Традыцыі шкляной справы захоўваюцца і ў наш час.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Заданне.</a:t>
            </a:r>
            <a:endParaRPr lang="be-BY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Падрыхтуй тлумачэнне для групы, чаму шкляныя вырабы лічацца скарбам Беларусі.</a:t>
            </a:r>
            <a:endParaRPr lang="be-BY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BE84F52-9EE5-41B1-B473-E11CAFC555AC}"/>
              </a:ext>
            </a:extLst>
          </p:cNvPr>
          <p:cNvSpPr/>
          <p:nvPr/>
        </p:nvSpPr>
        <p:spPr>
          <a:xfrm>
            <a:off x="108269" y="131934"/>
            <a:ext cx="6641462" cy="3647152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КАРТКА 3. Майстар фактаў.</a:t>
            </a:r>
            <a:r>
              <a:rPr lang="be-BY" sz="1400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be-BY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be-BY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Вывучы</a:t>
            </a: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інфармацыю.</a:t>
            </a:r>
            <a:endParaRPr lang="be-BY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Шкляныя вырабы не былі простымі і звычайнымі. Іх упрыгожвалі малюнкамі, партрэтамі, краявідамі, бытавымі і казачнымі сцэнамі, а таксама надпісамі і нават вершамі. Асаблівай папулярнасцю карысталіся фігурныя падсвечнікі, настольныя лямпы і вялікія люстры з крыштальнымі падвескамі. Беларускія шкляныя вырабы захоўваюцца ў музеях іншых краін, што сведчыць пра высокі ўзровень майстэрства беларускіх умельцаў.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Заданне.</a:t>
            </a:r>
            <a:endParaRPr lang="be-BY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Падрыхтуй паведамленне для групы пра самыя цікавыя і незвычайныя шкляныя вырабы.</a:t>
            </a:r>
            <a:endParaRPr lang="be-BY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87589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0D607B37-D081-4CAD-8E18-E46A0306ACAF}"/>
              </a:ext>
            </a:extLst>
          </p:cNvPr>
          <p:cNvSpPr/>
          <p:nvPr/>
        </p:nvSpPr>
        <p:spPr>
          <a:xfrm>
            <a:off x="160802" y="7119"/>
            <a:ext cx="6560457" cy="10248960"/>
          </a:xfrm>
          <a:prstGeom prst="rect">
            <a:avLst/>
          </a:prstGeom>
          <a:ln w="19050">
            <a:noFill/>
            <a:prstDash val="dash"/>
          </a:ln>
        </p:spPr>
        <p:txBody>
          <a:bodyPr wrap="square">
            <a:spAutoFit/>
          </a:bodyPr>
          <a:lstStyle/>
          <a:p>
            <a:r>
              <a:rPr lang="ru-RU" sz="1500" b="1" i="1" dirty="0">
                <a:latin typeface="Arial Narrow" panose="020B0606020202030204" pitchFamily="34" charset="0"/>
                <a:cs typeface="Times New Roman" panose="02020603050405020304" pitchFamily="18" charset="0"/>
              </a:rPr>
              <a:t>📝 </a:t>
            </a:r>
            <a:r>
              <a:rPr lang="be-BY" sz="1500" b="1" i="1" dirty="0">
                <a:latin typeface="Arial Narrow" panose="020B0606020202030204" pitchFamily="34" charset="0"/>
                <a:cs typeface="Times New Roman" panose="02020603050405020304" pitchFamily="18" charset="0"/>
              </a:rPr>
              <a:t>РАБОЧЫ ЛІСТ ГРУПЫ           Тэма: ШКЛЯНАЯ СПРАВА БЕЛАРУСІ</a:t>
            </a:r>
          </a:p>
          <a:p>
            <a:r>
              <a:rPr lang="be-BY" sz="1500" dirty="0">
                <a:latin typeface="Arial Narrow" panose="020B0606020202030204" pitchFamily="34" charset="0"/>
                <a:cs typeface="Times New Roman" panose="02020603050405020304" pitchFamily="18" charset="0"/>
              </a:rPr>
              <a:t>Клас: ____________  Дата: ____________</a:t>
            </a:r>
            <a:br>
              <a:rPr lang="be-BY" sz="1500" dirty="0">
                <a:latin typeface="Arial Narrow" panose="020B0606020202030204" pitchFamily="34" charset="0"/>
                <a:cs typeface="Times New Roman" panose="02020603050405020304" pitchFamily="18" charset="0"/>
              </a:rPr>
            </a:br>
            <a:r>
              <a:rPr lang="be-BY" sz="1500" dirty="0">
                <a:latin typeface="Arial Narrow" panose="020B0606020202030204" pitchFamily="34" charset="0"/>
                <a:cs typeface="Times New Roman" panose="02020603050405020304" pitchFamily="18" charset="0"/>
              </a:rPr>
              <a:t>Назва групы: __________________________________</a:t>
            </a:r>
          </a:p>
          <a:p>
            <a:r>
              <a:rPr lang="be-BY" sz="1500" b="1" i="1" dirty="0">
                <a:latin typeface="Arial Narrow" panose="020B0606020202030204" pitchFamily="34" charset="0"/>
                <a:cs typeface="Times New Roman" panose="02020603050405020304" pitchFamily="18" charset="0"/>
              </a:rPr>
              <a:t>🔹 МАЙСТАР СПРАВЫ</a:t>
            </a:r>
          </a:p>
          <a:p>
            <a:r>
              <a:rPr lang="be-BY" sz="1500" dirty="0">
                <a:latin typeface="Arial Narrow" panose="020B0606020202030204" pitchFamily="34" charset="0"/>
                <a:cs typeface="Times New Roman" panose="02020603050405020304" pitchFamily="18" charset="0"/>
              </a:rPr>
              <a:t>Як выраблялі шкляныя вырабы (па кроках)</a:t>
            </a:r>
          </a:p>
          <a:p>
            <a:r>
              <a:rPr lang="be-BY" sz="1500" dirty="0">
                <a:latin typeface="Arial Narrow" panose="020B0606020202030204" pitchFamily="34" charset="0"/>
                <a:cs typeface="Times New Roman" panose="02020603050405020304" pitchFamily="18" charset="0"/>
              </a:rPr>
              <a:t>Шкло выраблялі ў спецыяльных месцах — ____________________________________.</a:t>
            </a:r>
          </a:p>
          <a:p>
            <a:r>
              <a:rPr lang="be-BY" sz="1500" dirty="0">
                <a:latin typeface="Arial Narrow" panose="020B0606020202030204" pitchFamily="34" charset="0"/>
                <a:cs typeface="Times New Roman" panose="02020603050405020304" pitchFamily="18" charset="0"/>
              </a:rPr>
              <a:t>Асноўны спосаб вырабу шкла — ____________________________________________.</a:t>
            </a:r>
          </a:p>
          <a:p>
            <a:r>
              <a:rPr lang="be-BY" sz="1500" dirty="0">
                <a:latin typeface="Arial Narrow" panose="020B0606020202030204" pitchFamily="34" charset="0"/>
                <a:cs typeface="Times New Roman" panose="02020603050405020304" pitchFamily="18" charset="0"/>
              </a:rPr>
              <a:t>Пры высокай тэмпературы шкло становіцца ___________________________________.</a:t>
            </a:r>
          </a:p>
          <a:p>
            <a:r>
              <a:rPr lang="be-BY" sz="1500" dirty="0">
                <a:latin typeface="Arial Narrow" panose="020B0606020202030204" pitchFamily="34" charset="0"/>
                <a:cs typeface="Times New Roman" panose="02020603050405020304" pitchFamily="18" charset="0"/>
              </a:rPr>
              <a:t>Над адным вырабам працавала ____________________ майстроў.</a:t>
            </a:r>
          </a:p>
          <a:p>
            <a:r>
              <a:rPr lang="be-BY" sz="1500" dirty="0">
                <a:latin typeface="Arial Narrow" panose="020B0606020202030204" pitchFamily="34" charset="0"/>
                <a:cs typeface="Times New Roman" panose="02020603050405020304" pitchFamily="18" charset="0"/>
              </a:rPr>
              <a:t>Размеркаванне працы майстроў:</a:t>
            </a:r>
          </a:p>
          <a:p>
            <a:r>
              <a:rPr lang="be-BY" sz="1500" dirty="0">
                <a:latin typeface="Arial Narrow" panose="020B0606020202030204" pitchFamily="34" charset="0"/>
                <a:cs typeface="Times New Roman" panose="02020603050405020304" pitchFamily="18" charset="0"/>
              </a:rPr>
              <a:t>1-ы майстар — ___________________________________________________________.</a:t>
            </a:r>
          </a:p>
          <a:p>
            <a:r>
              <a:rPr lang="be-BY" sz="1500" dirty="0">
                <a:latin typeface="Arial Narrow" panose="020B0606020202030204" pitchFamily="34" charset="0"/>
                <a:cs typeface="Times New Roman" panose="02020603050405020304" pitchFamily="18" charset="0"/>
              </a:rPr>
              <a:t>2-і майстар — ____________________________________________________________.</a:t>
            </a:r>
          </a:p>
          <a:p>
            <a:r>
              <a:rPr lang="be-BY" sz="1500" dirty="0">
                <a:latin typeface="Arial Narrow" panose="020B0606020202030204" pitchFamily="34" charset="0"/>
                <a:cs typeface="Times New Roman" panose="02020603050405020304" pitchFamily="18" charset="0"/>
              </a:rPr>
              <a:t>3-і майстар — ____________________________________________________________.</a:t>
            </a:r>
          </a:p>
          <a:p>
            <a:r>
              <a:rPr lang="be-BY" sz="1500" dirty="0">
                <a:latin typeface="Arial Narrow" panose="020B0606020202030204" pitchFamily="34" charset="0"/>
                <a:cs typeface="Times New Roman" panose="02020603050405020304" pitchFamily="18" charset="0"/>
              </a:rPr>
              <a:t>4-ы майстар — ___________________________________________________________.</a:t>
            </a:r>
          </a:p>
          <a:p>
            <a:r>
              <a:rPr lang="be-BY" sz="1500" dirty="0">
                <a:latin typeface="Arial Narrow" panose="020B0606020202030204" pitchFamily="34" charset="0"/>
                <a:cs typeface="Times New Roman" panose="02020603050405020304" pitchFamily="18" charset="0"/>
              </a:rPr>
              <a:t>Вынік працы.</a:t>
            </a:r>
            <a:br>
              <a:rPr lang="be-BY" sz="1500" dirty="0">
                <a:latin typeface="Arial Narrow" panose="020B0606020202030204" pitchFamily="34" charset="0"/>
                <a:cs typeface="Times New Roman" panose="02020603050405020304" pitchFamily="18" charset="0"/>
              </a:rPr>
            </a:br>
            <a:r>
              <a:rPr lang="be-BY" sz="1500" dirty="0">
                <a:latin typeface="Arial Narrow" panose="020B0606020202030204" pitchFamily="34" charset="0"/>
                <a:cs typeface="Times New Roman" panose="02020603050405020304" pitchFamily="18" charset="0"/>
              </a:rPr>
              <a:t>З шкла выраблялі _________________________________________________________.</a:t>
            </a:r>
          </a:p>
          <a:p>
            <a:r>
              <a:rPr lang="be-BY" sz="1500" b="1" i="1" dirty="0">
                <a:latin typeface="Arial Narrow" panose="020B0606020202030204" pitchFamily="34" charset="0"/>
                <a:cs typeface="Times New Roman" panose="02020603050405020304" pitchFamily="18" charset="0"/>
              </a:rPr>
              <a:t>🔹 МАЙСТАР СЛОЎ </a:t>
            </a:r>
          </a:p>
          <a:p>
            <a:r>
              <a:rPr lang="be-BY" sz="1500" dirty="0">
                <a:latin typeface="Arial Narrow" panose="020B0606020202030204" pitchFamily="34" charset="0"/>
                <a:cs typeface="Times New Roman" panose="02020603050405020304" pitchFamily="18" charset="0"/>
              </a:rPr>
              <a:t>Растлумач словы простымі словамі:</a:t>
            </a:r>
          </a:p>
          <a:p>
            <a:r>
              <a:rPr lang="be-BY" sz="1500" dirty="0">
                <a:latin typeface="Arial Narrow" panose="020B0606020202030204" pitchFamily="34" charset="0"/>
                <a:cs typeface="Times New Roman" panose="02020603050405020304" pitchFamily="18" charset="0"/>
              </a:rPr>
              <a:t>Гута — __________________________________________________________________.</a:t>
            </a:r>
          </a:p>
          <a:p>
            <a:r>
              <a:rPr lang="be-BY" sz="1500" dirty="0">
                <a:latin typeface="Arial Narrow" panose="020B0606020202030204" pitchFamily="34" charset="0"/>
                <a:cs typeface="Times New Roman" panose="02020603050405020304" pitchFamily="18" charset="0"/>
              </a:rPr>
              <a:t>Гутнік — ________________________________________________________________.</a:t>
            </a:r>
          </a:p>
          <a:p>
            <a:r>
              <a:rPr lang="be-BY" sz="1500" dirty="0">
                <a:latin typeface="Arial Narrow" panose="020B0606020202030204" pitchFamily="34" charset="0"/>
                <a:cs typeface="Times New Roman" panose="02020603050405020304" pitchFamily="18" charset="0"/>
              </a:rPr>
              <a:t>Мануфактура — __________________________________________________________.</a:t>
            </a:r>
          </a:p>
          <a:p>
            <a:r>
              <a:rPr lang="be-BY" sz="1500" dirty="0">
                <a:latin typeface="Arial Narrow" panose="020B0606020202030204" pitchFamily="34" charset="0"/>
                <a:cs typeface="Times New Roman" panose="02020603050405020304" pitchFamily="18" charset="0"/>
              </a:rPr>
              <a:t>Крышталь — _____________________________________________________________.</a:t>
            </a:r>
          </a:p>
          <a:p>
            <a:r>
              <a:rPr lang="be-BY" sz="1500" b="1" i="1" dirty="0">
                <a:latin typeface="Arial Narrow" panose="020B0606020202030204" pitchFamily="34" charset="0"/>
                <a:cs typeface="Times New Roman" panose="02020603050405020304" pitchFamily="18" charset="0"/>
              </a:rPr>
              <a:t>🔹 МАЙСТАР ЦІКАВЫХ ФАКТАЎ</a:t>
            </a:r>
          </a:p>
          <a:p>
            <a:r>
              <a:rPr lang="be-BY" sz="1500" dirty="0">
                <a:latin typeface="Arial Narrow" panose="020B0606020202030204" pitchFamily="34" charset="0"/>
                <a:cs typeface="Times New Roman" panose="02020603050405020304" pitchFamily="18" charset="0"/>
              </a:rPr>
              <a:t>Запішы 2–3 цікавыя факты пра шкляныя вырабы: ______________________________</a:t>
            </a:r>
          </a:p>
          <a:p>
            <a:r>
              <a:rPr lang="be-BY" sz="1500" dirty="0">
                <a:latin typeface="Arial Narrow" panose="020B0606020202030204" pitchFamily="34" charset="0"/>
                <a:cs typeface="Times New Roman" panose="02020603050405020304" pitchFamily="18" charset="0"/>
              </a:rPr>
              <a:t>________________________________________________________________________</a:t>
            </a:r>
          </a:p>
          <a:p>
            <a:r>
              <a:rPr lang="be-BY" sz="1500" dirty="0">
                <a:latin typeface="Arial Narrow" panose="020B0606020202030204" pitchFamily="34" charset="0"/>
                <a:cs typeface="Times New Roman" panose="02020603050405020304" pitchFamily="18" charset="0"/>
              </a:rPr>
              <a:t>________________________________________________________________________</a:t>
            </a:r>
          </a:p>
          <a:p>
            <a:r>
              <a:rPr lang="be-BY" sz="1500" dirty="0">
                <a:latin typeface="Arial Narrow" panose="020B0606020202030204" pitchFamily="34" charset="0"/>
                <a:cs typeface="Times New Roman" panose="02020603050405020304" pitchFamily="18" charset="0"/>
              </a:rPr>
              <a:t> 👉 Найбольш незвычайным мне здаўся факт, што______________________________</a:t>
            </a:r>
          </a:p>
          <a:p>
            <a:r>
              <a:rPr lang="be-BY" sz="1500" dirty="0">
                <a:latin typeface="Arial Narrow" panose="020B0606020202030204" pitchFamily="34" charset="0"/>
                <a:cs typeface="Times New Roman" panose="02020603050405020304" pitchFamily="18" charset="0"/>
              </a:rPr>
              <a:t>________________________________________________________________________</a:t>
            </a:r>
          </a:p>
          <a:p>
            <a:r>
              <a:rPr lang="be-BY" sz="1500" b="1" i="1" dirty="0">
                <a:latin typeface="Arial Narrow" panose="020B0606020202030204" pitchFamily="34" charset="0"/>
                <a:cs typeface="Times New Roman" panose="02020603050405020304" pitchFamily="18" charset="0"/>
              </a:rPr>
              <a:t>🔹 МАЙСТАР СПАДЧЫНЫ</a:t>
            </a:r>
          </a:p>
          <a:p>
            <a:r>
              <a:rPr lang="be-BY" sz="1500" dirty="0">
                <a:latin typeface="Arial Narrow" panose="020B0606020202030204" pitchFamily="34" charset="0"/>
                <a:cs typeface="Times New Roman" panose="02020603050405020304" pitchFamily="18" charset="0"/>
              </a:rPr>
              <a:t>Закончы сказы.</a:t>
            </a:r>
          </a:p>
          <a:p>
            <a:r>
              <a:rPr lang="be-BY" sz="1500" dirty="0">
                <a:latin typeface="Arial Narrow" panose="020B0606020202030204" pitchFamily="34" charset="0"/>
                <a:cs typeface="Times New Roman" panose="02020603050405020304" pitchFamily="18" charset="0"/>
              </a:rPr>
              <a:t>Шкляныя вырабы — гэта частка _____________________________________ Беларусі.</a:t>
            </a:r>
          </a:p>
          <a:p>
            <a:r>
              <a:rPr lang="be-BY" sz="1500" dirty="0">
                <a:latin typeface="Arial Narrow" panose="020B0606020202030204" pitchFamily="34" charset="0"/>
                <a:cs typeface="Times New Roman" panose="02020603050405020304" pitchFamily="18" charset="0"/>
              </a:rPr>
              <a:t>У 18 стагоддзі шкляная справа ў Беларусі __________________________________.</a:t>
            </a:r>
          </a:p>
          <a:p>
            <a:r>
              <a:rPr lang="be-BY" sz="1500" dirty="0">
                <a:latin typeface="Arial Narrow" panose="020B0606020202030204" pitchFamily="34" charset="0"/>
                <a:cs typeface="Times New Roman" panose="02020603050405020304" pitchFamily="18" charset="0"/>
              </a:rPr>
              <a:t>Шкляныя вырабы лічацца скарбам Беларусі, бо _______________________________.</a:t>
            </a:r>
          </a:p>
          <a:p>
            <a:r>
              <a:rPr lang="be-BY" sz="1500" b="1" i="1" dirty="0">
                <a:latin typeface="Arial Narrow" panose="020B0606020202030204" pitchFamily="34" charset="0"/>
                <a:cs typeface="Times New Roman" panose="02020603050405020304" pitchFamily="18" charset="0"/>
              </a:rPr>
              <a:t>🔹 МАЙСТАР КАРТЫ</a:t>
            </a:r>
          </a:p>
          <a:p>
            <a:r>
              <a:rPr lang="be-BY" sz="1500" dirty="0">
                <a:latin typeface="Arial Narrow" panose="020B0606020202030204" pitchFamily="34" charset="0"/>
                <a:cs typeface="Times New Roman" panose="02020603050405020304" pitchFamily="18" charset="0"/>
              </a:rPr>
              <a:t>Знайдзі і адзнач.</a:t>
            </a:r>
          </a:p>
          <a:p>
            <a:r>
              <a:rPr lang="be-BY" sz="1500" dirty="0">
                <a:latin typeface="Arial Narrow" panose="020B0606020202030204" pitchFamily="34" charset="0"/>
                <a:cs typeface="Times New Roman" panose="02020603050405020304" pitchFamily="18" charset="0"/>
              </a:rPr>
              <a:t>Цэнтры </a:t>
            </a:r>
            <a:r>
              <a:rPr lang="be-BY" sz="1500" dirty="0" err="1">
                <a:latin typeface="Arial Narrow" panose="020B0606020202030204" pitchFamily="34" charset="0"/>
                <a:cs typeface="Times New Roman" panose="02020603050405020304" pitchFamily="18" charset="0"/>
              </a:rPr>
              <a:t>шкларобства</a:t>
            </a:r>
            <a:r>
              <a:rPr lang="be-BY" sz="1500" dirty="0">
                <a:latin typeface="Arial Narrow" panose="020B0606020202030204" pitchFamily="34" charset="0"/>
                <a:cs typeface="Times New Roman" panose="02020603050405020304" pitchFamily="18" charset="0"/>
              </a:rPr>
              <a:t> ў </a:t>
            </a:r>
            <a:r>
              <a:rPr lang="be-BY" sz="1500" dirty="0" err="1">
                <a:latin typeface="Arial Narrow" panose="020B0606020202030204" pitchFamily="34" charset="0"/>
                <a:cs typeface="Times New Roman" panose="02020603050405020304" pitchFamily="18" charset="0"/>
              </a:rPr>
              <a:t>XVIII</a:t>
            </a:r>
            <a:r>
              <a:rPr lang="be-BY" sz="1500" dirty="0">
                <a:latin typeface="Arial Narrow" panose="020B0606020202030204" pitchFamily="34" charset="0"/>
                <a:cs typeface="Times New Roman" panose="02020603050405020304" pitchFamily="18" charset="0"/>
              </a:rPr>
              <a:t> стагоддзі: ____________________ і __________________.</a:t>
            </a:r>
          </a:p>
          <a:p>
            <a:r>
              <a:rPr lang="be-BY" sz="1500" dirty="0">
                <a:latin typeface="Arial Narrow" panose="020B0606020202030204" pitchFamily="34" charset="0"/>
                <a:cs typeface="Times New Roman" panose="02020603050405020304" pitchFamily="18" charset="0"/>
              </a:rPr>
              <a:t>Сучасны цэнтр шкляной вытворчасці: горад ___________________________________.</a:t>
            </a:r>
          </a:p>
          <a:p>
            <a:r>
              <a:rPr lang="be-BY" sz="1500" dirty="0">
                <a:latin typeface="Arial Narrow" panose="020B0606020202030204" pitchFamily="34" charset="0"/>
                <a:cs typeface="Times New Roman" panose="02020603050405020304" pitchFamily="18" charset="0"/>
              </a:rPr>
              <a:t>Сувязь мінулага і сучаснасці.</a:t>
            </a:r>
            <a:br>
              <a:rPr lang="be-BY" sz="1500" dirty="0">
                <a:latin typeface="Arial Narrow" panose="020B0606020202030204" pitchFamily="34" charset="0"/>
                <a:cs typeface="Times New Roman" panose="02020603050405020304" pitchFamily="18" charset="0"/>
              </a:rPr>
            </a:br>
            <a:r>
              <a:rPr lang="be-BY" sz="1500" dirty="0">
                <a:latin typeface="Arial Narrow" panose="020B0606020202030204" pitchFamily="34" charset="0"/>
                <a:cs typeface="Times New Roman" panose="02020603050405020304" pitchFamily="18" charset="0"/>
              </a:rPr>
              <a:t>Раней __________________________________________________________________.</a:t>
            </a:r>
            <a:br>
              <a:rPr lang="be-BY" sz="1500" dirty="0">
                <a:latin typeface="Arial Narrow" panose="020B0606020202030204" pitchFamily="34" charset="0"/>
                <a:cs typeface="Times New Roman" panose="02020603050405020304" pitchFamily="18" charset="0"/>
              </a:rPr>
            </a:br>
            <a:r>
              <a:rPr lang="be-BY" sz="1500" dirty="0">
                <a:latin typeface="Arial Narrow" panose="020B0606020202030204" pitchFamily="34" charset="0"/>
                <a:cs typeface="Times New Roman" panose="02020603050405020304" pitchFamily="18" charset="0"/>
              </a:rPr>
              <a:t>Сёння __________________________________________________________________.</a:t>
            </a:r>
          </a:p>
          <a:p>
            <a:r>
              <a:rPr lang="be-BY" sz="1500" b="1" i="1" dirty="0">
                <a:latin typeface="Arial Narrow" panose="020B0606020202030204" pitchFamily="34" charset="0"/>
                <a:cs typeface="Times New Roman" panose="02020603050405020304" pitchFamily="18" charset="0"/>
              </a:rPr>
              <a:t>⭐ ВЫНІК РАБОТЫ ГРУПЫ</a:t>
            </a:r>
          </a:p>
          <a:p>
            <a:r>
              <a:rPr lang="be-BY" sz="1500" dirty="0">
                <a:latin typeface="Arial Narrow" panose="020B0606020202030204" pitchFamily="34" charset="0"/>
                <a:cs typeface="Times New Roman" panose="02020603050405020304" pitchFamily="18" charset="0"/>
              </a:rPr>
              <a:t>Галоўнае, што мы даведаліся: ______________________________________________</a:t>
            </a:r>
          </a:p>
          <a:p>
            <a:r>
              <a:rPr lang="be-BY" sz="1500" dirty="0">
                <a:latin typeface="Arial Narrow" panose="020B0606020202030204" pitchFamily="34" charset="0"/>
                <a:cs typeface="Times New Roman" panose="02020603050405020304" pitchFamily="18" charset="0"/>
              </a:rPr>
              <a:t>________________________________________________________________________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C9A3300E-62D6-4264-AA5F-A595EB1C71A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14" r="68889" b="23246"/>
          <a:stretch/>
        </p:blipFill>
        <p:spPr>
          <a:xfrm>
            <a:off x="5757174" y="7119"/>
            <a:ext cx="964085" cy="115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8760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216709C-D70C-49EB-8E04-906230FA5C99}"/>
              </a:ext>
            </a:extLst>
          </p:cNvPr>
          <p:cNvSpPr/>
          <p:nvPr/>
        </p:nvSpPr>
        <p:spPr>
          <a:xfrm>
            <a:off x="108856" y="4043027"/>
            <a:ext cx="6640286" cy="3323987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КАРТКА 2. Майстар слоў.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be-BY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Вывучы</a:t>
            </a: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інфармацыю.</a:t>
            </a:r>
            <a:endParaRPr lang="be-BY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Кафля</a:t>
            </a: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— гэта керамічная плітка для ўпрыгожвання печаў і камінаў.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Кераміка</a:t>
            </a: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— вырабы з гліны, абпаленыя ў печы.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Абліцоўка</a:t>
            </a: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— пакрыццё паверхні для прыгажосці і аховы.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Арнамент</a:t>
            </a: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— узор з геаметрычных, раслінных ці іншых элементаў.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Барэльеф</a:t>
            </a: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— гэта малюнак або фігура, якія трохі выступаюць над паверхняй.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Заданне.</a:t>
            </a:r>
            <a:endParaRPr lang="be-BY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Падрыхтуй тлумачэнне слоў для групы. Паспрабуй растлумачыць іх простымі словамі.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E76717F-D0AB-43B1-9B80-F6CB012E96BA}"/>
              </a:ext>
            </a:extLst>
          </p:cNvPr>
          <p:cNvSpPr/>
          <p:nvPr/>
        </p:nvSpPr>
        <p:spPr>
          <a:xfrm>
            <a:off x="108856" y="269039"/>
            <a:ext cx="6640286" cy="3285323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КАРТКА 1. Майстар справы.</a:t>
            </a: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be-BY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Вывучы</a:t>
            </a: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інфармацыю.</a:t>
            </a:r>
            <a:endParaRPr lang="be-BY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Беларускія майстры выраблялі </a:t>
            </a: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керамічную кафлю</a:t>
            </a: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— спецыяльныя пліткі для абліцоўкі печаў і камінаў. Кафлю рабілі са </a:t>
            </a: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спецыяльных сартоў гліны</a:t>
            </a: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b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Гліну фармавалі ў пліткі, сушылі, а затым </a:t>
            </a: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абпальвалі ў печы</a:t>
            </a: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Пасля гэтага кафлю </a:t>
            </a: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распісвалі або ўпрыгожвалі рэльефам</a:t>
            </a: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Кафля добра трымала цяпло, не трэскалася ад перападаў тэмператур і доўга служыла. Майстэрства было складаным і патрабавала вялікага вопыту.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Заданне.</a:t>
            </a:r>
            <a:endParaRPr lang="be-BY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Падрыхтуй тлумачэнне для групы: як выраблялі кафлю ад гліны да гатовай пліткі.</a:t>
            </a:r>
          </a:p>
        </p:txBody>
      </p:sp>
    </p:spTree>
    <p:extLst>
      <p:ext uri="{BB962C8B-B14F-4D97-AF65-F5344CB8AC3E}">
        <p14:creationId xmlns:p14="http://schemas.microsoft.com/office/powerpoint/2010/main" val="33269959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5BD67D1-B7BA-41EB-8820-72271F565FBC}"/>
              </a:ext>
            </a:extLst>
          </p:cNvPr>
          <p:cNvSpPr/>
          <p:nvPr/>
        </p:nvSpPr>
        <p:spPr>
          <a:xfrm>
            <a:off x="108855" y="6015059"/>
            <a:ext cx="6640284" cy="2677656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КАРТКА 5. Майстар карты </a:t>
            </a:r>
            <a:r>
              <a:rPr lang="be-BY" sz="14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(малюнак карты).</a:t>
            </a:r>
            <a:endParaRPr lang="be-BY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be-BY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Вывучы</a:t>
            </a: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інфармацыю.</a:t>
            </a:r>
            <a:endParaRPr lang="be-BY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Майстэрства каляровай кафлі на беларускіх землях зарадзілася ў </a:t>
            </a: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Віцебску</a:t>
            </a: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b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Гэта рамяство прыйшло ў Беларусь з Заходняй Еўропы. Віцебск стаў важным цэнтрам развіцця кафлянага мастацтва.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Заданне.</a:t>
            </a:r>
            <a:endParaRPr lang="be-BY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Пакажы на карце горад, дзе зарадзілася майстэрства каляровай кафлі.</a:t>
            </a:r>
            <a:b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Растлумач сувязь кафлі з гэтым месцам.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A3D1DF4-0165-4E03-BFB7-88AAF9D347A2}"/>
              </a:ext>
            </a:extLst>
          </p:cNvPr>
          <p:cNvSpPr/>
          <p:nvPr/>
        </p:nvSpPr>
        <p:spPr>
          <a:xfrm>
            <a:off x="108855" y="3214924"/>
            <a:ext cx="6640286" cy="2638992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КАРТКА 4. Майстар спадчыны.</a:t>
            </a:r>
            <a:endParaRPr lang="be-BY" sz="1400" b="1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be-BY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Вывучы</a:t>
            </a: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інфармацыю.</a:t>
            </a:r>
            <a:endParaRPr lang="be-BY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Кафля — частка </a:t>
            </a: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культурнай спадчыны Беларусі</a:t>
            </a: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Яна паказвае майстэрства беларускіх рамеснікаў і іх уяўленні пра прыгажосць. Вопыт вырабу кафлі перадаваўся з пакалення ў пакаленне. Сёння гэта мастацтва амаль забытае, таму кафля мае вялікую гістарычную каштоўнасць.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Заданне.</a:t>
            </a:r>
            <a:endParaRPr lang="be-BY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Растлумач групе, чаму кафлю можна назваць культурным скарбам Беларусі.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36A5AC7-E8B4-449F-A161-39C3F33E3DEA}"/>
              </a:ext>
            </a:extLst>
          </p:cNvPr>
          <p:cNvSpPr/>
          <p:nvPr/>
        </p:nvSpPr>
        <p:spPr>
          <a:xfrm>
            <a:off x="108855" y="116012"/>
            <a:ext cx="6640286" cy="2962158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КАРТКА 3. Майстар  фактаў.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be-BY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Вывучы</a:t>
            </a: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інфармацыю.</a:t>
            </a:r>
            <a:endParaRPr lang="be-BY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Кафля была не толькі карыснай, але і прыгожай. Яе ўпрыгожвалі выявамі людзей, жывёл, птушак, кветак, раслін, гербаў, бытавых і біблейскіх сцэн. У 18 стагоддзі ў Беларусі з’явілася </a:t>
            </a: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распісная кафля</a:t>
            </a: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 малюнкамі з паўсядзённага жыцця. Асаблівым беларускім узорам стала кампазіцыя </a:t>
            </a: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«паўлінавае вока»</a:t>
            </a: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Заданне.</a:t>
            </a:r>
            <a:endParaRPr lang="be-BY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Падрыхтуй для групы 2–3 цікавыя факты пра кафлю. Падумай, што можа здзівіць аднакласнікаў.</a:t>
            </a:r>
          </a:p>
        </p:txBody>
      </p:sp>
    </p:spTree>
    <p:extLst>
      <p:ext uri="{BB962C8B-B14F-4D97-AF65-F5344CB8AC3E}">
        <p14:creationId xmlns:p14="http://schemas.microsoft.com/office/powerpoint/2010/main" val="41394530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EF8DC2E-F4C6-4BBD-9FEC-E65C8048E74E}"/>
              </a:ext>
            </a:extLst>
          </p:cNvPr>
          <p:cNvSpPr/>
          <p:nvPr/>
        </p:nvSpPr>
        <p:spPr>
          <a:xfrm>
            <a:off x="130628" y="105519"/>
            <a:ext cx="6558643" cy="9694962"/>
          </a:xfrm>
          <a:prstGeom prst="rect">
            <a:avLst/>
          </a:prstGeom>
          <a:ln w="28575">
            <a:noFill/>
            <a:prstDash val="dash"/>
          </a:ln>
        </p:spPr>
        <p:txBody>
          <a:bodyPr wrap="square">
            <a:spAutoFit/>
          </a:bodyPr>
          <a:lstStyle/>
          <a:p>
            <a:r>
              <a:rPr lang="ru-RU" sz="1600" b="1" i="1" dirty="0">
                <a:latin typeface="Arial Narrow" panose="020B0606020202030204" pitchFamily="34" charset="0"/>
                <a:cs typeface="Times New Roman" panose="02020603050405020304" pitchFamily="18" charset="0"/>
              </a:rPr>
              <a:t>📝 </a:t>
            </a:r>
            <a:r>
              <a:rPr lang="be-BY" sz="1600" b="1" i="1" dirty="0">
                <a:latin typeface="Arial Narrow" panose="020B0606020202030204" pitchFamily="34" charset="0"/>
                <a:cs typeface="Times New Roman" panose="02020603050405020304" pitchFamily="18" charset="0"/>
              </a:rPr>
              <a:t>РАБОЧЫ ЛІСТ ГРУПЫ</a:t>
            </a:r>
          </a:p>
          <a:p>
            <a:r>
              <a:rPr lang="be-BY" sz="1600" b="1" i="1" dirty="0">
                <a:latin typeface="Arial Narrow" panose="020B0606020202030204" pitchFamily="34" charset="0"/>
                <a:cs typeface="Times New Roman" panose="02020603050405020304" pitchFamily="18" charset="0"/>
              </a:rPr>
              <a:t>Тэма: КАФЛЯ — СКАРБ БЕЛАРУСКІХ МАЙСТРОЎ.</a:t>
            </a:r>
          </a:p>
          <a:p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Клас: ____________  Дата: ____________</a:t>
            </a:r>
            <a:b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</a:br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Назва групы: ___________________________________________</a:t>
            </a:r>
          </a:p>
          <a:p>
            <a:r>
              <a:rPr lang="be-BY" sz="16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🔹 </a:t>
            </a:r>
            <a:r>
              <a:rPr lang="be-BY" sz="1600" b="1" i="1" dirty="0">
                <a:latin typeface="Arial Narrow" panose="020B0606020202030204" pitchFamily="34" charset="0"/>
                <a:cs typeface="Times New Roman" panose="02020603050405020304" pitchFamily="18" charset="0"/>
              </a:rPr>
              <a:t>МАЙСТАР СПРАВЫ</a:t>
            </a:r>
          </a:p>
          <a:p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Як выраблялі кафлю. Кафлю рабілі са спецыяльных сартоў _________________.</a:t>
            </a:r>
          </a:p>
          <a:p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Гліну  ____________________ у пліткі. Пліткі  _____________________ і сушылі.</a:t>
            </a:r>
          </a:p>
          <a:p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Пасля гэтага кафлю _____________________________ у печы. Гатовую кафлю ___________________________ або ўпрыгожвалі _________________________.</a:t>
            </a:r>
          </a:p>
          <a:p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Вынік:</a:t>
            </a:r>
            <a:b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</a:br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Кафля была _________________, не _________________ і __________________.</a:t>
            </a:r>
          </a:p>
          <a:p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🔹 </a:t>
            </a:r>
            <a:r>
              <a:rPr lang="be-BY" sz="1600" b="1" i="1" dirty="0">
                <a:latin typeface="Arial Narrow" panose="020B0606020202030204" pitchFamily="34" charset="0"/>
                <a:cs typeface="Times New Roman" panose="02020603050405020304" pitchFamily="18" charset="0"/>
              </a:rPr>
              <a:t>МАЙСТАР СЛОЎ І ЗНАЧЭННЯЎ</a:t>
            </a:r>
          </a:p>
          <a:p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Растлумач простымі словамі:</a:t>
            </a:r>
          </a:p>
          <a:p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Кафля — ____________________________________________________________</a:t>
            </a:r>
          </a:p>
          <a:p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Кераміка — __________________________________________________________</a:t>
            </a:r>
          </a:p>
          <a:p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Абліцоўка — _________________________________________________________</a:t>
            </a:r>
          </a:p>
          <a:p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Арнамент — _________________________________________________________</a:t>
            </a:r>
          </a:p>
          <a:p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Барэльеф — _________________________________________________________</a:t>
            </a:r>
          </a:p>
          <a:p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🔹 </a:t>
            </a:r>
            <a:r>
              <a:rPr lang="be-BY" sz="1600" b="1" i="1" dirty="0">
                <a:latin typeface="Arial Narrow" panose="020B0606020202030204" pitchFamily="34" charset="0"/>
                <a:cs typeface="Times New Roman" panose="02020603050405020304" pitchFamily="18" charset="0"/>
              </a:rPr>
              <a:t>МАЙСТАР ЦІКАВЫХ ФАКТАЎ</a:t>
            </a:r>
          </a:p>
          <a:p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Запішы 2–3 цікавыя факты пра кафлю:</a:t>
            </a:r>
          </a:p>
          <a:p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⭐ Мяне здзівіла, што___________________________________________________</a:t>
            </a:r>
          </a:p>
          <a:p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_____________________________________________________________________</a:t>
            </a:r>
          </a:p>
          <a:p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_____________________________________________________________________</a:t>
            </a:r>
          </a:p>
          <a:p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🔹 </a:t>
            </a:r>
            <a:r>
              <a:rPr lang="be-BY" sz="1600" b="1" i="1" dirty="0">
                <a:latin typeface="Arial Narrow" panose="020B0606020202030204" pitchFamily="34" charset="0"/>
                <a:cs typeface="Times New Roman" panose="02020603050405020304" pitchFamily="18" charset="0"/>
              </a:rPr>
              <a:t>МАЙСТАР КУЛЬТУРНАЙ СПАДЧЫНЫ</a:t>
            </a:r>
          </a:p>
          <a:p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Скончы сказы:</a:t>
            </a:r>
          </a:p>
          <a:p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Кафля — гэта частка _____________________________ Беларусі.   Яна паказвае ___________________ рамеснікаў.  Вопыт вырабу кафлі _____________________</a:t>
            </a:r>
          </a:p>
          <a:p>
            <a:pPr algn="just"/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_______________________. Кафлю можна назваць культурным скарбам, бо __________________________________.</a:t>
            </a:r>
          </a:p>
          <a:p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🔹 </a:t>
            </a:r>
            <a:r>
              <a:rPr lang="be-BY" sz="1600" b="1" i="1" dirty="0">
                <a:latin typeface="Arial Narrow" panose="020B0606020202030204" pitchFamily="34" charset="0"/>
                <a:cs typeface="Times New Roman" panose="02020603050405020304" pitchFamily="18" charset="0"/>
              </a:rPr>
              <a:t>МАЙСТАР КАРТЫ</a:t>
            </a:r>
          </a:p>
          <a:p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Адкажы:</a:t>
            </a:r>
          </a:p>
          <a:p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У якім горадзе зарадзілася майстэрства каляровай кафлі?___________________</a:t>
            </a:r>
          </a:p>
          <a:p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Адкуль гэта рамяство прыйшло ў Беларусь?_______________________________</a:t>
            </a:r>
          </a:p>
          <a:p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Сувязь кафлі з гэтым месцам:</a:t>
            </a:r>
          </a:p>
          <a:p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 </a:t>
            </a:r>
          </a:p>
          <a:p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⭐ ВЫНІК РАБОТЫ ГРУПЫ</a:t>
            </a:r>
          </a:p>
          <a:p>
            <a:r>
              <a:rPr lang="be-BY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Галоўнае, што мы даведаліся пра кафлю:</a:t>
            </a:r>
          </a:p>
          <a:p>
            <a:r>
              <a:rPr lang="ru-RU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23F6DE1-C3A1-4DBF-A546-09B019E6C34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68" t="18157" r="298" b="23047"/>
          <a:stretch/>
        </p:blipFill>
        <p:spPr>
          <a:xfrm>
            <a:off x="5334000" y="-30486"/>
            <a:ext cx="1301933" cy="1477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2432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F422D28-8335-4E7D-8FD6-7E3DCF17DA3F}"/>
              </a:ext>
            </a:extLst>
          </p:cNvPr>
          <p:cNvSpPr/>
          <p:nvPr/>
        </p:nvSpPr>
        <p:spPr>
          <a:xfrm>
            <a:off x="163879" y="174962"/>
            <a:ext cx="6541721" cy="3323987"/>
          </a:xfrm>
          <a:prstGeom prst="rect">
            <a:avLst/>
          </a:prstGeom>
          <a:ln w="19050"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КАРТКА 1. Майстар справы.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be-BY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Вывучы</a:t>
            </a: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інфармацыю.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Слуцкія паясы вырабляліся ў ткацкіх майстэрнях. Іх ткалі ўручную на спецыяльных кроснах. Для паясоў выкарыстоўвалі натуральны шоўк, а таксама залатыя і срэбныя ніткі. Пояс мог быць вельмі доўгім — да чатырох метраў. На поясе з двух бакоў былі розныя ўзоры. Праца была вельмі складаная і павольная, таму паясы каштавалі вельмі дорага. Паясы ткалі толькі мужчыны.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Заданне.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Падрыхтуй тлумачэнне для групы: як выраблялі слуцкі пояс ад нітак да гатовага вырабу.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AB28543-C4C3-447C-B829-FD686322605A}"/>
              </a:ext>
            </a:extLst>
          </p:cNvPr>
          <p:cNvSpPr/>
          <p:nvPr/>
        </p:nvSpPr>
        <p:spPr>
          <a:xfrm>
            <a:off x="152398" y="3666844"/>
            <a:ext cx="6541722" cy="3000821"/>
          </a:xfrm>
          <a:prstGeom prst="rect">
            <a:avLst/>
          </a:prstGeom>
          <a:ln w="19050"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КАРТКА 2. Майстар слоў.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be-BY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Вывучы</a:t>
            </a: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інфармацыю.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Слуцкі пояс</a:t>
            </a: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— шырокі прыгожы пояс для ўрачыстага адзення.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Ткацтва</a:t>
            </a: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— праца, калі з нітак робяць тканіну.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Кросны</a:t>
            </a: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— станок, на якім ткалі паясы.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Узор</a:t>
            </a: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— малюнак, які ўпрыгожвае пояс.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Шляхта</a:t>
            </a: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— багатыя людзі ў мінулым.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Заданне.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Растлумач словы так, каб зразумеў аднакласнік.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712C09D-3D52-44D2-8D20-F6F7B33A73DC}"/>
              </a:ext>
            </a:extLst>
          </p:cNvPr>
          <p:cNvSpPr/>
          <p:nvPr/>
        </p:nvSpPr>
        <p:spPr>
          <a:xfrm>
            <a:off x="152398" y="6835560"/>
            <a:ext cx="6535982" cy="2677656"/>
          </a:xfrm>
          <a:prstGeom prst="rect">
            <a:avLst/>
          </a:prstGeom>
          <a:ln w="19050"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КАРТКА 3. Майстар фактаў.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be-BY" sz="1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Вывучы</a:t>
            </a: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інфармацыю.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Слуцкія паясы мелі шмат цікавых асаблівасцей. Пояс быў такі тонкі, што яго можна было працягнуць праз пярсцёнак. Кожны пояс быў непаўторны — двух аднолькавых не існавала. Адзін пояс мог каштаваць, як некалькі дарагіх коней.</a:t>
            </a:r>
            <a:b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Пояс меў розныя бакі, і яго паварочвалі ў залежнасці ад падзеі.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Заданне.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be-BY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Выберы адзін факт і падрыхтуй кароткі вусны адказ: чым ён цябе здзівіў?</a:t>
            </a:r>
          </a:p>
        </p:txBody>
      </p:sp>
    </p:spTree>
    <p:extLst>
      <p:ext uri="{BB962C8B-B14F-4D97-AF65-F5344CB8AC3E}">
        <p14:creationId xmlns:p14="http://schemas.microsoft.com/office/powerpoint/2010/main" val="323350437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678</TotalTime>
  <Words>2140</Words>
  <Application>Microsoft Office PowerPoint</Application>
  <PresentationFormat>Аркуш A4 (210x297 мм)</PresentationFormat>
  <Paragraphs>191</Paragraphs>
  <Slides>11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5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11</vt:i4>
      </vt:variant>
    </vt:vector>
  </HeadingPairs>
  <TitlesOfParts>
    <vt:vector size="17" baseType="lpstr">
      <vt:lpstr>Arial</vt:lpstr>
      <vt:lpstr>Arial Narrow</vt:lpstr>
      <vt:lpstr>Calibri</vt:lpstr>
      <vt:lpstr>Calibri Light</vt:lpstr>
      <vt:lpstr>Times New Roman</vt:lpstr>
      <vt:lpstr>Тема Office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Галина</cp:lastModifiedBy>
  <cp:revision>44</cp:revision>
  <dcterms:created xsi:type="dcterms:W3CDTF">2026-01-11T19:31:59Z</dcterms:created>
  <dcterms:modified xsi:type="dcterms:W3CDTF">2026-01-31T11:34:04Z</dcterms:modified>
</cp:coreProperties>
</file>