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64" r:id="rId6"/>
    <p:sldId id="290" r:id="rId7"/>
    <p:sldId id="266" r:id="rId8"/>
    <p:sldId id="291" r:id="rId9"/>
    <p:sldId id="295" r:id="rId10"/>
    <p:sldId id="296" r:id="rId11"/>
    <p:sldId id="297" r:id="rId12"/>
    <p:sldId id="280" r:id="rId13"/>
    <p:sldId id="292" r:id="rId14"/>
    <p:sldId id="285" r:id="rId15"/>
    <p:sldId id="293" r:id="rId16"/>
    <p:sldId id="287" r:id="rId17"/>
  </p:sldIdLst>
  <p:sldSz cx="9144000" cy="5143500" type="screen16x9"/>
  <p:notesSz cx="6858000" cy="9144000"/>
  <p:defaultTextStyle>
    <a:defPPr>
      <a:defRPr lang="ru-RU"/>
    </a:defPPr>
    <a:lvl1pPr marL="0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2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88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4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7" y="2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6" indent="0">
              <a:buNone/>
              <a:defRPr sz="2800"/>
            </a:lvl2pPr>
            <a:lvl3pPr marL="914192" indent="0">
              <a:buNone/>
              <a:defRPr sz="2400"/>
            </a:lvl3pPr>
            <a:lvl4pPr marL="1371288" indent="0">
              <a:buNone/>
              <a:defRPr sz="2000"/>
            </a:lvl4pPr>
            <a:lvl5pPr marL="1828384" indent="0">
              <a:buNone/>
              <a:defRPr sz="2000"/>
            </a:lvl5pPr>
            <a:lvl6pPr marL="2285480" indent="0">
              <a:buNone/>
              <a:defRPr sz="2000"/>
            </a:lvl6pPr>
            <a:lvl7pPr marL="2742576" indent="0">
              <a:buNone/>
              <a:defRPr sz="2000"/>
            </a:lvl7pPr>
            <a:lvl8pPr marL="3199672" indent="0">
              <a:buNone/>
              <a:defRPr sz="2000"/>
            </a:lvl8pPr>
            <a:lvl9pPr marL="365676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09" rIns="91420" bIns="4570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09" rIns="91420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1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2" indent="-342822" algn="l" defTabSz="9141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1" indent="-285685" algn="l" defTabSz="9141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6" indent="-228548" algn="l" defTabSz="9141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2" indent="-228548" algn="l" defTabSz="9141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0166" y="857238"/>
            <a:ext cx="5143536" cy="144652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ЗЕМНО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ВОДНЫЕ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Ф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921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s://i.gifer.com/7K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3122"/>
            <a:ext cx="4953000" cy="24765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786064"/>
            <a:ext cx="4357718" cy="738642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Коваленко Е. В.,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учитель начальных классов 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ГУО «Средняя школа № 17 г. Барановичи»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72000" y="357172"/>
            <a:ext cx="3500462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ТРИТОН ОБЫКНОВЕННЫЙ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286262"/>
            <a:ext cx="3214710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ТРИТОН  ГРЕБЕНЧАТЫЙ</a:t>
            </a:r>
          </a:p>
        </p:txBody>
      </p:sp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34"/>
            <a:ext cx="4366433" cy="291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428874"/>
            <a:ext cx="5267316" cy="252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72000" y="357172"/>
            <a:ext cx="3214710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КАМЫШОВАЯ  ЖАБА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286262"/>
            <a:ext cx="3214710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ТРИТОН  ГРЕБЕНЧАТЫЙ</a:t>
            </a:r>
          </a:p>
        </p:txBody>
      </p:sp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74"/>
            <a:ext cx="5267316" cy="252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6"/>
            <a:ext cx="4286280" cy="286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114299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Красная книга Республики Беларусь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-214332"/>
            <a:ext cx="6357982" cy="547562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93232"/>
              </p:ext>
            </p:extLst>
          </p:nvPr>
        </p:nvGraphicFramePr>
        <p:xfrm>
          <a:off x="107158" y="194564"/>
          <a:ext cx="8429651" cy="4716719"/>
        </p:xfrm>
        <a:graphic>
          <a:graphicData uri="http://schemas.openxmlformats.org/drawingml/2006/table">
            <a:tbl>
              <a:tblPr/>
              <a:tblGrid>
                <a:gridCol w="669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 начале урока</a:t>
                      </a:r>
                      <a:endParaRPr lang="ru-RU" sz="1100" dirty="0">
                        <a:latin typeface="Arial Black" panose="020B0A04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В конце урока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28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Жабы, лягушки, тритоны ― земноводные. 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Главный признак земноводных</a:t>
                      </a:r>
                      <a:r>
                        <a:rPr lang="ru-RU" sz="28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― две пары ног.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 Земноводные  живут в воде.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+/-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 В воде земноводные могут</a:t>
                      </a:r>
                      <a:r>
                        <a:rPr lang="ru-RU" sz="28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жить, потому что умеют плавать.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 Земноводные ― хищники.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5927" y="3143254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8574397" y="3059903"/>
            <a:ext cx="50003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97271"/>
              </p:ext>
            </p:extLst>
          </p:nvPr>
        </p:nvGraphicFramePr>
        <p:xfrm>
          <a:off x="214282" y="571485"/>
          <a:ext cx="8715436" cy="3446607"/>
        </p:xfrm>
        <a:graphic>
          <a:graphicData uri="http://schemas.openxmlformats.org/drawingml/2006/table">
            <a:tbl>
              <a:tblPr/>
              <a:tblGrid>
                <a:gridCol w="290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а)</a:t>
                      </a:r>
                      <a:r>
                        <a:rPr lang="ru-RU" sz="3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плавники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г)</a:t>
                      </a:r>
                      <a:r>
                        <a:rPr lang="ru-RU" sz="3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сом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ж)</a:t>
                      </a:r>
                      <a:r>
                        <a:rPr lang="ru-RU" sz="3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рыбы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б)</a:t>
                      </a:r>
                      <a:r>
                        <a:rPr lang="ru-RU" sz="3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жабры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д)</a:t>
                      </a:r>
                      <a:r>
                        <a:rPr lang="ru-RU" sz="3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китовая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акула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3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3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растения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в)</a:t>
                      </a:r>
                      <a:r>
                        <a:rPr lang="ru-RU" sz="3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чешуя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е)</a:t>
                      </a:r>
                      <a:r>
                        <a:rPr lang="ru-RU" sz="3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карась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01712"/>
              </p:ext>
            </p:extLst>
          </p:nvPr>
        </p:nvGraphicFramePr>
        <p:xfrm>
          <a:off x="714347" y="928676"/>
          <a:ext cx="7358114" cy="2795121"/>
        </p:xfrm>
        <a:graphic>
          <a:graphicData uri="http://schemas.openxmlformats.org/drawingml/2006/table">
            <a:tbl>
              <a:tblPr/>
              <a:tblGrid>
                <a:gridCol w="122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7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3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2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6600" b="1" dirty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2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6600" b="1" dirty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2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 b="1" dirty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2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b="1" dirty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2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6600" b="1" dirty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2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6600" b="1" dirty="0">
                        <a:solidFill>
                          <a:schemeClr val="accent2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</a:t>
                      </a:r>
                      <a:endParaRPr lang="ru-RU" sz="6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</a:t>
                      </a:r>
                      <a:endParaRPr lang="ru-RU" sz="6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</a:t>
                      </a:r>
                      <a:endParaRPr lang="ru-RU" sz="6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</a:t>
                      </a:r>
                      <a:endParaRPr lang="ru-RU" sz="6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</a:t>
                      </a:r>
                      <a:endParaRPr lang="ru-RU" sz="6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</a:t>
                      </a:r>
                      <a:endParaRPr lang="ru-RU" sz="6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1090" y="2857502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8358214" y="2786064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10"/>
            <a:ext cx="8496342" cy="418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488" y="1357304"/>
            <a:ext cx="192882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1357304"/>
            <a:ext cx="192882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84" y="2714626"/>
            <a:ext cx="264320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3143254"/>
            <a:ext cx="321471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4612" y="3143254"/>
            <a:ext cx="192882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285998"/>
            <a:ext cx="192882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84" y="2214560"/>
            <a:ext cx="2000264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500430" y="3429006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1928794" y="3357568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142976" y="857238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42910" y="2643188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857752" y="3643320"/>
            <a:ext cx="1428760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5" name="Picture 7" descr="C:\Users\Admin\Downloads\pngtree-tortoise-photo-png-image_144835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8"/>
            <a:ext cx="1357322" cy="1214446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5000628" y="3429006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Picture 10" descr="C:\Users\Admin\Downloads\360_F_644394855_eBhsmTWkjvyz5yY8xIMtx1nt7kgYwS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10"/>
            <a:ext cx="1460186" cy="834392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3571868" y="357172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1" name="Picture 13" descr="C:\Users\Admin\Downloads\360_F_699495790_xSLm0O215GALtVKvlEXUmPQMY5Odg7C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28610"/>
            <a:ext cx="1360168" cy="906779"/>
          </a:xfrm>
          <a:prstGeom prst="ellipse">
            <a:avLst/>
          </a:prstGeom>
          <a:noFill/>
        </p:spPr>
      </p:pic>
      <p:pic>
        <p:nvPicPr>
          <p:cNvPr id="27664" name="Picture 16" descr="C:\Users\Admin\Downloads\pngtree-frog-picture-png-image_154047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000246"/>
            <a:ext cx="928682" cy="928682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7786710" y="1928808"/>
            <a:ext cx="1214446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00298" y="285734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5143504" y="357172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6786578" y="714362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6786578" y="3429006"/>
            <a:ext cx="1000132" cy="1000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000364" y="2285998"/>
            <a:ext cx="2571768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ЖИВОТНЫЕ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76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34"/>
            <a:ext cx="4110199" cy="253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857502"/>
            <a:ext cx="3595421" cy="211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357686" y="357172"/>
            <a:ext cx="3214710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ТРАВЯНАЯ  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928676"/>
            <a:ext cx="3214710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ПРУДОВАЯ  ЛЯГУШКА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4572014"/>
            <a:ext cx="3214710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ОЗЁРНАЯ  ЛЯГУШКА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857620" y="357172"/>
            <a:ext cx="3214710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СЕРАЯ  ЖАБА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1071552"/>
            <a:ext cx="3214710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ЧЕСНОЧНИЦА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504" y="4357700"/>
            <a:ext cx="3214710" cy="3571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КАМЫШОВАЯ  ЖАБА</a:t>
            </a:r>
          </a:p>
        </p:txBody>
      </p:sp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6"/>
            <a:ext cx="3641519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304"/>
            <a:ext cx="3277927" cy="258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572286"/>
            <a:ext cx="3560765" cy="237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141</Words>
  <Application>Microsoft Office PowerPoint</Application>
  <PresentationFormat>Паказ на экране (16:9)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5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Comic Sans MS</vt:lpstr>
      <vt:lpstr>Times New Roman</vt:lpstr>
      <vt:lpstr>Тема Office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36</cp:revision>
  <dcterms:created xsi:type="dcterms:W3CDTF">2025-08-01T09:15:28Z</dcterms:created>
  <dcterms:modified xsi:type="dcterms:W3CDTF">2026-01-29T19:33:48Z</dcterms:modified>
</cp:coreProperties>
</file>