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1"/>
  </p:handoutMasterIdLst>
  <p:sldIdLst>
    <p:sldId id="263" r:id="rId5"/>
    <p:sldId id="446" r:id="rId6"/>
    <p:sldId id="429" r:id="rId7"/>
    <p:sldId id="422" r:id="rId8"/>
    <p:sldId id="441" r:id="rId9"/>
    <p:sldId id="442" r:id="rId10"/>
    <p:sldId id="437" r:id="rId11"/>
    <p:sldId id="443" r:id="rId12"/>
    <p:sldId id="444" r:id="rId13"/>
    <p:sldId id="329" r:id="rId14"/>
    <p:sldId id="420" r:id="rId15"/>
    <p:sldId id="433" r:id="rId16"/>
    <p:sldId id="445" r:id="rId17"/>
    <p:sldId id="438" r:id="rId18"/>
    <p:sldId id="326" r:id="rId19"/>
    <p:sldId id="262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  <p:cmAuthor id="3" name="Elena" initials="E" lastIdx="4" clrIdx="2">
    <p:extLst>
      <p:ext uri="{19B8F6BF-5375-455C-9EA6-DF929625EA0E}">
        <p15:presenceInfo xmlns:p15="http://schemas.microsoft.com/office/powerpoint/2012/main" userId="El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4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3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547352"/>
            <a:ext cx="11028219" cy="2352391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дм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см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</a:t>
            </a:r>
            <a:r>
              <a:rPr lang="ru-RU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см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Задание 2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2AEF0C3B-4D26-493D-9F51-9E8864C333D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05702" y="1644256"/>
            <a:ext cx="683666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5790482"/>
            <a:ext cx="5567083" cy="9420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224118"/>
            <a:ext cx="9421906" cy="6044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квадратном дециметре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сантиметров, или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5629835"/>
            <a:ext cx="7055222" cy="11757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891553" y="251012"/>
            <a:ext cx="8731623" cy="6044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квадратных сантиметров.</a:t>
            </a:r>
            <a:endParaRPr lang="ru-RU" sz="32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013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дециметре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973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4904039"/>
            <a:ext cx="705522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дециметре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сантиметров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072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057139" y="3245652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05122" y="1654952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373613"/>
            <a:ext cx="8951241" cy="13600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квадратных сантиметров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квадратном дециметре</a:t>
            </a:r>
            <a:r>
              <a:rPr lang="ru-RU" sz="2400" b="1" dirty="0"/>
              <a:t>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сантиметров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дециметре</a:t>
            </a:r>
            <a:r>
              <a:rPr lang="ru-RU" sz="2400" b="1" dirty="0"/>
              <a:t>?</a:t>
            </a:r>
          </a:p>
          <a:p>
            <a:pPr marL="342900" lvl="0" indent="-342900" algn="ctr">
              <a:buFontTx/>
              <a:buChar char="-"/>
            </a:pPr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91936" y="3067244"/>
            <a:ext cx="8229599" cy="136001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 длины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182" y="5066228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65" y="347862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767822"/>
            <a:ext cx="7192899" cy="1567715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 единицы площади и длины!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727DB8A-E17E-4AA5-A04F-EB12E3DD2BC5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7467600" y="1747138"/>
            <a:ext cx="4210046" cy="253799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85482" y="1747137"/>
            <a:ext cx="2839049" cy="253799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B7BFF7A-A3F3-4F6D-8600-80F04B2D8820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3329006" y="2425616"/>
            <a:ext cx="4034118" cy="146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65971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893794"/>
            <a:ext cx="11903232" cy="3270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Первый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сантиметрах и сантиметрах.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4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дм,  3 дм 9 см,    2 дм 4 см          4 дм,  6 дм 8 см,    5 дм 3 см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792071"/>
            <a:ext cx="2167562" cy="298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60071" y="301127"/>
            <a:ext cx="10384705" cy="5692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сантиметрах и сантиметрах. 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5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 см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3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309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3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см = 39 см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2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204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2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см = 24 см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Вариант 2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4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4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 см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6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608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6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см = 68 см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5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503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5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 см = 53 см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	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598858"/>
            <a:ext cx="5925671" cy="1178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2" y="3693459"/>
            <a:ext cx="2258643" cy="303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893794"/>
            <a:ext cx="11903232" cy="3270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сантиметрах и сантиметрах.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4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дм,  3 дм 9 см,    2 дм 4 см         4 дм,  6 дм 8 см,    5 дм 3 см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45858"/>
            <a:ext cx="2068950" cy="293191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9E63242-F98C-4BB2-BCE8-658F23087A70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по очереди назови именованные числа.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25BAC62-946D-46C3-9B38-63939B6C0FFE}"/>
              </a:ext>
            </a:extLst>
          </p:cNvPr>
          <p:cNvSpPr/>
          <p:nvPr/>
        </p:nvSpPr>
        <p:spPr>
          <a:xfrm>
            <a:off x="7682752" y="4260096"/>
            <a:ext cx="3139803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</p:spTree>
    <p:extLst>
      <p:ext uri="{BB962C8B-B14F-4D97-AF65-F5344CB8AC3E}">
        <p14:creationId xmlns:p14="http://schemas.microsoft.com/office/powerpoint/2010/main" val="245468343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29" y="158130"/>
            <a:ext cx="11654117" cy="37161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</a:p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сантиметрах  и сантиметрах.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4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дм,  3 дм 9 см,    2 дм 4 см               4 дм,  6 дм 8 см,    5 дм 3 см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33082" y="4025152"/>
            <a:ext cx="5136777" cy="201537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chemeClr val="tx1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сантиметрах и сантиметрах: 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2 дм</a:t>
            </a:r>
            <a:r>
              <a:rPr lang="ru-RU" sz="2800" b="1" baseline="30000" dirty="0"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 и 2 дм</a:t>
            </a:r>
            <a:endParaRPr lang="ru-RU" sz="2800" b="1" dirty="0"/>
          </a:p>
          <a:p>
            <a:pPr algn="ctr"/>
            <a:r>
              <a:rPr lang="ru-RU" sz="2800" b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5585013" y="4177554"/>
            <a:ext cx="5237542" cy="186297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1 дм</a:t>
            </a:r>
            <a:r>
              <a:rPr lang="ru-RU" sz="2800" b="1" baseline="30000" dirty="0"/>
              <a:t>2</a:t>
            </a:r>
            <a:r>
              <a:rPr lang="ru-RU" sz="2800" b="1" dirty="0"/>
              <a:t> = 100 см</a:t>
            </a:r>
            <a:r>
              <a:rPr lang="ru-RU" sz="2800" b="1" baseline="30000" dirty="0"/>
              <a:t>2</a:t>
            </a:r>
            <a:r>
              <a:rPr lang="ru-RU" sz="2800" b="1" dirty="0"/>
              <a:t>,  2 дм</a:t>
            </a:r>
            <a:r>
              <a:rPr lang="ru-RU" sz="2800" b="1" baseline="30000" dirty="0"/>
              <a:t>2</a:t>
            </a:r>
            <a:r>
              <a:rPr lang="ru-RU" sz="2800" b="1" dirty="0"/>
              <a:t> = 200 см</a:t>
            </a:r>
            <a:r>
              <a:rPr lang="ru-RU" sz="2800" b="1" baseline="30000" dirty="0"/>
              <a:t>2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а 1 дм = 10 см, 2 дм = 20 см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66992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29" y="158130"/>
            <a:ext cx="11654117" cy="37161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</a:p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Образец правильного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сантиметрах  и сантиметрах.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4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дм,  3 дм 9 см,    2 дм 4 см                4 дм,  6 дм 8 см,    5 дм 3 см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70017" y="3610961"/>
            <a:ext cx="5136777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</a:t>
            </a:r>
          </a:p>
          <a:p>
            <a:pPr algn="ctr"/>
            <a:endParaRPr lang="ru-RU" sz="2800" b="1" dirty="0">
              <a:solidFill>
                <a:schemeClr val="tx1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сантиметрах и сантиметрах: </a:t>
            </a:r>
          </a:p>
          <a:p>
            <a:pPr algn="ctr"/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2 дм</a:t>
            </a:r>
            <a:r>
              <a:rPr lang="ru-RU" sz="2800" b="1" baseline="30000" dirty="0"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 5 см</a:t>
            </a:r>
            <a:r>
              <a:rPr lang="ru-RU" sz="2800" b="1" baseline="30000" dirty="0">
                <a:ea typeface="Calibri" panose="020F0502020204030204" pitchFamily="34" charset="0"/>
              </a:rPr>
              <a:t>2 </a:t>
            </a:r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и 2 дм 5 см</a:t>
            </a:r>
            <a:r>
              <a:rPr lang="ru-RU" sz="2800" b="1" dirty="0"/>
              <a:t> </a:t>
            </a:r>
          </a:p>
          <a:p>
            <a:pPr algn="ctr"/>
            <a:r>
              <a:rPr lang="ru-RU" sz="2800" b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5585013" y="3612775"/>
            <a:ext cx="5237542" cy="215291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1 дм</a:t>
            </a:r>
            <a:r>
              <a:rPr lang="ru-RU" sz="2800" b="1" baseline="30000" dirty="0"/>
              <a:t>2</a:t>
            </a:r>
            <a:r>
              <a:rPr lang="ru-RU" sz="2800" b="1" dirty="0"/>
              <a:t> = 100 см</a:t>
            </a:r>
            <a:r>
              <a:rPr lang="ru-RU" sz="2800" b="1" baseline="30000" dirty="0"/>
              <a:t>2</a:t>
            </a:r>
            <a:r>
              <a:rPr lang="ru-RU" sz="2800" b="1" dirty="0"/>
              <a:t>,  3 дм</a:t>
            </a:r>
            <a:r>
              <a:rPr lang="ru-RU" sz="2800" b="1" baseline="30000" dirty="0"/>
              <a:t>2</a:t>
            </a:r>
            <a:r>
              <a:rPr lang="ru-RU" sz="2800" b="1" dirty="0"/>
              <a:t> = 200 см</a:t>
            </a:r>
            <a:r>
              <a:rPr lang="ru-RU" sz="2800" b="1" baseline="30000" dirty="0"/>
              <a:t>2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200 см</a:t>
            </a:r>
            <a:r>
              <a:rPr lang="ru-RU" sz="2800" b="1" baseline="30000" dirty="0"/>
              <a:t>2 </a:t>
            </a:r>
            <a:r>
              <a:rPr lang="ru-RU" sz="2800" b="1" dirty="0"/>
              <a:t>+ 5 см</a:t>
            </a:r>
            <a:r>
              <a:rPr lang="ru-RU" sz="2800" b="1" baseline="30000" dirty="0"/>
              <a:t>2</a:t>
            </a:r>
            <a:r>
              <a:rPr lang="ru-RU" sz="2800" b="1" dirty="0"/>
              <a:t> = 205 см</a:t>
            </a:r>
            <a:r>
              <a:rPr lang="ru-RU" sz="2800" b="1" baseline="30000" dirty="0"/>
              <a:t>2</a:t>
            </a:r>
            <a:r>
              <a:rPr lang="ru-RU" sz="2800" b="1" dirty="0"/>
              <a:t>,</a:t>
            </a:r>
          </a:p>
          <a:p>
            <a:pPr algn="ctr"/>
            <a:r>
              <a:rPr lang="ru-RU" sz="2800" b="1" dirty="0"/>
              <a:t>а 1 </a:t>
            </a:r>
            <a:r>
              <a:rPr lang="ru-RU" sz="2800" b="1" dirty="0" err="1"/>
              <a:t>дм</a:t>
            </a:r>
            <a:r>
              <a:rPr lang="ru-RU" sz="2800" b="1" dirty="0"/>
              <a:t> = 10 см, 2 </a:t>
            </a:r>
            <a:r>
              <a:rPr lang="ru-RU" sz="2800" b="1" dirty="0" err="1"/>
              <a:t>дм</a:t>
            </a:r>
            <a:r>
              <a:rPr lang="ru-RU" sz="2800" b="1" dirty="0"/>
              <a:t> = 20 см, </a:t>
            </a:r>
          </a:p>
          <a:p>
            <a:pPr algn="ctr"/>
            <a:r>
              <a:rPr lang="ru-RU" sz="2800" b="1" dirty="0"/>
              <a:t>20 см + 5 см = 25 см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6049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90156" y="893794"/>
            <a:ext cx="11903232" cy="3270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сантиметрах и сантиметрах.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4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 дм,  3 дм 9 см,    2 дм 4 см          4 дм,  6 дм 8 см,    5 дм 3 см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845858"/>
            <a:ext cx="2068950" cy="293191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9E63242-F98C-4BB2-BCE8-658F23087A70}"/>
              </a:ext>
            </a:extLst>
          </p:cNvPr>
          <p:cNvSpPr/>
          <p:nvPr/>
        </p:nvSpPr>
        <p:spPr>
          <a:xfrm>
            <a:off x="3129202" y="3944471"/>
            <a:ext cx="3903735" cy="20529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по очереди назови именованные числа.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25BAC62-946D-46C3-9B38-63939B6C0FFE}"/>
              </a:ext>
            </a:extLst>
          </p:cNvPr>
          <p:cNvSpPr/>
          <p:nvPr/>
        </p:nvSpPr>
        <p:spPr>
          <a:xfrm>
            <a:off x="7682752" y="4260096"/>
            <a:ext cx="3139803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</p:spTree>
    <p:extLst>
      <p:ext uri="{BB962C8B-B14F-4D97-AF65-F5344CB8AC3E}">
        <p14:creationId xmlns:p14="http://schemas.microsoft.com/office/powerpoint/2010/main" val="40702480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60071" y="301127"/>
            <a:ext cx="10384705" cy="5692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сантиметрах и сантиметрах. 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5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 см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3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309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3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см = 39 см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2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204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2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см = 24 см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Вариант 2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4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4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 см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6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608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6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см = 68 см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5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503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5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 см = 53 см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	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598858"/>
            <a:ext cx="5925671" cy="1178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2" y="3693459"/>
            <a:ext cx="2258643" cy="303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10405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28896</TotalTime>
  <Words>1012</Words>
  <Application>Microsoft Office PowerPoint</Application>
  <PresentationFormat>Шырокаэкранны</PresentationFormat>
  <Paragraphs>160</Paragraphs>
  <Slides>16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16</vt:i4>
      </vt:variant>
    </vt:vector>
  </HeadingPairs>
  <TitlesOfParts>
    <vt:vector size="23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Сравнение и сопоставление систем мер   площади (1 дм², 1 см²) и длины (1 дм, 1 см)  в  IV классе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425</cp:revision>
  <dcterms:created xsi:type="dcterms:W3CDTF">2022-11-26T19:01:26Z</dcterms:created>
  <dcterms:modified xsi:type="dcterms:W3CDTF">2025-09-30T08:16:26Z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