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21"/>
  </p:handoutMasterIdLst>
  <p:sldIdLst>
    <p:sldId id="437" r:id="rId5"/>
    <p:sldId id="448" r:id="rId6"/>
    <p:sldId id="429" r:id="rId7"/>
    <p:sldId id="422" r:id="rId8"/>
    <p:sldId id="444" r:id="rId9"/>
    <p:sldId id="445" r:id="rId10"/>
    <p:sldId id="440" r:id="rId11"/>
    <p:sldId id="447" r:id="rId12"/>
    <p:sldId id="446" r:id="rId13"/>
    <p:sldId id="329" r:id="rId14"/>
    <p:sldId id="420" r:id="rId15"/>
    <p:sldId id="435" r:id="rId16"/>
    <p:sldId id="434" r:id="rId17"/>
    <p:sldId id="436" r:id="rId18"/>
    <p:sldId id="326" r:id="rId19"/>
    <p:sldId id="262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30.09.2025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1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30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58702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Сравнение и сопоставление систем мер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площади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м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²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1 дм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²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и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длины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м, 1 </a:t>
            </a:r>
            <a:r>
              <a:rPr lang="ru-RU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дм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8</a:t>
            </a:r>
          </a:p>
        </p:txBody>
      </p:sp>
    </p:spTree>
    <p:extLst>
      <p:ext uri="{BB962C8B-B14F-4D97-AF65-F5344CB8AC3E}">
        <p14:creationId xmlns:p14="http://schemas.microsoft.com/office/powerpoint/2010/main" val="382543012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2" name="Малюнак 1">
            <a:extLst>
              <a:ext uri="{FF2B5EF4-FFF2-40B4-BE49-F238E27FC236}">
                <a16:creationId xmlns:a16="http://schemas.microsoft.com/office/drawing/2014/main" id="{DC94F8B4-E9A2-4EFD-BC61-300551E77B2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805702" y="1553976"/>
            <a:ext cx="6836664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155576"/>
            <a:ext cx="2328926" cy="33753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618565" y="439272"/>
            <a:ext cx="11304494" cy="4682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квадратный метре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дециметров, или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 сотня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дециметров,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десятков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дециметров.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155576"/>
            <a:ext cx="2328926" cy="33753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2938526" y="4843255"/>
            <a:ext cx="7126941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618565" y="439272"/>
            <a:ext cx="11304494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квадратный метре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дециметров,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дециметров.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43908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155576"/>
            <a:ext cx="2328926" cy="33753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845860" y="4904039"/>
            <a:ext cx="5540188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метре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дец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3157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155576"/>
            <a:ext cx="2328926" cy="33753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272119" y="4904039"/>
            <a:ext cx="7198658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метре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дец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31726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2069078" y="3168209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42865" y="1675199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406357"/>
            <a:ext cx="8951241" cy="1579776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/>
          </a:p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сколько:</a:t>
            </a:r>
          </a:p>
          <a:p>
            <a:pPr marL="342900" lvl="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</a:rPr>
              <a:t>квадратных дециметров </a:t>
            </a:r>
            <a:r>
              <a:rPr lang="ru-RU" sz="2400" b="1" dirty="0"/>
              <a:t>в </a:t>
            </a:r>
            <a:r>
              <a:rPr lang="ru-RU" sz="2400" b="1" dirty="0">
                <a:solidFill>
                  <a:srgbClr val="FF0000"/>
                </a:solidFill>
              </a:rPr>
              <a:t>одном квадратном метре</a:t>
            </a:r>
            <a:r>
              <a:rPr lang="ru-RU" sz="2400" b="1" dirty="0"/>
              <a:t>;</a:t>
            </a:r>
          </a:p>
          <a:p>
            <a:pPr marL="342900" lvl="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</a:rPr>
              <a:t>дециметров</a:t>
            </a:r>
            <a:r>
              <a:rPr lang="ru-RU" sz="2400" b="1" dirty="0"/>
              <a:t> в </a:t>
            </a:r>
            <a:r>
              <a:rPr lang="ru-RU" sz="2400" b="1" dirty="0">
                <a:solidFill>
                  <a:srgbClr val="FF0000"/>
                </a:solidFill>
              </a:rPr>
              <a:t>одном метре</a:t>
            </a:r>
            <a:r>
              <a:rPr lang="ru-RU" sz="2400" b="1" dirty="0"/>
              <a:t>?</a:t>
            </a:r>
          </a:p>
          <a:p>
            <a:pPr lvl="0" algn="ctr"/>
            <a:endParaRPr lang="ru-RU" sz="2400" b="1" dirty="0"/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3135657"/>
            <a:ext cx="8229599" cy="135223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площади и длины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 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283" y="5173656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767823"/>
            <a:ext cx="7192899" cy="1516556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Повтори единицы площади и длины!</a:t>
            </a:r>
            <a:endParaRPr lang="ru-RU" sz="3600" i="1" dirty="0">
              <a:solidFill>
                <a:srgbClr val="FF0000"/>
              </a:solidFill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B10C2E8-4922-4DC8-9A62-1A47B2DC8B22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152400" y="1810870"/>
            <a:ext cx="3254603" cy="282655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ED089CB-1790-4CC4-8263-14FC1EAC8CA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79585" y="2331886"/>
            <a:ext cx="4061010" cy="1784518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73B93369-9CC8-4E12-B040-DA083191EA8C}"/>
              </a:ext>
            </a:extLst>
          </p:cNvPr>
          <p:cNvPicPr/>
          <p:nvPr/>
        </p:nvPicPr>
        <p:blipFill>
          <a:blip r:embed="rId10"/>
          <a:stretch>
            <a:fillRect/>
          </a:stretch>
        </p:blipFill>
        <p:spPr>
          <a:xfrm>
            <a:off x="8005482" y="1895316"/>
            <a:ext cx="3854823" cy="2682399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73C71052-94EC-426D-B870-F0FDC1DBAC78}"/>
              </a:ext>
            </a:extLst>
          </p:cNvPr>
          <p:cNvSpPr/>
          <p:nvPr/>
        </p:nvSpPr>
        <p:spPr>
          <a:xfrm>
            <a:off x="2088776" y="4983262"/>
            <a:ext cx="7906871" cy="120450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сравни, сопоставь и расскажи соседу. </a:t>
            </a:r>
          </a:p>
        </p:txBody>
      </p:sp>
    </p:spTree>
    <p:extLst>
      <p:ext uri="{BB962C8B-B14F-4D97-AF65-F5344CB8AC3E}">
        <p14:creationId xmlns:p14="http://schemas.microsoft.com/office/powerpoint/2010/main" val="1473485356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31" y="301128"/>
            <a:ext cx="11492752" cy="33210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Первый способ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квадратных дециметрах и дециметрах.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Вариант 1                                     Вариант 2</a:t>
            </a:r>
          </a:p>
          <a:p>
            <a:pPr marL="31178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4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9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7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3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м,  4 м 2 дм,  9 м 8 дм                7 м,  2 м 6 дм,    3 м 9 дм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4877145"/>
            <a:ext cx="3540067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429001"/>
            <a:ext cx="2274606" cy="3348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434353" y="158130"/>
            <a:ext cx="9977718" cy="6393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квадратных дециметрах и дециметрах.               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</a:t>
            </a:r>
            <a:endParaRPr lang="ru-RU" sz="28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6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600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6 м = 60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4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402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4 м 2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42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9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908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9 м 8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98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2 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7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700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7 м = 70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2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206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2 м 6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26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3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309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3 м 9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39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750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3" y="5423646"/>
            <a:ext cx="5127812" cy="127622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у себя 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3" y="4025153"/>
            <a:ext cx="2063410" cy="2752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31" y="301128"/>
            <a:ext cx="11492752" cy="33210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квадратных дециметрах и дециметрах.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Вариант 1                                     Вариант 2</a:t>
            </a:r>
          </a:p>
          <a:p>
            <a:pPr marL="31178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4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9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7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3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м,  4 м 2 дм, 9 м 8 дм                7 м,  2 м 6 дм,    3 м 9 дм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E4DD23D7-E15E-4A14-82DD-740F9FA97364}"/>
              </a:ext>
            </a:extLst>
          </p:cNvPr>
          <p:cNvSpPr/>
          <p:nvPr/>
        </p:nvSpPr>
        <p:spPr>
          <a:xfrm>
            <a:off x="4491319" y="3429000"/>
            <a:ext cx="3388657" cy="88302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451834EB-1AB6-4F0F-9DC6-05CB93D4803A}"/>
              </a:ext>
            </a:extLst>
          </p:cNvPr>
          <p:cNvSpPr/>
          <p:nvPr/>
        </p:nvSpPr>
        <p:spPr>
          <a:xfrm>
            <a:off x="322730" y="4637420"/>
            <a:ext cx="6009551" cy="20624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1  </a:t>
            </a:r>
            <a:r>
              <a:rPr lang="ru-RU" sz="2800" b="1" i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объясни соседу, как выполнял(а) перевод значений площади и длины из одних единиц измерения в другие.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E4389C6C-7E1E-4EFF-8A34-18B470DF3B48}"/>
              </a:ext>
            </a:extLst>
          </p:cNvPr>
          <p:cNvSpPr/>
          <p:nvPr/>
        </p:nvSpPr>
        <p:spPr>
          <a:xfrm>
            <a:off x="6535272" y="4885765"/>
            <a:ext cx="4043082" cy="181410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правильность выполнения  задания. </a:t>
            </a:r>
          </a:p>
        </p:txBody>
      </p:sp>
    </p:spTree>
    <p:extLst>
      <p:ext uri="{BB962C8B-B14F-4D97-AF65-F5344CB8AC3E}">
        <p14:creationId xmlns:p14="http://schemas.microsoft.com/office/powerpoint/2010/main" val="341052276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31" y="301128"/>
            <a:ext cx="11492752" cy="33210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Образец правильного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квадратных дециметрах и дециметрах.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Вариант 1                                     Вариант 2</a:t>
            </a:r>
          </a:p>
          <a:p>
            <a:pPr marL="31178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4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9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7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3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м,  4 м 2 дм, 9 м 8 дм                 7 м,  2 м 6 дм,    3 м 9 дм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B974178E-3F40-4106-9F77-9B4830C5CE36}"/>
              </a:ext>
            </a:extLst>
          </p:cNvPr>
          <p:cNvSpPr/>
          <p:nvPr/>
        </p:nvSpPr>
        <p:spPr>
          <a:xfrm>
            <a:off x="2599765" y="4069976"/>
            <a:ext cx="4115046" cy="211778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endParaRPr lang="ru-RU" sz="2800" b="1" dirty="0">
              <a:solidFill>
                <a:srgbClr val="FF0000"/>
              </a:solidFill>
            </a:endParaRPr>
          </a:p>
          <a:p>
            <a:pPr algn="ctr"/>
            <a:endParaRPr lang="ru-RU" sz="2800" b="1" dirty="0">
              <a:solidFill>
                <a:srgbClr val="FF0000"/>
              </a:solidFill>
            </a:endParaRP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 err="1">
                <a:solidFill>
                  <a:schemeClr val="tx1"/>
                </a:solidFill>
              </a:rPr>
              <a:t>Вырази</a:t>
            </a:r>
            <a:r>
              <a:rPr lang="ru-RU" sz="2800" b="1" i="1" dirty="0">
                <a:solidFill>
                  <a:schemeClr val="tx1"/>
                </a:solidFill>
              </a:rPr>
              <a:t> в квадратных дециметрах и дециметрах: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  <a:ea typeface="Times New Roman" panose="02020603050405020304" pitchFamily="18" charset="0"/>
              </a:rPr>
              <a:t>3 м</a:t>
            </a:r>
            <a:r>
              <a:rPr lang="ru-RU" sz="2800" b="1" baseline="30000" dirty="0">
                <a:solidFill>
                  <a:srgbClr val="FF0000"/>
                </a:solidFill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FF0000"/>
                </a:solidFill>
                <a:ea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00000"/>
                </a:solidFill>
                <a:ea typeface="Times New Roman" panose="02020603050405020304" pitchFamily="18" charset="0"/>
              </a:rPr>
              <a:t>и </a:t>
            </a:r>
            <a:r>
              <a:rPr lang="ru-RU" sz="2800" b="1" dirty="0">
                <a:solidFill>
                  <a:srgbClr val="FF0000"/>
                </a:solidFill>
                <a:ea typeface="Times New Roman" panose="02020603050405020304" pitchFamily="18" charset="0"/>
              </a:rPr>
              <a:t>3 м</a:t>
            </a:r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82A6E7A-D4E3-446C-9983-A80B734C06D0}"/>
              </a:ext>
            </a:extLst>
          </p:cNvPr>
          <p:cNvSpPr/>
          <p:nvPr/>
        </p:nvSpPr>
        <p:spPr>
          <a:xfrm>
            <a:off x="7043301" y="3544478"/>
            <a:ext cx="4032057" cy="26362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dirty="0"/>
              <a:t> </a:t>
            </a:r>
            <a:r>
              <a:rPr lang="ru-RU" sz="2800" b="1" dirty="0">
                <a:solidFill>
                  <a:srgbClr val="FF0000"/>
                </a:solidFill>
              </a:rPr>
              <a:t>1 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>
                <a:solidFill>
                  <a:srgbClr val="FF0000"/>
                </a:solidFill>
              </a:rPr>
              <a:t> = 100 дм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/>
              <a:t>,  </a:t>
            </a:r>
          </a:p>
          <a:p>
            <a:pPr algn="ctr"/>
            <a:r>
              <a:rPr lang="ru-RU" sz="2800" b="1" dirty="0"/>
              <a:t>306 дм</a:t>
            </a:r>
            <a:r>
              <a:rPr lang="ru-RU" sz="2800" b="1" baseline="30000" dirty="0"/>
              <a:t>2</a:t>
            </a:r>
            <a:r>
              <a:rPr lang="ru-RU" sz="2800" b="1" dirty="0"/>
              <a:t> = </a:t>
            </a:r>
            <a:r>
              <a:rPr lang="ru-RU" sz="2800" b="1" dirty="0">
                <a:solidFill>
                  <a:srgbClr val="FF0000"/>
                </a:solidFill>
              </a:rPr>
              <a:t>3</a:t>
            </a:r>
            <a:r>
              <a:rPr lang="ru-RU" sz="2800" b="1" dirty="0"/>
              <a:t> м</a:t>
            </a:r>
            <a:r>
              <a:rPr lang="ru-RU" sz="2800" b="1" baseline="30000" dirty="0"/>
              <a:t>2</a:t>
            </a:r>
            <a:r>
              <a:rPr lang="ru-RU" sz="2800" b="1" dirty="0"/>
              <a:t> </a:t>
            </a:r>
            <a:r>
              <a:rPr lang="ru-RU" sz="2800" b="1" dirty="0">
                <a:solidFill>
                  <a:srgbClr val="FF0000"/>
                </a:solidFill>
              </a:rPr>
              <a:t>6</a:t>
            </a:r>
            <a:r>
              <a:rPr lang="ru-RU" sz="2800" b="1" dirty="0"/>
              <a:t> дм</a:t>
            </a:r>
            <a:r>
              <a:rPr lang="ru-RU" sz="2800" b="1" baseline="30000" dirty="0"/>
              <a:t>2</a:t>
            </a:r>
            <a:r>
              <a:rPr lang="ru-RU" sz="2800" b="1" dirty="0"/>
              <a:t>,</a:t>
            </a:r>
          </a:p>
          <a:p>
            <a:pPr algn="ctr"/>
            <a:r>
              <a:rPr lang="ru-RU" sz="2800" b="1" dirty="0"/>
              <a:t>3 м</a:t>
            </a:r>
            <a:r>
              <a:rPr lang="ru-RU" sz="2800" b="1" baseline="30000" dirty="0"/>
              <a:t>2</a:t>
            </a:r>
            <a:r>
              <a:rPr lang="ru-RU" sz="2800" b="1" dirty="0"/>
              <a:t> = </a:t>
            </a:r>
            <a:r>
              <a:rPr lang="ru-RU" sz="2800" b="1" dirty="0">
                <a:solidFill>
                  <a:srgbClr val="FF0000"/>
                </a:solidFill>
              </a:rPr>
              <a:t>300 </a:t>
            </a:r>
            <a:r>
              <a:rPr lang="ru-RU" sz="2800" b="1" dirty="0"/>
              <a:t>дм</a:t>
            </a:r>
            <a:r>
              <a:rPr lang="ru-RU" sz="2800" b="1" baseline="30000" dirty="0"/>
              <a:t>2</a:t>
            </a:r>
            <a:r>
              <a:rPr lang="ru-RU" sz="2800" b="1" dirty="0"/>
              <a:t>,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1 м = 10 дм</a:t>
            </a:r>
            <a:r>
              <a:rPr lang="ru-RU" sz="2800" b="1" dirty="0"/>
              <a:t>,  </a:t>
            </a:r>
          </a:p>
          <a:p>
            <a:pPr algn="ctr"/>
            <a:r>
              <a:rPr lang="ru-RU" sz="2800" b="1" dirty="0"/>
              <a:t>3 м = </a:t>
            </a:r>
            <a:r>
              <a:rPr lang="ru-RU" sz="2800" b="1" dirty="0">
                <a:solidFill>
                  <a:srgbClr val="FF0000"/>
                </a:solidFill>
              </a:rPr>
              <a:t>30</a:t>
            </a:r>
            <a:r>
              <a:rPr lang="ru-RU" sz="2800" b="1" dirty="0"/>
              <a:t> дм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D54681A-E560-4A92-A8D6-66D04135FF2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622165"/>
            <a:ext cx="2132447" cy="315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48784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29" y="158130"/>
            <a:ext cx="11573435" cy="27010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Образец правильного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квадратных дециметрах и дециметрах.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Вариант 1                                     Вариант 2</a:t>
            </a:r>
          </a:p>
          <a:p>
            <a:pPr marL="31178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4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9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7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3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м,  4 м 2 дм, 9 м 8 дм                 7 м,  2 м 6 дм,    3 м 9 дм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8262102-9869-48A9-A092-3F787ECD750C}"/>
              </a:ext>
            </a:extLst>
          </p:cNvPr>
          <p:cNvSpPr/>
          <p:nvPr/>
        </p:nvSpPr>
        <p:spPr>
          <a:xfrm>
            <a:off x="2214282" y="3712769"/>
            <a:ext cx="3980329" cy="26217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 err="1">
                <a:solidFill>
                  <a:schemeClr val="tx1"/>
                </a:solidFill>
              </a:rPr>
              <a:t>Вырази</a:t>
            </a:r>
            <a:r>
              <a:rPr lang="ru-RU" sz="2800" b="1" i="1" dirty="0">
                <a:solidFill>
                  <a:schemeClr val="tx1"/>
                </a:solidFill>
              </a:rPr>
              <a:t> в квадратных дециметрах и дециметрах: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  <a:ea typeface="Times New Roman" panose="02020603050405020304" pitchFamily="18" charset="0"/>
              </a:rPr>
              <a:t>3 м</a:t>
            </a:r>
            <a:r>
              <a:rPr lang="ru-RU" sz="2800" b="1" baseline="30000" dirty="0">
                <a:solidFill>
                  <a:srgbClr val="FF0000"/>
                </a:solidFill>
                <a:ea typeface="Calibri" panose="020F0502020204030204" pitchFamily="34" charset="0"/>
              </a:rPr>
              <a:t>2</a:t>
            </a:r>
            <a:r>
              <a:rPr lang="ru-RU" sz="2800" b="1" dirty="0">
                <a:solidFill>
                  <a:srgbClr val="FF0000"/>
                </a:solidFill>
                <a:ea typeface="Times New Roman" panose="02020603050405020304" pitchFamily="18" charset="0"/>
              </a:rPr>
              <a:t> 5 дм</a:t>
            </a:r>
            <a:r>
              <a:rPr lang="ru-RU" sz="2800" b="1" baseline="30000" dirty="0">
                <a:solidFill>
                  <a:srgbClr val="FF0000"/>
                </a:solidFill>
                <a:ea typeface="Calibri" panose="020F0502020204030204" pitchFamily="34" charset="0"/>
              </a:rPr>
              <a:t>2 </a:t>
            </a:r>
            <a:r>
              <a:rPr lang="ru-RU" sz="2800" b="1" dirty="0">
                <a:solidFill>
                  <a:srgbClr val="000000"/>
                </a:solidFill>
                <a:ea typeface="Times New Roman" panose="02020603050405020304" pitchFamily="18" charset="0"/>
              </a:rPr>
              <a:t>и </a:t>
            </a:r>
            <a:r>
              <a:rPr lang="ru-RU" sz="2800" b="1" dirty="0">
                <a:solidFill>
                  <a:srgbClr val="FF0000"/>
                </a:solidFill>
                <a:ea typeface="Times New Roman" panose="02020603050405020304" pitchFamily="18" charset="0"/>
              </a:rPr>
              <a:t>3 м 5 дм</a:t>
            </a:r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  <a:p>
            <a:pPr algn="ctr"/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AA2C136-A59F-4E47-88A1-A24620CDE054}"/>
              </a:ext>
            </a:extLst>
          </p:cNvPr>
          <p:cNvSpPr/>
          <p:nvPr/>
        </p:nvSpPr>
        <p:spPr>
          <a:xfrm>
            <a:off x="6526306" y="3429000"/>
            <a:ext cx="4222376" cy="32708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</a:p>
          <a:p>
            <a:pPr algn="ctr"/>
            <a:endParaRPr lang="ru-RU" sz="2800" b="1" dirty="0">
              <a:solidFill>
                <a:srgbClr val="FF0000"/>
              </a:solidFill>
            </a:endParaRP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1 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>
                <a:solidFill>
                  <a:srgbClr val="FF0000"/>
                </a:solidFill>
              </a:rPr>
              <a:t> = 100 дм</a:t>
            </a:r>
            <a:r>
              <a:rPr lang="ru-RU" sz="2800" b="1" baseline="30000" dirty="0">
                <a:solidFill>
                  <a:srgbClr val="FF0000"/>
                </a:solidFill>
              </a:rPr>
              <a:t>2</a:t>
            </a:r>
            <a:r>
              <a:rPr lang="ru-RU" sz="2800" b="1" dirty="0"/>
              <a:t>,  </a:t>
            </a:r>
          </a:p>
          <a:p>
            <a:pPr algn="ctr"/>
            <a:r>
              <a:rPr lang="ru-RU" sz="2800" b="1" dirty="0"/>
              <a:t>3 м</a:t>
            </a:r>
            <a:r>
              <a:rPr lang="ru-RU" sz="2800" b="1" baseline="30000" dirty="0"/>
              <a:t>2</a:t>
            </a:r>
            <a:r>
              <a:rPr lang="ru-RU" sz="2800" b="1" dirty="0"/>
              <a:t> = </a:t>
            </a:r>
            <a:r>
              <a:rPr lang="ru-RU" sz="2800" b="1" dirty="0">
                <a:solidFill>
                  <a:srgbClr val="FF0000"/>
                </a:solidFill>
              </a:rPr>
              <a:t>300</a:t>
            </a:r>
            <a:r>
              <a:rPr lang="ru-RU" sz="2800" b="1" dirty="0"/>
              <a:t> дм</a:t>
            </a:r>
            <a:r>
              <a:rPr lang="ru-RU" sz="2800" b="1" baseline="30000" dirty="0"/>
              <a:t>2</a:t>
            </a:r>
            <a:r>
              <a:rPr lang="ru-RU" sz="2800" b="1" dirty="0"/>
              <a:t>, </a:t>
            </a:r>
          </a:p>
          <a:p>
            <a:pPr algn="ctr"/>
            <a:r>
              <a:rPr lang="ru-RU" sz="2800" b="1" dirty="0"/>
              <a:t>300 дм</a:t>
            </a:r>
            <a:r>
              <a:rPr lang="ru-RU" sz="2800" b="1" baseline="30000" dirty="0"/>
              <a:t>2 </a:t>
            </a:r>
            <a:r>
              <a:rPr lang="ru-RU" sz="2800" b="1" dirty="0"/>
              <a:t>+ 5 дм</a:t>
            </a:r>
            <a:r>
              <a:rPr lang="ru-RU" sz="2800" b="1" baseline="30000" dirty="0"/>
              <a:t>2</a:t>
            </a:r>
            <a:r>
              <a:rPr lang="ru-RU" sz="2800" b="1" dirty="0"/>
              <a:t> = </a:t>
            </a:r>
            <a:r>
              <a:rPr lang="ru-RU" sz="2800" b="1" dirty="0">
                <a:solidFill>
                  <a:srgbClr val="FF0000"/>
                </a:solidFill>
              </a:rPr>
              <a:t>305 </a:t>
            </a:r>
            <a:r>
              <a:rPr lang="ru-RU" sz="2800" b="1" dirty="0"/>
              <a:t>дм</a:t>
            </a:r>
            <a:r>
              <a:rPr lang="ru-RU" sz="2800" b="1" baseline="30000" dirty="0"/>
              <a:t>2</a:t>
            </a:r>
            <a:r>
              <a:rPr lang="ru-RU" sz="2800" b="1" dirty="0"/>
              <a:t>,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1 м = 10 дм</a:t>
            </a:r>
            <a:r>
              <a:rPr lang="ru-RU" sz="2800" b="1" dirty="0"/>
              <a:t>,  </a:t>
            </a:r>
          </a:p>
          <a:p>
            <a:pPr algn="ctr"/>
            <a:r>
              <a:rPr lang="ru-RU" sz="2800" b="1" dirty="0"/>
              <a:t>3 м = </a:t>
            </a:r>
            <a:r>
              <a:rPr lang="ru-RU" sz="2800" b="1" dirty="0">
                <a:solidFill>
                  <a:srgbClr val="FF0000"/>
                </a:solidFill>
              </a:rPr>
              <a:t>30</a:t>
            </a:r>
            <a:r>
              <a:rPr lang="ru-RU" sz="2800" b="1" dirty="0"/>
              <a:t> </a:t>
            </a:r>
            <a:r>
              <a:rPr lang="ru-RU" sz="2800" b="1" dirty="0" err="1"/>
              <a:t>дм</a:t>
            </a:r>
            <a:r>
              <a:rPr lang="ru-RU" sz="2800" b="1" dirty="0"/>
              <a:t>,</a:t>
            </a:r>
          </a:p>
          <a:p>
            <a:pPr algn="ctr"/>
            <a:r>
              <a:rPr lang="ru-RU" sz="2800" b="1" dirty="0"/>
              <a:t>30 дм + 5 дм = </a:t>
            </a:r>
            <a:r>
              <a:rPr lang="ru-RU" sz="2800" b="1" dirty="0">
                <a:solidFill>
                  <a:srgbClr val="FF0000"/>
                </a:solidFill>
              </a:rPr>
              <a:t>35</a:t>
            </a:r>
            <a:r>
              <a:rPr lang="ru-RU" sz="2800" b="1" dirty="0"/>
              <a:t> дм</a:t>
            </a:r>
          </a:p>
          <a:p>
            <a:pPr algn="ctr"/>
            <a:r>
              <a:rPr lang="ru-RU" sz="2800" b="1" dirty="0"/>
              <a:t>  </a:t>
            </a:r>
          </a:p>
          <a:p>
            <a:endParaRPr lang="ru-RU" sz="2800" b="1" i="1" dirty="0">
              <a:solidFill>
                <a:schemeClr val="tx1"/>
              </a:solidFill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123F356-822B-493B-851F-C9B0C445A4B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712769"/>
            <a:ext cx="2024125" cy="3065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69836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322731" y="301128"/>
            <a:ext cx="11492752" cy="33210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задания.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квадратных дециметрах и дециметрах.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Вариант 1                                     Вариант 2</a:t>
            </a:r>
          </a:p>
          <a:p>
            <a:pPr marL="31178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4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9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7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3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м,  4 м 2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9 м 8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            7 м,  2 м 6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3 м 9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E4DD23D7-E15E-4A14-82DD-740F9FA97364}"/>
              </a:ext>
            </a:extLst>
          </p:cNvPr>
          <p:cNvSpPr/>
          <p:nvPr/>
        </p:nvSpPr>
        <p:spPr>
          <a:xfrm>
            <a:off x="4491319" y="3536409"/>
            <a:ext cx="3388657" cy="86782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451834EB-1AB6-4F0F-9DC6-05CB93D4803A}"/>
              </a:ext>
            </a:extLst>
          </p:cNvPr>
          <p:cNvSpPr/>
          <p:nvPr/>
        </p:nvSpPr>
        <p:spPr>
          <a:xfrm>
            <a:off x="322730" y="4637420"/>
            <a:ext cx="6009551" cy="20624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2  </a:t>
            </a:r>
            <a:r>
              <a:rPr lang="ru-RU" sz="2800" b="1" i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- объясни соседу, как выполнял (а) перевод значений площади и длины из одних единиц измерения в другие.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E4389C6C-7E1E-4EFF-8A34-18B470DF3B48}"/>
              </a:ext>
            </a:extLst>
          </p:cNvPr>
          <p:cNvSpPr/>
          <p:nvPr/>
        </p:nvSpPr>
        <p:spPr>
          <a:xfrm>
            <a:off x="6535272" y="4885765"/>
            <a:ext cx="4043082" cy="181410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правильность выполнения  задания. </a:t>
            </a:r>
          </a:p>
        </p:txBody>
      </p:sp>
    </p:spTree>
    <p:extLst>
      <p:ext uri="{BB962C8B-B14F-4D97-AF65-F5344CB8AC3E}">
        <p14:creationId xmlns:p14="http://schemas.microsoft.com/office/powerpoint/2010/main" val="254080401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434353" y="158130"/>
            <a:ext cx="9977718" cy="6393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квадратных дециметрах и дециметрах.               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	</a:t>
            </a:r>
            <a:endParaRPr lang="ru-RU" sz="28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6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600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6 м = 60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4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402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4 м 2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42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9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8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908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9 м 8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98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2 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7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700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7 м = 70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2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206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2 м 6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26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3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309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3 м 9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39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57505" algn="just" eaLnBrk="0" fontAlgn="base" hangingPunct="0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5423646"/>
            <a:ext cx="5925671" cy="127622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3" y="4025153"/>
            <a:ext cx="2063410" cy="2752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4181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26539</TotalTime>
  <Words>1074</Words>
  <Application>Microsoft Office PowerPoint</Application>
  <PresentationFormat>Шырокаэкранны</PresentationFormat>
  <Paragraphs>159</Paragraphs>
  <Slides>16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16</vt:i4>
      </vt:variant>
    </vt:vector>
  </HeadingPairs>
  <TitlesOfParts>
    <vt:vector size="23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                Сравнение и сопоставление систем мер   площади (1 м², 1 дм²) и длины (1 м, 1 дм)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432</cp:revision>
  <dcterms:created xsi:type="dcterms:W3CDTF">2022-11-26T19:01:26Z</dcterms:created>
  <dcterms:modified xsi:type="dcterms:W3CDTF">2025-09-30T10:28:09Z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