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22"/>
  </p:handoutMasterIdLst>
  <p:sldIdLst>
    <p:sldId id="437" r:id="rId5"/>
    <p:sldId id="453" r:id="rId6"/>
    <p:sldId id="429" r:id="rId7"/>
    <p:sldId id="422" r:id="rId8"/>
    <p:sldId id="445" r:id="rId9"/>
    <p:sldId id="446" r:id="rId10"/>
    <p:sldId id="447" r:id="rId11"/>
    <p:sldId id="448" r:id="rId12"/>
    <p:sldId id="449" r:id="rId13"/>
    <p:sldId id="450" r:id="rId14"/>
    <p:sldId id="329" r:id="rId15"/>
    <p:sldId id="420" r:id="rId16"/>
    <p:sldId id="451" r:id="rId17"/>
    <p:sldId id="440" r:id="rId18"/>
    <p:sldId id="452" r:id="rId19"/>
    <p:sldId id="326" r:id="rId20"/>
    <p:sldId id="262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6864CFB-1E94-4702-B1D7-6DBE9E20EA63}">
          <p14:sldIdLst>
            <p14:sldId id="437"/>
            <p14:sldId id="453"/>
            <p14:sldId id="429"/>
            <p14:sldId id="422"/>
            <p14:sldId id="445"/>
            <p14:sldId id="446"/>
            <p14:sldId id="447"/>
            <p14:sldId id="448"/>
            <p14:sldId id="449"/>
            <p14:sldId id="450"/>
            <p14:sldId id="329"/>
            <p14:sldId id="420"/>
            <p14:sldId id="451"/>
            <p14:sldId id="440"/>
            <p14:sldId id="452"/>
            <p14:sldId id="326"/>
          </p14:sldIdLst>
        </p14:section>
        <p14:section name="Раздел без заголовка" id="{A80F975B-4383-4DEF-B3DF-000491390280}">
          <p14:sldIdLst>
            <p14:sldId id="262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30.09.2025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31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30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58702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Сравнение и сопоставление систем мер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площади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(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м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²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1 дм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²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) и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длины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(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м, 1 </a:t>
            </a:r>
            <a:r>
              <a:rPr lang="ru-RU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дм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)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Задание 7</a:t>
            </a:r>
          </a:p>
        </p:txBody>
      </p:sp>
    </p:spTree>
    <p:extLst>
      <p:ext uri="{BB962C8B-B14F-4D97-AF65-F5344CB8AC3E}">
        <p14:creationId xmlns:p14="http://schemas.microsoft.com/office/powerpoint/2010/main" val="382543012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96994" y="80222"/>
            <a:ext cx="10946771" cy="672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Сколько  квадратных метров и квадратных дециметров,</a:t>
            </a:r>
          </a:p>
          <a:p>
            <a:pPr lvl="0" algn="ctr">
              <a:lnSpc>
                <a:spcPct val="107000"/>
              </a:lnSpc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метров и дециметров?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           </a:t>
            </a:r>
            <a:endParaRPr lang="ru-RU" sz="28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409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409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40 м 9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7085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70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85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7085 дм = 708 м 5 дм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32 506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325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32 506 дм = 3250 м 6 дм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                       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506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5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506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50 м 6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2047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20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47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2047 дм = 204 м 7 дм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48 023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480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23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48 023 дм = 4802 м 3 дм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5598858"/>
            <a:ext cx="5997390" cy="1178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у друга 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23" y="3720353"/>
            <a:ext cx="2063410" cy="301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16941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2" name="Малюнак 1">
            <a:extLst>
              <a:ext uri="{FF2B5EF4-FFF2-40B4-BE49-F238E27FC236}">
                <a16:creationId xmlns:a16="http://schemas.microsoft.com/office/drawing/2014/main" id="{3BECBF1B-D3D5-47BA-9912-0E32076C9C8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814969" y="1601172"/>
            <a:ext cx="6836664" cy="44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998259" y="5468471"/>
            <a:ext cx="5567081" cy="11923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33600" y="495495"/>
            <a:ext cx="9316730" cy="5312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 сотня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дециметров,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десять десятков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дециметров равны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одному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квадратному метру.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2931459" y="5468471"/>
            <a:ext cx="7216588" cy="11923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33600" y="495495"/>
            <a:ext cx="9316730" cy="5312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 сотня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дециметров,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десять десятков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дециметров равны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квадратному метру.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27991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146612"/>
            <a:ext cx="2375637" cy="33843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дециметров равны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одному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метру.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66069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146612"/>
            <a:ext cx="2375637" cy="33843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272118" y="4904039"/>
            <a:ext cx="707315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Десять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дециметров равны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метру.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2361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2257103" y="3434013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3" y="1245792"/>
            <a:ext cx="7998428" cy="142234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</a:t>
            </a:r>
            <a:r>
              <a:rPr lang="ru-RU" dirty="0"/>
              <a:t> </a:t>
            </a:r>
            <a:r>
              <a:rPr lang="ru-RU" sz="2400" b="1" dirty="0"/>
              <a:t>сколько: 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</a:rPr>
              <a:t>квадратных дециметров в </a:t>
            </a:r>
            <a:r>
              <a:rPr lang="ru-RU" sz="2400" b="1" dirty="0"/>
              <a:t>одном</a:t>
            </a:r>
            <a:r>
              <a:rPr lang="ru-RU" sz="2400" b="1" dirty="0">
                <a:solidFill>
                  <a:srgbClr val="FF0000"/>
                </a:solidFill>
              </a:rPr>
              <a:t> квадратном метре</a:t>
            </a:r>
            <a:r>
              <a:rPr lang="ru-RU" sz="2400" b="1" dirty="0"/>
              <a:t>;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</a:rPr>
              <a:t> дециметров в </a:t>
            </a:r>
            <a:r>
              <a:rPr lang="ru-RU" sz="2400" b="1" dirty="0"/>
              <a:t>одном</a:t>
            </a:r>
            <a:r>
              <a:rPr lang="ru-RU" sz="2400" b="1" dirty="0">
                <a:solidFill>
                  <a:srgbClr val="FF0000"/>
                </a:solidFill>
              </a:rPr>
              <a:t> метре</a:t>
            </a:r>
            <a:r>
              <a:rPr lang="ru-RU" sz="2400" b="1" dirty="0"/>
              <a:t>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3104247" y="3100162"/>
            <a:ext cx="7795873" cy="1371866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</a:t>
            </a:r>
            <a:r>
              <a:rPr lang="ru-RU" sz="24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площади </a:t>
            </a:r>
          </a:p>
          <a:p>
            <a:pPr algn="ctr"/>
            <a:r>
              <a:rPr lang="ru-RU" sz="24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из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283" y="531193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904057"/>
            <a:ext cx="7192899" cy="1471786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Повтори единицы площади и длины!</a:t>
            </a:r>
            <a:endParaRPr lang="ru-RU" sz="3600" i="1" dirty="0">
              <a:solidFill>
                <a:srgbClr val="FF0000"/>
              </a:solidFill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B10C2E8-4922-4DC8-9A62-1A47B2DC8B22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152400" y="1810870"/>
            <a:ext cx="3254603" cy="282655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ED089CB-1790-4CC4-8263-14FC1EAC8CA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58577" y="2378780"/>
            <a:ext cx="4061010" cy="1746535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73B93369-9CC8-4E12-B040-DA083191EA8C}"/>
              </a:ext>
            </a:extLst>
          </p:cNvPr>
          <p:cNvPicPr/>
          <p:nvPr/>
        </p:nvPicPr>
        <p:blipFill>
          <a:blip r:embed="rId10"/>
          <a:stretch>
            <a:fillRect/>
          </a:stretch>
        </p:blipFill>
        <p:spPr>
          <a:xfrm>
            <a:off x="8005482" y="1895316"/>
            <a:ext cx="3854823" cy="2682399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73C71052-94EC-426D-B870-F0FDC1DBAC78}"/>
              </a:ext>
            </a:extLst>
          </p:cNvPr>
          <p:cNvSpPr/>
          <p:nvPr/>
        </p:nvSpPr>
        <p:spPr>
          <a:xfrm>
            <a:off x="2088776" y="4983262"/>
            <a:ext cx="7906871" cy="120450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сравни, сопоставь и расскажи соседу. </a:t>
            </a:r>
          </a:p>
        </p:txBody>
      </p:sp>
    </p:spTree>
    <p:extLst>
      <p:ext uri="{BB962C8B-B14F-4D97-AF65-F5344CB8AC3E}">
        <p14:creationId xmlns:p14="http://schemas.microsoft.com/office/powerpoint/2010/main" val="264271929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30" y="246075"/>
            <a:ext cx="11591364" cy="37161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Первый способ выполнения задания</a:t>
            </a:r>
          </a:p>
          <a:p>
            <a:pPr algn="ctr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Сколько   квадратных метров и квадратных дециметров, метров и дециметров?</a:t>
            </a:r>
          </a:p>
          <a:p>
            <a:pPr marL="586105" algn="just">
              <a:lnSpc>
                <a:spcPct val="107000"/>
              </a:lnSpc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Вариант 1                                      Вариант 2</a:t>
            </a:r>
          </a:p>
          <a:p>
            <a:pPr marL="311785" algn="just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409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7085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32 506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 506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2047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48 023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409 дм,  7085 дм,  32 506 дм              506 дм,  2047 дм,   48 023 дм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4877145"/>
            <a:ext cx="3540067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648634"/>
            <a:ext cx="2375637" cy="3129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96994" y="80222"/>
            <a:ext cx="10946771" cy="672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Сколько  квадратных метров и квадратных дециметров,</a:t>
            </a:r>
          </a:p>
          <a:p>
            <a:pPr lvl="0" algn="ctr">
              <a:lnSpc>
                <a:spcPct val="107000"/>
              </a:lnSpc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метров и дециметров?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           </a:t>
            </a:r>
            <a:endParaRPr lang="ru-RU" sz="28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409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409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40 м 9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7085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70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85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7085 дм = 708 м 5 дм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32 506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325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32 506 дм = 3250 м 6 дм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                       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506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5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506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50 м 6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2047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20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47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2047 дм = 204 м 7 дм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48 023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480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23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48 023 дм = 4802 м 3 дм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5598858"/>
            <a:ext cx="5997390" cy="11789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 у себя 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23" y="3720353"/>
            <a:ext cx="2063410" cy="301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30" y="246075"/>
            <a:ext cx="11591364" cy="37161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</a:t>
            </a:r>
          </a:p>
          <a:p>
            <a:pPr algn="ctr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Сколько   квадратных метров и квадратных дециметров, метров и дециметров?</a:t>
            </a:r>
          </a:p>
          <a:p>
            <a:pPr marL="586105" algn="just">
              <a:lnSpc>
                <a:spcPct val="107000"/>
              </a:lnSpc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Вариант 1                                      Вариант 2</a:t>
            </a:r>
          </a:p>
          <a:p>
            <a:pPr marL="311785" algn="just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409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7085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32 506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 506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2047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48 023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409 дм,  7085 дм,  32 506 дм              506 дм,  2047 дм,   48 023 дм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25C432B1-0A16-40CB-B147-20B80A7D63DA}"/>
              </a:ext>
            </a:extLst>
          </p:cNvPr>
          <p:cNvSpPr/>
          <p:nvPr/>
        </p:nvSpPr>
        <p:spPr>
          <a:xfrm>
            <a:off x="4491319" y="3429000"/>
            <a:ext cx="3388657" cy="88302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EEC929EA-933D-4C50-BA20-9D9353200087}"/>
              </a:ext>
            </a:extLst>
          </p:cNvPr>
          <p:cNvSpPr/>
          <p:nvPr/>
        </p:nvSpPr>
        <p:spPr>
          <a:xfrm>
            <a:off x="322730" y="4637420"/>
            <a:ext cx="6009551" cy="20624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1  </a:t>
            </a:r>
            <a:r>
              <a:rPr lang="ru-RU" sz="2800" b="1" i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объясни соседу, как выполнял(а) перевод значений площади и длины из одних единиц измерения в другие.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9AFE6CAC-F35C-4B99-8402-018F8713EEBB}"/>
              </a:ext>
            </a:extLst>
          </p:cNvPr>
          <p:cNvSpPr/>
          <p:nvPr/>
        </p:nvSpPr>
        <p:spPr>
          <a:xfrm>
            <a:off x="6535272" y="4885765"/>
            <a:ext cx="4043082" cy="181410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правильность выполнения  задания. </a:t>
            </a:r>
          </a:p>
        </p:txBody>
      </p:sp>
    </p:spTree>
    <p:extLst>
      <p:ext uri="{BB962C8B-B14F-4D97-AF65-F5344CB8AC3E}">
        <p14:creationId xmlns:p14="http://schemas.microsoft.com/office/powerpoint/2010/main" val="410727689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30" y="246075"/>
            <a:ext cx="11591364" cy="37161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Образец правильного выполнения задания</a:t>
            </a:r>
          </a:p>
          <a:p>
            <a:pPr algn="ctr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Сколько   квадратных метров и квадратных дециметров, метров и дециметров?</a:t>
            </a:r>
          </a:p>
          <a:p>
            <a:pPr marL="586105" algn="just">
              <a:lnSpc>
                <a:spcPct val="107000"/>
              </a:lnSpc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Вариант 1                                      Вариант 2</a:t>
            </a:r>
          </a:p>
          <a:p>
            <a:pPr marL="311785" algn="just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409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7085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32 506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 506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2047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48 023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409 дм,  7085 дм,  32 506 дм              506 дм,  2047 дм,   48 023 дм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365427C-7B2F-45ED-9D1F-61BDBF314B68}"/>
              </a:ext>
            </a:extLst>
          </p:cNvPr>
          <p:cNvSpPr/>
          <p:nvPr/>
        </p:nvSpPr>
        <p:spPr>
          <a:xfrm>
            <a:off x="657135" y="4001499"/>
            <a:ext cx="5352176" cy="211778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</a:t>
            </a:r>
          </a:p>
          <a:p>
            <a:pPr algn="ctr"/>
            <a:endParaRPr lang="ru-RU" sz="2800" b="1" dirty="0">
              <a:solidFill>
                <a:srgbClr val="FF0000"/>
              </a:solidFill>
            </a:endParaRPr>
          </a:p>
          <a:p>
            <a:pPr algn="ctr"/>
            <a:endParaRPr lang="ru-RU" sz="2800" b="1" dirty="0">
              <a:solidFill>
                <a:srgbClr val="FF0000"/>
              </a:solidFill>
            </a:endParaRP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 err="1">
                <a:solidFill>
                  <a:schemeClr val="tx1"/>
                </a:solidFill>
              </a:rPr>
              <a:t>Вырази</a:t>
            </a:r>
            <a:r>
              <a:rPr lang="ru-RU" sz="2800" b="1" i="1" dirty="0">
                <a:solidFill>
                  <a:schemeClr val="tx1"/>
                </a:solidFill>
              </a:rPr>
              <a:t> в квадратных метрах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и квадратных дециметрах, метрах и дециметрах: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  <a:ea typeface="Times New Roman" panose="02020603050405020304" pitchFamily="18" charset="0"/>
              </a:rPr>
              <a:t>306 дм</a:t>
            </a:r>
            <a:r>
              <a:rPr lang="ru-RU" sz="2800" b="1" baseline="30000" dirty="0">
                <a:solidFill>
                  <a:srgbClr val="FF0000"/>
                </a:solidFill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FF0000"/>
                </a:solidFill>
                <a:ea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00000"/>
                </a:solidFill>
                <a:ea typeface="Times New Roman" panose="02020603050405020304" pitchFamily="18" charset="0"/>
              </a:rPr>
              <a:t>и </a:t>
            </a:r>
            <a:r>
              <a:rPr lang="ru-RU" sz="2800" b="1" dirty="0">
                <a:solidFill>
                  <a:srgbClr val="FF0000"/>
                </a:solidFill>
                <a:ea typeface="Times New Roman" panose="02020603050405020304" pitchFamily="18" charset="0"/>
              </a:rPr>
              <a:t>306 дм</a:t>
            </a:r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7D9ED377-3E52-49B3-BB08-C097C72E571A}"/>
              </a:ext>
            </a:extLst>
          </p:cNvPr>
          <p:cNvSpPr/>
          <p:nvPr/>
        </p:nvSpPr>
        <p:spPr>
          <a:xfrm>
            <a:off x="7043301" y="4069976"/>
            <a:ext cx="3633664" cy="211071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dirty="0"/>
              <a:t> </a:t>
            </a:r>
            <a:r>
              <a:rPr lang="ru-RU" sz="2800" b="1" dirty="0">
                <a:solidFill>
                  <a:srgbClr val="FF0000"/>
                </a:solidFill>
              </a:rPr>
              <a:t>100 дм</a:t>
            </a:r>
            <a:r>
              <a:rPr lang="ru-RU" sz="2800" b="1" baseline="30000" dirty="0">
                <a:solidFill>
                  <a:srgbClr val="FF0000"/>
                </a:solidFill>
              </a:rPr>
              <a:t>2</a:t>
            </a:r>
            <a:r>
              <a:rPr lang="ru-RU" sz="2800" b="1" dirty="0">
                <a:solidFill>
                  <a:srgbClr val="FF0000"/>
                </a:solidFill>
              </a:rPr>
              <a:t> = 1 м</a:t>
            </a:r>
            <a:r>
              <a:rPr lang="ru-RU" sz="2800" b="1" baseline="30000" dirty="0">
                <a:solidFill>
                  <a:srgbClr val="FF0000"/>
                </a:solidFill>
              </a:rPr>
              <a:t>2</a:t>
            </a:r>
            <a:r>
              <a:rPr lang="ru-RU" sz="2800" b="1" dirty="0"/>
              <a:t>,  </a:t>
            </a:r>
          </a:p>
          <a:p>
            <a:pPr algn="ctr"/>
            <a:r>
              <a:rPr lang="ru-RU" sz="2800" b="1" dirty="0"/>
              <a:t>306 дм</a:t>
            </a:r>
            <a:r>
              <a:rPr lang="ru-RU" sz="2800" b="1" baseline="30000" dirty="0"/>
              <a:t>2</a:t>
            </a:r>
            <a:r>
              <a:rPr lang="ru-RU" sz="2800" b="1" dirty="0"/>
              <a:t> = </a:t>
            </a:r>
            <a:r>
              <a:rPr lang="ru-RU" sz="2800" b="1" dirty="0">
                <a:solidFill>
                  <a:srgbClr val="FF0000"/>
                </a:solidFill>
              </a:rPr>
              <a:t>3 м</a:t>
            </a:r>
            <a:r>
              <a:rPr lang="ru-RU" sz="2800" b="1" baseline="30000" dirty="0">
                <a:solidFill>
                  <a:srgbClr val="FF0000"/>
                </a:solidFill>
              </a:rPr>
              <a:t>2</a:t>
            </a:r>
            <a:r>
              <a:rPr lang="ru-RU" sz="2800" b="1" dirty="0">
                <a:solidFill>
                  <a:srgbClr val="FF0000"/>
                </a:solidFill>
              </a:rPr>
              <a:t> 6 дм</a:t>
            </a:r>
            <a:r>
              <a:rPr lang="ru-RU" sz="2800" b="1" baseline="30000" dirty="0">
                <a:solidFill>
                  <a:srgbClr val="FF0000"/>
                </a:solidFill>
              </a:rPr>
              <a:t>2</a:t>
            </a:r>
            <a:r>
              <a:rPr lang="ru-RU" sz="2800" b="1" dirty="0"/>
              <a:t>,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10 дм = 1 м</a:t>
            </a:r>
            <a:r>
              <a:rPr lang="ru-RU" sz="2800" b="1" dirty="0"/>
              <a:t>,  </a:t>
            </a:r>
          </a:p>
          <a:p>
            <a:pPr algn="ctr"/>
            <a:r>
              <a:rPr lang="ru-RU" sz="2800" b="1" dirty="0"/>
              <a:t>306 дм = </a:t>
            </a:r>
            <a:r>
              <a:rPr lang="ru-RU" sz="2800" b="1" dirty="0">
                <a:solidFill>
                  <a:srgbClr val="FF0000"/>
                </a:solidFill>
              </a:rPr>
              <a:t>30</a:t>
            </a:r>
            <a:r>
              <a:rPr lang="ru-RU" sz="2800" b="1" dirty="0"/>
              <a:t> </a:t>
            </a:r>
            <a:r>
              <a:rPr lang="ru-RU" sz="2800" b="1" dirty="0">
                <a:solidFill>
                  <a:srgbClr val="FF0000"/>
                </a:solidFill>
              </a:rPr>
              <a:t>м 6 дм</a:t>
            </a:r>
            <a:endParaRPr lang="ru-RU" sz="2800" b="1" dirty="0"/>
          </a:p>
          <a:p>
            <a:endParaRPr lang="ru-RU" sz="28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30327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30" y="246075"/>
            <a:ext cx="11591364" cy="37161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Образец правильного выполнения задания</a:t>
            </a:r>
          </a:p>
          <a:p>
            <a:pPr algn="ctr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Сколько   квадратных метров и квадратных дециметров, метров и дециметров?</a:t>
            </a:r>
          </a:p>
          <a:p>
            <a:pPr marL="586105" algn="just">
              <a:lnSpc>
                <a:spcPct val="107000"/>
              </a:lnSpc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Вариант 1                                      Вариант 2</a:t>
            </a:r>
          </a:p>
          <a:p>
            <a:pPr marL="311785" algn="just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409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7085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32 506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 506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2047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48 023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409 дм,  7085 дм,  32 506 дм              506 дм,  2047 дм,   48 023 дм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365427C-7B2F-45ED-9D1F-61BDBF314B68}"/>
              </a:ext>
            </a:extLst>
          </p:cNvPr>
          <p:cNvSpPr/>
          <p:nvPr/>
        </p:nvSpPr>
        <p:spPr>
          <a:xfrm>
            <a:off x="518894" y="4069976"/>
            <a:ext cx="5459506" cy="211778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endParaRPr lang="ru-RU" sz="2800" b="1" dirty="0">
              <a:solidFill>
                <a:srgbClr val="FF0000"/>
              </a:solidFill>
            </a:endParaRPr>
          </a:p>
          <a:p>
            <a:pPr algn="ctr"/>
            <a:endParaRPr lang="ru-RU" sz="2800" b="1" dirty="0">
              <a:solidFill>
                <a:srgbClr val="FF0000"/>
              </a:solidFill>
            </a:endParaRP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 err="1">
                <a:solidFill>
                  <a:schemeClr val="tx1"/>
                </a:solidFill>
              </a:rPr>
              <a:t>Вырази</a:t>
            </a:r>
            <a:r>
              <a:rPr lang="ru-RU" sz="2800" b="1" i="1" dirty="0">
                <a:solidFill>
                  <a:schemeClr val="tx1"/>
                </a:solidFill>
              </a:rPr>
              <a:t> в квадратных метрах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и квадратных дециметрах, метрах и дециметрах: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  <a:ea typeface="Times New Roman" panose="02020603050405020304" pitchFamily="18" charset="0"/>
              </a:rPr>
              <a:t>3061 дм</a:t>
            </a:r>
            <a:r>
              <a:rPr lang="ru-RU" sz="2800" b="1" baseline="30000" dirty="0">
                <a:solidFill>
                  <a:srgbClr val="FF0000"/>
                </a:solidFill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FF0000"/>
                </a:solidFill>
                <a:ea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00000"/>
                </a:solidFill>
                <a:ea typeface="Times New Roman" panose="02020603050405020304" pitchFamily="18" charset="0"/>
              </a:rPr>
              <a:t>и </a:t>
            </a:r>
            <a:r>
              <a:rPr lang="ru-RU" sz="2800" b="1" dirty="0">
                <a:solidFill>
                  <a:srgbClr val="FF0000"/>
                </a:solidFill>
                <a:ea typeface="Times New Roman" panose="02020603050405020304" pitchFamily="18" charset="0"/>
              </a:rPr>
              <a:t>3061 дм</a:t>
            </a:r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7D9ED377-3E52-49B3-BB08-C097C72E571A}"/>
              </a:ext>
            </a:extLst>
          </p:cNvPr>
          <p:cNvSpPr/>
          <p:nvPr/>
        </p:nvSpPr>
        <p:spPr>
          <a:xfrm>
            <a:off x="6348804" y="4069976"/>
            <a:ext cx="4328161" cy="211071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dirty="0"/>
              <a:t> </a:t>
            </a:r>
            <a:r>
              <a:rPr lang="ru-RU" sz="2800" b="1" dirty="0">
                <a:solidFill>
                  <a:srgbClr val="FF0000"/>
                </a:solidFill>
              </a:rPr>
              <a:t>100 дм</a:t>
            </a:r>
            <a:r>
              <a:rPr lang="ru-RU" sz="2800" b="1" baseline="30000" dirty="0">
                <a:solidFill>
                  <a:srgbClr val="FF0000"/>
                </a:solidFill>
              </a:rPr>
              <a:t>2</a:t>
            </a:r>
            <a:r>
              <a:rPr lang="ru-RU" sz="2800" b="1" dirty="0">
                <a:solidFill>
                  <a:srgbClr val="FF0000"/>
                </a:solidFill>
              </a:rPr>
              <a:t> = 1 м</a:t>
            </a:r>
            <a:r>
              <a:rPr lang="ru-RU" sz="2800" b="1" baseline="30000" dirty="0">
                <a:solidFill>
                  <a:srgbClr val="FF0000"/>
                </a:solidFill>
              </a:rPr>
              <a:t>2</a:t>
            </a:r>
            <a:r>
              <a:rPr lang="ru-RU" sz="2800" b="1" dirty="0"/>
              <a:t>,  </a:t>
            </a:r>
          </a:p>
          <a:p>
            <a:pPr algn="ctr"/>
            <a:r>
              <a:rPr lang="ru-RU" sz="2800" b="1" dirty="0"/>
              <a:t>3061 дм</a:t>
            </a:r>
            <a:r>
              <a:rPr lang="ru-RU" sz="2800" b="1" baseline="30000" dirty="0"/>
              <a:t>2</a:t>
            </a:r>
            <a:r>
              <a:rPr lang="ru-RU" sz="2800" b="1" dirty="0"/>
              <a:t> = </a:t>
            </a:r>
            <a:r>
              <a:rPr lang="ru-RU" sz="2800" b="1" dirty="0">
                <a:solidFill>
                  <a:srgbClr val="FF0000"/>
                </a:solidFill>
              </a:rPr>
              <a:t>30 м</a:t>
            </a:r>
            <a:r>
              <a:rPr lang="ru-RU" sz="2800" b="1" baseline="30000" dirty="0">
                <a:solidFill>
                  <a:srgbClr val="FF0000"/>
                </a:solidFill>
              </a:rPr>
              <a:t>2</a:t>
            </a:r>
            <a:r>
              <a:rPr lang="ru-RU" sz="2800" b="1" dirty="0">
                <a:solidFill>
                  <a:srgbClr val="FF0000"/>
                </a:solidFill>
              </a:rPr>
              <a:t> 61 дм</a:t>
            </a:r>
            <a:r>
              <a:rPr lang="ru-RU" sz="2800" b="1" baseline="30000" dirty="0">
                <a:solidFill>
                  <a:srgbClr val="FF0000"/>
                </a:solidFill>
              </a:rPr>
              <a:t>2</a:t>
            </a:r>
            <a:r>
              <a:rPr lang="ru-RU" sz="2800" b="1" dirty="0"/>
              <a:t>,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10 дм = 1 м</a:t>
            </a:r>
            <a:r>
              <a:rPr lang="ru-RU" sz="2800" b="1" dirty="0"/>
              <a:t>,  </a:t>
            </a:r>
          </a:p>
          <a:p>
            <a:pPr algn="ctr"/>
            <a:r>
              <a:rPr lang="ru-RU" sz="2800" b="1" dirty="0"/>
              <a:t>3061 дм = </a:t>
            </a:r>
            <a:r>
              <a:rPr lang="ru-RU" sz="2800" b="1" dirty="0">
                <a:solidFill>
                  <a:srgbClr val="FF0000"/>
                </a:solidFill>
              </a:rPr>
              <a:t>306</a:t>
            </a:r>
            <a:r>
              <a:rPr lang="ru-RU" sz="2800" b="1" dirty="0"/>
              <a:t> </a:t>
            </a:r>
            <a:r>
              <a:rPr lang="ru-RU" sz="2800" b="1" dirty="0">
                <a:solidFill>
                  <a:srgbClr val="FF0000"/>
                </a:solidFill>
              </a:rPr>
              <a:t>м 1 дм</a:t>
            </a:r>
            <a:endParaRPr lang="ru-RU" sz="2800" b="1" dirty="0"/>
          </a:p>
          <a:p>
            <a:endParaRPr lang="ru-RU" sz="28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981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30" y="246075"/>
            <a:ext cx="11591364" cy="37161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Образец правильного выполнения задания</a:t>
            </a:r>
          </a:p>
          <a:p>
            <a:pPr algn="ctr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Сколько   квадратных метров и квадратных дециметров, метров и дециметров?</a:t>
            </a:r>
          </a:p>
          <a:p>
            <a:pPr marL="586105" algn="just">
              <a:lnSpc>
                <a:spcPct val="107000"/>
              </a:lnSpc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Вариант 1                                      Вариант 2</a:t>
            </a:r>
          </a:p>
          <a:p>
            <a:pPr marL="311785" algn="just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409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7085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32 506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 506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2047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48 023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409 дм,  7085 дм,  32 506 дм              506 дм,  2047 дм,   48 023 дм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365427C-7B2F-45ED-9D1F-61BDBF314B68}"/>
              </a:ext>
            </a:extLst>
          </p:cNvPr>
          <p:cNvSpPr/>
          <p:nvPr/>
        </p:nvSpPr>
        <p:spPr>
          <a:xfrm>
            <a:off x="431411" y="4066438"/>
            <a:ext cx="5459506" cy="211778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endParaRPr lang="ru-RU" sz="2800" b="1" dirty="0">
              <a:solidFill>
                <a:srgbClr val="FF0000"/>
              </a:solidFill>
            </a:endParaRPr>
          </a:p>
          <a:p>
            <a:pPr algn="ctr"/>
            <a:endParaRPr lang="ru-RU" sz="2800" b="1" dirty="0">
              <a:solidFill>
                <a:srgbClr val="FF0000"/>
              </a:solidFill>
            </a:endParaRP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 err="1">
                <a:solidFill>
                  <a:schemeClr val="tx1"/>
                </a:solidFill>
              </a:rPr>
              <a:t>Вырази</a:t>
            </a:r>
            <a:r>
              <a:rPr lang="ru-RU" sz="2800" b="1" i="1" dirty="0">
                <a:solidFill>
                  <a:schemeClr val="tx1"/>
                </a:solidFill>
              </a:rPr>
              <a:t> в квадратных метрах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и квадратных дециметрах, метрах и дециметрах: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  <a:ea typeface="Times New Roman" panose="02020603050405020304" pitchFamily="18" charset="0"/>
              </a:rPr>
              <a:t>30 061 дм</a:t>
            </a:r>
            <a:r>
              <a:rPr lang="ru-RU" sz="2800" b="1" baseline="30000" dirty="0">
                <a:solidFill>
                  <a:srgbClr val="FF0000"/>
                </a:solidFill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FF0000"/>
                </a:solidFill>
                <a:ea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00000"/>
                </a:solidFill>
                <a:ea typeface="Times New Roman" panose="02020603050405020304" pitchFamily="18" charset="0"/>
              </a:rPr>
              <a:t>и </a:t>
            </a:r>
            <a:r>
              <a:rPr lang="ru-RU" sz="2800" b="1" dirty="0">
                <a:solidFill>
                  <a:srgbClr val="FF0000"/>
                </a:solidFill>
                <a:ea typeface="Times New Roman" panose="02020603050405020304" pitchFamily="18" charset="0"/>
              </a:rPr>
              <a:t>30 061 дм</a:t>
            </a:r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7D9ED377-3E52-49B3-BB08-C097C72E571A}"/>
              </a:ext>
            </a:extLst>
          </p:cNvPr>
          <p:cNvSpPr/>
          <p:nvPr/>
        </p:nvSpPr>
        <p:spPr>
          <a:xfrm>
            <a:off x="6348804" y="4069976"/>
            <a:ext cx="4552278" cy="211071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dirty="0"/>
              <a:t> </a:t>
            </a:r>
            <a:r>
              <a:rPr lang="ru-RU" sz="2800" b="1" dirty="0">
                <a:solidFill>
                  <a:srgbClr val="FF0000"/>
                </a:solidFill>
              </a:rPr>
              <a:t>100 дм</a:t>
            </a:r>
            <a:r>
              <a:rPr lang="ru-RU" sz="2800" b="1" baseline="30000" dirty="0">
                <a:solidFill>
                  <a:srgbClr val="FF0000"/>
                </a:solidFill>
              </a:rPr>
              <a:t>2</a:t>
            </a:r>
            <a:r>
              <a:rPr lang="ru-RU" sz="2800" b="1" dirty="0">
                <a:solidFill>
                  <a:srgbClr val="FF0000"/>
                </a:solidFill>
              </a:rPr>
              <a:t> = 1 м</a:t>
            </a:r>
            <a:r>
              <a:rPr lang="ru-RU" sz="2800" b="1" baseline="30000" dirty="0">
                <a:solidFill>
                  <a:srgbClr val="FF0000"/>
                </a:solidFill>
              </a:rPr>
              <a:t>2</a:t>
            </a:r>
            <a:r>
              <a:rPr lang="ru-RU" sz="2800" b="1" dirty="0"/>
              <a:t>,  </a:t>
            </a:r>
          </a:p>
          <a:p>
            <a:pPr algn="ctr"/>
            <a:r>
              <a:rPr lang="ru-RU" sz="2800" b="1" dirty="0"/>
              <a:t>30 061 дм</a:t>
            </a:r>
            <a:r>
              <a:rPr lang="ru-RU" sz="2800" b="1" baseline="30000" dirty="0"/>
              <a:t>2</a:t>
            </a:r>
            <a:r>
              <a:rPr lang="ru-RU" sz="2800" b="1" dirty="0"/>
              <a:t> = </a:t>
            </a:r>
            <a:r>
              <a:rPr lang="ru-RU" sz="2800" b="1" dirty="0">
                <a:solidFill>
                  <a:srgbClr val="FF0000"/>
                </a:solidFill>
              </a:rPr>
              <a:t>300 м</a:t>
            </a:r>
            <a:r>
              <a:rPr lang="ru-RU" sz="2800" b="1" baseline="30000" dirty="0">
                <a:solidFill>
                  <a:srgbClr val="FF0000"/>
                </a:solidFill>
              </a:rPr>
              <a:t>2</a:t>
            </a:r>
            <a:r>
              <a:rPr lang="ru-RU" sz="2800" b="1" dirty="0">
                <a:solidFill>
                  <a:srgbClr val="FF0000"/>
                </a:solidFill>
              </a:rPr>
              <a:t> 61 дм</a:t>
            </a:r>
            <a:r>
              <a:rPr lang="ru-RU" sz="2800" b="1" baseline="30000" dirty="0">
                <a:solidFill>
                  <a:srgbClr val="FF0000"/>
                </a:solidFill>
              </a:rPr>
              <a:t>2</a:t>
            </a:r>
            <a:r>
              <a:rPr lang="ru-RU" sz="2800" b="1" dirty="0"/>
              <a:t>,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10 дм = 1 м</a:t>
            </a:r>
            <a:r>
              <a:rPr lang="ru-RU" sz="2800" b="1" dirty="0"/>
              <a:t>,  </a:t>
            </a:r>
          </a:p>
          <a:p>
            <a:pPr algn="ctr"/>
            <a:r>
              <a:rPr lang="ru-RU" sz="2800" b="1" dirty="0"/>
              <a:t>30 061 дм = </a:t>
            </a:r>
            <a:r>
              <a:rPr lang="ru-RU" sz="2800" b="1" dirty="0">
                <a:solidFill>
                  <a:srgbClr val="FF0000"/>
                </a:solidFill>
              </a:rPr>
              <a:t>3 006</a:t>
            </a:r>
            <a:r>
              <a:rPr lang="ru-RU" sz="2800" b="1" dirty="0"/>
              <a:t> </a:t>
            </a:r>
            <a:r>
              <a:rPr lang="ru-RU" sz="2800" b="1" dirty="0">
                <a:solidFill>
                  <a:srgbClr val="FF0000"/>
                </a:solidFill>
              </a:rPr>
              <a:t>м 1 дм</a:t>
            </a:r>
            <a:endParaRPr lang="ru-RU" sz="2800" b="1" dirty="0"/>
          </a:p>
          <a:p>
            <a:endParaRPr lang="ru-RU" sz="28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78941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30" y="246075"/>
            <a:ext cx="11591364" cy="37161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</a:t>
            </a:r>
          </a:p>
          <a:p>
            <a:pPr algn="ctr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Сколько   квадратных метров и квадратных дециметров, метров и дециметров?</a:t>
            </a:r>
          </a:p>
          <a:p>
            <a:pPr marL="586105" algn="just">
              <a:lnSpc>
                <a:spcPct val="107000"/>
              </a:lnSpc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Вариант 1                                      Вариант 2</a:t>
            </a:r>
          </a:p>
          <a:p>
            <a:pPr marL="311785" algn="just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409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7085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32 506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 506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2047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48 023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409 дм,  7085 дм,  32 506 дм              506 дм,  2047 дм,   48 023 дм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EEC929EA-933D-4C50-BA20-9D9353200087}"/>
              </a:ext>
            </a:extLst>
          </p:cNvPr>
          <p:cNvSpPr/>
          <p:nvPr/>
        </p:nvSpPr>
        <p:spPr>
          <a:xfrm>
            <a:off x="322730" y="4637420"/>
            <a:ext cx="6009551" cy="20624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2  </a:t>
            </a:r>
            <a:r>
              <a:rPr lang="ru-RU" sz="2800" b="1" i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объясни соседу, как выполнял(а) перевод значений площади и длины из одних единиц измерения в другие.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9AFE6CAC-F35C-4B99-8402-018F8713EEBB}"/>
              </a:ext>
            </a:extLst>
          </p:cNvPr>
          <p:cNvSpPr/>
          <p:nvPr/>
        </p:nvSpPr>
        <p:spPr>
          <a:xfrm>
            <a:off x="6535272" y="4885765"/>
            <a:ext cx="4043082" cy="181410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правильность выполнения  задания. </a:t>
            </a:r>
          </a:p>
        </p:txBody>
      </p:sp>
    </p:spTree>
    <p:extLst>
      <p:ext uri="{BB962C8B-B14F-4D97-AF65-F5344CB8AC3E}">
        <p14:creationId xmlns:p14="http://schemas.microsoft.com/office/powerpoint/2010/main" val="25074042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25968</TotalTime>
  <Words>1192</Words>
  <Application>Microsoft Office PowerPoint</Application>
  <PresentationFormat>Шырокаэкранны</PresentationFormat>
  <Paragraphs>179</Paragraphs>
  <Slides>17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17</vt:i4>
      </vt:variant>
    </vt:vector>
  </HeadingPairs>
  <TitlesOfParts>
    <vt:vector size="24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                     Сравнение и сопоставление систем мер   площади (1 м², 1 дм²) и длины (1 м, 1 дм)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435</cp:revision>
  <dcterms:created xsi:type="dcterms:W3CDTF">2022-11-26T19:01:26Z</dcterms:created>
  <dcterms:modified xsi:type="dcterms:W3CDTF">2025-09-30T10:34:16Z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