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comments/comment1.xml" ContentType="application/vnd.openxmlformats-officedocument.presentationml.comments+xml"/>
  <Override PartName="/ppt/comments/comment2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79" r:id="rId4"/>
  </p:sldMasterIdLst>
  <p:handoutMasterIdLst>
    <p:handoutMasterId r:id="rId16"/>
  </p:handoutMasterIdLst>
  <p:sldIdLst>
    <p:sldId id="436" r:id="rId5"/>
    <p:sldId id="431" r:id="rId6"/>
    <p:sldId id="429" r:id="rId7"/>
    <p:sldId id="422" r:id="rId8"/>
    <p:sldId id="329" r:id="rId9"/>
    <p:sldId id="420" r:id="rId10"/>
    <p:sldId id="433" r:id="rId11"/>
    <p:sldId id="437" r:id="rId12"/>
    <p:sldId id="438" r:id="rId13"/>
    <p:sldId id="326" r:id="rId14"/>
    <p:sldId id="262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  <p:cmAuthor id="3" name="Elena" initials="E" lastIdx="2" clrIdx="2">
    <p:extLst>
      <p:ext uri="{19B8F6BF-5375-455C-9EA6-DF929625EA0E}">
        <p15:presenceInfo xmlns:p15="http://schemas.microsoft.com/office/powerpoint/2012/main" userId="Elen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F6"/>
    <a:srgbClr val="FADFEB"/>
    <a:srgbClr val="DEF3F8"/>
    <a:srgbClr val="C0E9F2"/>
    <a:srgbClr val="F2FCEA"/>
    <a:srgbClr val="77A9D2"/>
    <a:srgbClr val="FF6965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3" dt="2024-11-23T09:20:56.422" idx="1">
    <p:pos x="10" y="10"/>
    <p:text/>
    <p:extLst>
      <p:ext uri="{C676402C-5697-4E1C-873F-D02D1690AC5C}">
        <p15:threadingInfo xmlns:p15="http://schemas.microsoft.com/office/powerpoint/2012/main" timeZoneBias="-6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3" dt="2024-11-23T09:20:56.422" idx="2">
    <p:pos x="10" y="10"/>
    <p:text/>
    <p:extLst>
      <p:ext uri="{C676402C-5697-4E1C-873F-D02D1690AC5C}">
        <p15:threadingInfo xmlns:p15="http://schemas.microsoft.com/office/powerpoint/2012/main" timeZoneBias="-60"/>
      </p:ext>
    </p:extLs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30.09.2025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5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10" Type="http://schemas.openxmlformats.org/officeDocument/2006/relationships/image" Target="../media/image30.png"/><Relationship Id="rId4" Type="http://schemas.openxmlformats.org/officeDocument/2006/relationships/image" Target="../media/image6.png"/><Relationship Id="rId9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1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hyperlink" Target="https://flomaster.club/43917-zarjadka-dlja-detej-risunok.html" TargetMode="External"/><Relationship Id="rId5" Type="http://schemas.openxmlformats.org/officeDocument/2006/relationships/image" Target="../media/image15.png"/><Relationship Id="rId10" Type="http://schemas.openxmlformats.org/officeDocument/2006/relationships/image" Target="../media/image31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comments" Target="../comments/commen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comments" Target="../comments/commen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BEE043C-E42A-40B4-A4F8-0FEFA9F38D44}"/>
              </a:ext>
            </a:extLst>
          </p:cNvPr>
          <p:cNvSpPr txBox="1">
            <a:spLocks/>
          </p:cNvSpPr>
          <p:nvPr/>
        </p:nvSpPr>
        <p:spPr>
          <a:xfrm>
            <a:off x="127839" y="6361079"/>
            <a:ext cx="8110726" cy="387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Шилова Е. С., кандидат педагогических наук, доцент</a:t>
            </a: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7A520274-A647-4D06-8199-46288B075C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31524" y="3105260"/>
            <a:ext cx="576262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для учителя</a:t>
            </a:r>
            <a:b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F3B1D-926C-480A-AE2A-7A190CB38B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38" t="19608" r="7646" b="51866"/>
          <a:stretch/>
        </p:blipFill>
        <p:spPr>
          <a:xfrm>
            <a:off x="30689" y="0"/>
            <a:ext cx="12143381" cy="310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783" y="109166"/>
            <a:ext cx="11104964" cy="3587025"/>
          </a:xfrm>
        </p:spPr>
        <p:txBody>
          <a:bodyPr anchor="b"/>
          <a:lstStyle/>
          <a:p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Сравнение и сопоставление систем мер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площади 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(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 дм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²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1 см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²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) и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длины 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(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 </a:t>
            </a:r>
            <a:r>
              <a:rPr lang="ru-RU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дм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1 см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)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в  IV классе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endParaRPr lang="ru-RU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97E172-CB57-41F0-BA0E-B11497DF7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4844081"/>
            <a:ext cx="382530" cy="369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1E1A47-6C99-445B-AF55-FC9648FF2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8" y="2286173"/>
            <a:ext cx="586145" cy="7439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CAD9B9-5EB3-4EBB-AA93-62F779E3D9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272477"/>
            <a:ext cx="573085" cy="65213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0DC9-869D-4202-A8C7-94FBF9DE437A}"/>
              </a:ext>
            </a:extLst>
          </p:cNvPr>
          <p:cNvSpPr txBox="1"/>
          <p:nvPr/>
        </p:nvSpPr>
        <p:spPr>
          <a:xfrm>
            <a:off x="3463536" y="3554947"/>
            <a:ext cx="527768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400" b="1">
                <a:solidFill>
                  <a:srgbClr val="FF0000"/>
                </a:solidFill>
              </a:rPr>
              <a:t>Задание 1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5430121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6148565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864360" y="2703190"/>
            <a:ext cx="395306" cy="521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21760" y="1245793"/>
            <a:ext cx="442212" cy="7258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251509" y="480099"/>
            <a:ext cx="2555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РЕФЛЕКСИЯ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2688D7E-0468-4598-B22A-3AB40303A446}"/>
              </a:ext>
            </a:extLst>
          </p:cNvPr>
          <p:cNvSpPr/>
          <p:nvPr/>
        </p:nvSpPr>
        <p:spPr>
          <a:xfrm>
            <a:off x="2124858" y="1265695"/>
            <a:ext cx="8951241" cy="1360011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sz="2400" b="1" dirty="0"/>
          </a:p>
          <a:p>
            <a:pPr lvl="0" algn="ctr"/>
            <a:r>
              <a:rPr lang="ru-RU" sz="2400" b="1" dirty="0"/>
              <a:t>Запомнили вы</a:t>
            </a:r>
            <a:r>
              <a:rPr lang="ru-RU" sz="2400" dirty="0"/>
              <a:t>, </a:t>
            </a:r>
            <a:r>
              <a:rPr lang="ru-RU" dirty="0"/>
              <a:t> </a:t>
            </a:r>
            <a:r>
              <a:rPr lang="ru-RU" sz="2400" b="1" dirty="0"/>
              <a:t>сколько:</a:t>
            </a:r>
          </a:p>
          <a:p>
            <a:pPr marL="342900" lvl="0" indent="-342900" algn="ctr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FF0000"/>
                </a:solidFill>
              </a:rPr>
              <a:t>квадратных сантиметров </a:t>
            </a:r>
            <a:r>
              <a:rPr lang="ru-RU" sz="2400" b="1" dirty="0"/>
              <a:t>в </a:t>
            </a:r>
            <a:r>
              <a:rPr lang="ru-RU" sz="2400" b="1" dirty="0">
                <a:solidFill>
                  <a:srgbClr val="FF0000"/>
                </a:solidFill>
              </a:rPr>
              <a:t>одном квадратном дециметре</a:t>
            </a:r>
            <a:r>
              <a:rPr lang="ru-RU" sz="2400" b="1" dirty="0"/>
              <a:t>;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FF0000"/>
                </a:solidFill>
              </a:rPr>
              <a:t>сантиметров </a:t>
            </a:r>
            <a:r>
              <a:rPr lang="ru-RU" sz="2400" b="1" dirty="0"/>
              <a:t>в </a:t>
            </a:r>
            <a:r>
              <a:rPr lang="ru-RU" sz="2400" b="1" dirty="0">
                <a:solidFill>
                  <a:srgbClr val="FF0000"/>
                </a:solidFill>
              </a:rPr>
              <a:t>одном дециметре</a:t>
            </a:r>
            <a:r>
              <a:rPr lang="ru-RU" sz="2400" b="1" dirty="0"/>
              <a:t>?</a:t>
            </a:r>
          </a:p>
          <a:p>
            <a:pPr marL="342900" lvl="0" indent="-342900" algn="ctr">
              <a:buFontTx/>
              <a:buChar char="-"/>
            </a:pPr>
            <a:endParaRPr lang="ru-RU" sz="2400" b="1" dirty="0"/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49EC523-31C0-4B17-B9B4-E7E2B822D91C}"/>
              </a:ext>
            </a:extLst>
          </p:cNvPr>
          <p:cNvSpPr/>
          <p:nvPr/>
        </p:nvSpPr>
        <p:spPr>
          <a:xfrm>
            <a:off x="2691936" y="2784597"/>
            <a:ext cx="8229599" cy="1240871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Возникали у вас трудности при самостоятельном  </a:t>
            </a:r>
            <a:r>
              <a:rPr lang="ru-RU" dirty="0"/>
              <a:t>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выполнении перевода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значений площади и длины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из одних единиц измерения в другие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927C07D-76CD-447F-806C-EA137F3C9D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4179772"/>
            <a:ext cx="382530" cy="3691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553D2A-18C1-4377-BBE2-33CE7809B65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31" y="3135658"/>
            <a:ext cx="2227716" cy="31752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E731E0-6B34-40AB-B2A2-490CABB6857F}"/>
              </a:ext>
            </a:extLst>
          </p:cNvPr>
          <p:cNvSpPr/>
          <p:nvPr/>
        </p:nvSpPr>
        <p:spPr>
          <a:xfrm>
            <a:off x="3555783" y="4179772"/>
            <a:ext cx="7192899" cy="1338779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Что необходимо сделать, чтобы устранить все затруднения, которые возникали при</a:t>
            </a:r>
            <a:r>
              <a:rPr lang="ru-RU" dirty="0"/>
              <a:t> </a:t>
            </a:r>
            <a:r>
              <a:rPr lang="ru-RU" sz="2400" b="1">
                <a:latin typeface="Calibri" panose="020F0502020204030204" pitchFamily="34" charset="0"/>
                <a:cs typeface="Calibri" panose="020F0502020204030204" pitchFamily="34" charset="0"/>
              </a:rPr>
              <a:t>выполнении заданий?</a:t>
            </a:r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246326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8" grpId="0" animBg="1"/>
      <p:bldP spid="2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+mn-lt"/>
              </a:rPr>
              <a:t>Молодцы!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754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Повтори единицы площади и длины!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7548835-6BD8-465C-8A13-59638D674528}"/>
              </a:ext>
            </a:extLst>
          </p:cNvPr>
          <p:cNvSpPr/>
          <p:nvPr/>
        </p:nvSpPr>
        <p:spPr>
          <a:xfrm>
            <a:off x="2088776" y="4983262"/>
            <a:ext cx="7906871" cy="120450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сравни, сопоставь и расскажи соседу. 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8727DB8A-E17E-4AA5-A04F-EB12E3DD2BC5}"/>
              </a:ext>
            </a:extLst>
          </p:cNvPr>
          <p:cNvPicPr/>
          <p:nvPr/>
        </p:nvPicPr>
        <p:blipFill>
          <a:blip r:embed="rId8"/>
          <a:stretch>
            <a:fillRect/>
          </a:stretch>
        </p:blipFill>
        <p:spPr>
          <a:xfrm>
            <a:off x="7467600" y="1747138"/>
            <a:ext cx="4210046" cy="253799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DB10C2E8-4922-4DC8-9A62-1A47B2DC8B22}"/>
              </a:ext>
            </a:extLst>
          </p:cNvPr>
          <p:cNvPicPr/>
          <p:nvPr/>
        </p:nvPicPr>
        <p:blipFill>
          <a:blip r:embed="rId9"/>
          <a:stretch>
            <a:fillRect/>
          </a:stretch>
        </p:blipFill>
        <p:spPr>
          <a:xfrm>
            <a:off x="385482" y="1747137"/>
            <a:ext cx="2839049" cy="2537991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3B7BFF7A-A3F3-4F6D-8600-80F04B2D8820}"/>
              </a:ext>
            </a:extLst>
          </p:cNvPr>
          <p:cNvPicPr/>
          <p:nvPr/>
        </p:nvPicPr>
        <p:blipFill>
          <a:blip r:embed="rId10"/>
          <a:stretch>
            <a:fillRect/>
          </a:stretch>
        </p:blipFill>
        <p:spPr>
          <a:xfrm>
            <a:off x="3326908" y="2307163"/>
            <a:ext cx="4034118" cy="1551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08890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717176" y="847568"/>
            <a:ext cx="10614212" cy="333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07000"/>
              </a:lnSpc>
              <a:buFont typeface="+mj-lt"/>
              <a:buAutoNum type="arabicPeriod"/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</a:t>
            </a:r>
            <a:r>
              <a:rPr lang="ru-RU" sz="32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Вырази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 квадратных сантиметрах и сантиметрах.</a:t>
            </a:r>
          </a:p>
          <a:p>
            <a:pPr marL="586105" algn="just">
              <a:lnSpc>
                <a:spcPct val="107000"/>
              </a:lnSpc>
            </a:pP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1                        Вариант 2</a:t>
            </a:r>
          </a:p>
          <a:p>
            <a:pPr marL="311785" algn="just">
              <a:lnSpc>
                <a:spcPct val="107000"/>
              </a:lnSpc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8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4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6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          9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3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7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8 дм,  4 дм,  6 дм               9 дм,  3 дм,  7 дм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4715435" y="4877145"/>
            <a:ext cx="3540067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 запиши в тетради. 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55380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272987" y="301128"/>
            <a:ext cx="10605247" cy="56317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</a:t>
            </a:r>
            <a:r>
              <a:rPr lang="ru-RU" sz="32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Вырази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 квадратных сантиметрах и сантиметрах.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2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1           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                     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                     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8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800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8 </a:t>
            </a:r>
            <a:r>
              <a:rPr lang="ru-RU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80 см                                    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4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400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4 </a:t>
            </a:r>
            <a:r>
              <a:rPr lang="ru-RU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40 см		                      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6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600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6 </a:t>
            </a:r>
            <a:r>
              <a:rPr lang="ru-RU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60 см                                    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2              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9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900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9 </a:t>
            </a:r>
            <a:r>
              <a:rPr lang="ru-RU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90 см                                    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3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300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3 </a:t>
            </a:r>
            <a:r>
              <a:rPr lang="ru-RU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30 см		                      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7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700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7 </a:t>
            </a:r>
            <a:r>
              <a:rPr lang="ru-RU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70 см                                    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290047" y="5504329"/>
            <a:ext cx="6221505" cy="12734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проверьте друг у друга  правильность выполнения задания. 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43A5AD9-4025-41DE-A271-B057AC13E5F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738282"/>
            <a:ext cx="2235074" cy="3119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72755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0FA43B6E-9308-4B58-B879-FAA42F029B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0234" y="1428325"/>
            <a:ext cx="6834281" cy="4461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1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193539"/>
      </p:ext>
    </p:extLst>
  </p:cSld>
  <p:clrMapOvr>
    <a:masterClrMapping/>
  </p:clrMapOvr>
  <p:transition spd="slow" advClick="0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307976"/>
            <a:ext cx="2375637" cy="32229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5790482"/>
            <a:ext cx="5567083" cy="94201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224118"/>
            <a:ext cx="9421906" cy="60442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дном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квадратном дециметре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квадратных сантиметров, или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одна сотня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квадратных сантиметров,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десять десятков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квадратных сантиметров.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81824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550024"/>
            <a:ext cx="2212385" cy="325553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119719" y="5629835"/>
            <a:ext cx="7055222" cy="117572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1891553" y="251012"/>
            <a:ext cx="8731623" cy="60442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квадратном дециметре 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сантиметров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сантиметров,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или 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квадратных сантиметров.</a:t>
            </a:r>
            <a:endParaRPr lang="ru-RU" sz="3200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10130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307976"/>
            <a:ext cx="2375637" cy="32229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4785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дном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дециметре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десять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сантиметров.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89739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550024"/>
            <a:ext cx="2212385" cy="325553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119719" y="4904039"/>
            <a:ext cx="7055222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4785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дециметре 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сантиметров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b="1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i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80721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C2196CA-8D48-47B0-9C8C-268F70368960}">
  <ds:schemaRefs>
    <ds:schemaRef ds:uri="http://purl.org/dc/terms/"/>
    <ds:schemaRef ds:uri="http://schemas.microsoft.com/sharepoint/v3"/>
    <ds:schemaRef ds:uri="http://purl.org/dc/elements/1.1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2547570a-e5f4-4946-a4c3-82580e42479e"/>
    <ds:schemaRef ds:uri="6ee78bd2-4339-4042-adc0-bcc646419980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по математике с умной совой</Template>
  <TotalTime>27939</TotalTime>
  <Words>467</Words>
  <Application>Microsoft Office PowerPoint</Application>
  <PresentationFormat>Шырокаэкранны</PresentationFormat>
  <Paragraphs>88</Paragraphs>
  <Slides>11</Slides>
  <Notes>0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6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11</vt:i4>
      </vt:variant>
    </vt:vector>
  </HeadingPairs>
  <TitlesOfParts>
    <vt:vector size="18" baseType="lpstr">
      <vt:lpstr>Arial</vt:lpstr>
      <vt:lpstr>Calibri</vt:lpstr>
      <vt:lpstr>Segoe UI</vt:lpstr>
      <vt:lpstr>Segoe UI Light</vt:lpstr>
      <vt:lpstr>Times New Roman</vt:lpstr>
      <vt:lpstr>YS Text</vt:lpstr>
      <vt:lpstr>Тема1</vt:lpstr>
      <vt:lpstr>                             Сравнение и сопоставление систем мер   площади (1 дм², 1 см²) и длины (1 дм, 1 см)  в  IV классе    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формирования умений решать простые текстовые задачи на движение в одном направлении</dc:title>
  <dc:creator>Nata</dc:creator>
  <cp:lastModifiedBy>Галина</cp:lastModifiedBy>
  <cp:revision>397</cp:revision>
  <dcterms:created xsi:type="dcterms:W3CDTF">2022-11-26T19:01:26Z</dcterms:created>
  <dcterms:modified xsi:type="dcterms:W3CDTF">2025-09-30T08:14:45Z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