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9" r:id="rId4"/>
  </p:sldMasterIdLst>
  <p:handoutMasterIdLst>
    <p:handoutMasterId r:id="rId20"/>
  </p:handoutMasterIdLst>
  <p:sldIdLst>
    <p:sldId id="442" r:id="rId5"/>
    <p:sldId id="443" r:id="rId6"/>
    <p:sldId id="429" r:id="rId7"/>
    <p:sldId id="434" r:id="rId8"/>
    <p:sldId id="438" r:id="rId9"/>
    <p:sldId id="436" r:id="rId10"/>
    <p:sldId id="437" r:id="rId11"/>
    <p:sldId id="439" r:id="rId12"/>
    <p:sldId id="329" r:id="rId13"/>
    <p:sldId id="420" r:id="rId14"/>
    <p:sldId id="435" r:id="rId15"/>
    <p:sldId id="440" r:id="rId16"/>
    <p:sldId id="441" r:id="rId17"/>
    <p:sldId id="326" r:id="rId18"/>
    <p:sldId id="26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30.09.2025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5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21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10" Type="http://schemas.openxmlformats.org/officeDocument/2006/relationships/image" Target="../media/image30.png"/><Relationship Id="rId4" Type="http://schemas.openxmlformats.org/officeDocument/2006/relationships/image" Target="../media/image6.png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7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31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17.png"/><Relationship Id="rId5" Type="http://schemas.openxmlformats.org/officeDocument/2006/relationships/image" Target="../media/image15.png"/><Relationship Id="rId10" Type="http://schemas.openxmlformats.org/officeDocument/2006/relationships/hyperlink" Target="https://flomaster.club/43917-zarjadka-dlja-detej-risunok.html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доцент</a:t>
            </a: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09166"/>
            <a:ext cx="11104964" cy="3587025"/>
          </a:xfrm>
        </p:spPr>
        <p:txBody>
          <a:bodyPr anchor="b"/>
          <a:lstStyle/>
          <a:p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Сравнение и сопоставление систем мер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площади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1 дм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и </a:t>
            </a:r>
            <a:r>
              <a:rPr lang="ru-RU" sz="3200" b="1" dirty="0">
                <a:solidFill>
                  <a:srgbClr val="FF0000"/>
                </a:solidFill>
                <a:latin typeface="+mn-lt"/>
                <a:cs typeface="Arial" panose="020B0604020202020204" pitchFamily="34" charset="0"/>
              </a:rPr>
              <a:t>длины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(</a:t>
            </a:r>
            <a:r>
              <a:rPr lang="ru-RU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 м, 1 </a:t>
            </a:r>
            <a:r>
              <a:rPr lang="ru-RU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)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в  IV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 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463536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Задание 11</a:t>
            </a:r>
          </a:p>
        </p:txBody>
      </p:sp>
    </p:spTree>
    <p:extLst>
      <p:ext uri="{BB962C8B-B14F-4D97-AF65-F5344CB8AC3E}">
        <p14:creationId xmlns:p14="http://schemas.microsoft.com/office/powerpoint/2010/main" val="382543012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496235" y="4904039"/>
            <a:ext cx="556708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68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сотня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 десятков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182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938526" y="4843255"/>
            <a:ext cx="7126941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618565" y="439272"/>
            <a:ext cx="11304494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квадратный метре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квадратных дециметров.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90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4025153" y="4904039"/>
            <a:ext cx="5549153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 у себя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Запомни!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десять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15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155576"/>
            <a:ext cx="2328926" cy="3375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334871" y="4843255"/>
            <a:ext cx="6929717" cy="11202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проверьте друг у друга усвоенные знания.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53225" y="327067"/>
            <a:ext cx="10600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6AE31C-F78D-4859-A74D-4B8E7312BA1D}"/>
              </a:ext>
            </a:extLst>
          </p:cNvPr>
          <p:cNvSpPr txBox="1"/>
          <p:nvPr/>
        </p:nvSpPr>
        <p:spPr>
          <a:xfrm>
            <a:off x="2124635" y="439272"/>
            <a:ext cx="8767483" cy="4785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ru-RU" sz="32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 выполнения задания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дном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метре</a:t>
            </a: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дец</a:t>
            </a:r>
            <a:r>
              <a:rPr lang="ru-RU" sz="32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иметров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=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17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069078" y="3168209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42865" y="1675199"/>
            <a:ext cx="442212" cy="72580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364772" y="1406357"/>
            <a:ext cx="8951241" cy="157977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400" b="1" dirty="0"/>
          </a:p>
          <a:p>
            <a:pPr lvl="0" algn="ctr"/>
            <a:r>
              <a:rPr lang="ru-RU" sz="2400" b="1" dirty="0"/>
              <a:t>Запомнили вы</a:t>
            </a:r>
            <a:r>
              <a:rPr lang="ru-RU" sz="2400" dirty="0"/>
              <a:t>, </a:t>
            </a:r>
            <a:r>
              <a:rPr lang="ru-RU" dirty="0"/>
              <a:t> </a:t>
            </a:r>
            <a:r>
              <a:rPr lang="ru-RU" sz="2400" b="1" dirty="0"/>
              <a:t>сколько: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квадратных дециметров </a:t>
            </a:r>
            <a:r>
              <a:rPr lang="ru-RU" sz="2400" b="1" dirty="0"/>
              <a:t>в </a:t>
            </a:r>
            <a:r>
              <a:rPr lang="ru-RU" sz="2400" b="1" dirty="0">
                <a:solidFill>
                  <a:srgbClr val="FF0000"/>
                </a:solidFill>
              </a:rPr>
              <a:t>одном квадратном метре</a:t>
            </a:r>
            <a:r>
              <a:rPr lang="ru-RU" sz="2400" b="1" dirty="0"/>
              <a:t>;</a:t>
            </a:r>
          </a:p>
          <a:p>
            <a:pPr marL="342900" lvl="0" indent="-342900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дециметров</a:t>
            </a:r>
            <a:r>
              <a:rPr lang="ru-RU" sz="2400" b="1" dirty="0"/>
              <a:t> в </a:t>
            </a:r>
            <a:r>
              <a:rPr lang="ru-RU" sz="2400" b="1" dirty="0">
                <a:solidFill>
                  <a:srgbClr val="FF0000"/>
                </a:solidFill>
              </a:rPr>
              <a:t>одном метре</a:t>
            </a:r>
            <a:r>
              <a:rPr lang="ru-RU" sz="2400" b="1" dirty="0"/>
              <a:t>?</a:t>
            </a:r>
          </a:p>
          <a:p>
            <a:pPr lvl="0" algn="ctr"/>
            <a:endParaRPr lang="ru-RU" sz="2400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2670521" y="3135657"/>
            <a:ext cx="8229599" cy="13522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 </a:t>
            </a:r>
            <a:r>
              <a:rPr lang="ru-RU" dirty="0"/>
              <a:t>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выполнении перевода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значений площади и </a:t>
            </a:r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длины </a:t>
            </a:r>
          </a:p>
          <a:p>
            <a:pPr algn="ctr"/>
            <a:r>
              <a:rPr lang="ru-RU" sz="2400" b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одних единиц измерения в другие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283" y="5173656"/>
            <a:ext cx="382530" cy="369108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1" y="3135658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3555783" y="4767823"/>
            <a:ext cx="7192899" cy="151655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при</a:t>
            </a:r>
            <a:r>
              <a:rPr lang="ru-RU" dirty="0"/>
              <a:t> </a:t>
            </a:r>
            <a:r>
              <a:rPr lang="ru-RU" sz="2400" b="1">
                <a:latin typeface="Calibri" panose="020F0502020204030204" pitchFamily="34" charset="0"/>
                <a:cs typeface="Calibri" panose="020F0502020204030204" pitchFamily="34" charset="0"/>
              </a:rPr>
              <a:t>выполнении заданий?</a:t>
            </a: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D0787-E453-4E34-9623-D3549D65979F}"/>
              </a:ext>
            </a:extLst>
          </p:cNvPr>
          <p:cNvSpPr txBox="1"/>
          <p:nvPr/>
        </p:nvSpPr>
        <p:spPr>
          <a:xfrm>
            <a:off x="796995" y="402672"/>
            <a:ext cx="9691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fontAlgn="base" hangingPunct="0"/>
            <a:r>
              <a:rPr lang="ru-RU" sz="3600" b="1" dirty="0">
                <a:solidFill>
                  <a:srgbClr val="FF0000"/>
                </a:solidFill>
              </a:rPr>
              <a:t>       Повтори единицы площади и длины!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10C2E8-4922-4DC8-9A62-1A47B2DC8B22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152400" y="1810870"/>
            <a:ext cx="3254603" cy="282655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089CB-1790-4CC4-8263-14FC1EAC8C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8577" y="2402725"/>
            <a:ext cx="4061010" cy="164284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3B93369-9CC8-4E12-B040-DA083191EA8C}"/>
              </a:ext>
            </a:extLst>
          </p:cNvPr>
          <p:cNvPicPr/>
          <p:nvPr/>
        </p:nvPicPr>
        <p:blipFill>
          <a:blip r:embed="rId10"/>
          <a:stretch>
            <a:fillRect/>
          </a:stretch>
        </p:blipFill>
        <p:spPr>
          <a:xfrm>
            <a:off x="8005482" y="1895316"/>
            <a:ext cx="3854823" cy="268239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73C71052-94EC-426D-B870-F0FDC1DBAC78}"/>
              </a:ext>
            </a:extLst>
          </p:cNvPr>
          <p:cNvSpPr/>
          <p:nvPr/>
        </p:nvSpPr>
        <p:spPr>
          <a:xfrm>
            <a:off x="2088776" y="4983262"/>
            <a:ext cx="7906871" cy="12045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прочитай, сравни, сопоставь и расскажи соседу. </a:t>
            </a:r>
          </a:p>
        </p:txBody>
      </p:sp>
    </p:spTree>
    <p:extLst>
      <p:ext uri="{BB962C8B-B14F-4D97-AF65-F5344CB8AC3E}">
        <p14:creationId xmlns:p14="http://schemas.microsoft.com/office/powerpoint/2010/main" val="2949064971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556810" y="0"/>
            <a:ext cx="10633006" cy="5967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Первый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430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807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23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430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90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807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500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234 м 6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715435" y="5598858"/>
            <a:ext cx="3540067" cy="11345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EFA325-F73C-4D3C-8183-439FA63B8A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7" y="3576918"/>
            <a:ext cx="2167562" cy="32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3804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5440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430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807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2346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=23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 м = 50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430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43 м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90 м = 900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807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80 м 7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500 м = 5000 дм              2346 дм = 234 м 6 дм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2949388" y="5522259"/>
            <a:ext cx="7625520" cy="12111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729E11F-D82F-4726-A845-56D56F2E4C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23" y="3576917"/>
            <a:ext cx="2182608" cy="315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6346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442352" y="38875"/>
            <a:ext cx="10633006" cy="659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7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570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60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406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900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852 м 3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570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60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406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73842-9DFE-4800-BF9E-9DD20A758AD7}"/>
              </a:ext>
            </a:extLst>
          </p:cNvPr>
          <p:cNvSpPr/>
          <p:nvPr/>
        </p:nvSpPr>
        <p:spPr>
          <a:xfrm>
            <a:off x="4228928" y="5910715"/>
            <a:ext cx="3540067" cy="9614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 запиши в тетради.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EFA325-F73C-4D3C-8183-439FA63B8A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2" y="3618264"/>
            <a:ext cx="2167562" cy="320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609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3857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7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570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60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406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? 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900 м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852 м 3 </a:t>
            </a:r>
            <a:r>
              <a:rPr lang="ru-RU" sz="3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6E549C-35C4-4C11-BB54-DB14CBCE5283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1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длины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C8AB5C-47CA-436E-9B7D-39D2E9B8A0EC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2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78486670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633006" cy="438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Второй способ выполнения задания</a:t>
            </a:r>
          </a:p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7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570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60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406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900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 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 дм</a:t>
            </a:r>
            <a:r>
              <a:rPr lang="ru-RU" sz="3200" b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2890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80405D2-CE8D-499B-9619-7B7DFD0EC968}"/>
              </a:ext>
            </a:extLst>
          </p:cNvPr>
          <p:cNvSpPr/>
          <p:nvPr/>
        </p:nvSpPr>
        <p:spPr>
          <a:xfrm>
            <a:off x="322730" y="4637420"/>
            <a:ext cx="6009551" cy="206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Вариант 2  </a:t>
            </a:r>
            <a:r>
              <a:rPr lang="ru-RU" sz="2800" b="1" i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объясни соседу, как выполнял(а) перевод значений  </a:t>
            </a:r>
            <a:r>
              <a:rPr lang="ru-RU" sz="2800" b="1" i="1" dirty="0">
                <a:solidFill>
                  <a:srgbClr val="FF0000"/>
                </a:solidFill>
              </a:rPr>
              <a:t>площади</a:t>
            </a:r>
            <a:r>
              <a:rPr lang="ru-RU" sz="2800" b="1" i="1" dirty="0">
                <a:solidFill>
                  <a:schemeClr val="tx1"/>
                </a:solidFill>
              </a:rPr>
              <a:t> из одних единиц измерения в другие.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CE74BB5-745E-4441-8A46-99AD10FF4558}"/>
              </a:ext>
            </a:extLst>
          </p:cNvPr>
          <p:cNvSpPr/>
          <p:nvPr/>
        </p:nvSpPr>
        <p:spPr>
          <a:xfrm>
            <a:off x="6535272" y="4885765"/>
            <a:ext cx="4043082" cy="18141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</a:t>
            </a:r>
            <a:r>
              <a:rPr lang="ru-RU" sz="2800" b="1" dirty="0">
                <a:solidFill>
                  <a:srgbClr val="FF0000"/>
                </a:solidFill>
              </a:rPr>
              <a:t>Вариант 1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 правильность выполнения  задания. </a:t>
            </a:r>
          </a:p>
        </p:txBody>
      </p:sp>
    </p:spTree>
    <p:extLst>
      <p:ext uri="{BB962C8B-B14F-4D97-AF65-F5344CB8AC3E}">
        <p14:creationId xmlns:p14="http://schemas.microsoft.com/office/powerpoint/2010/main" val="295008663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555" y="5835767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95" y="6304884"/>
            <a:ext cx="410657" cy="42851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6228F5-A19C-4251-8B4B-009EEFE57912}"/>
              </a:ext>
            </a:extLst>
          </p:cNvPr>
          <p:cNvSpPr txBox="1"/>
          <p:nvPr/>
        </p:nvSpPr>
        <p:spPr>
          <a:xfrm>
            <a:off x="796994" y="301127"/>
            <a:ext cx="10740582" cy="5540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Вставь пропущенные числа, чтобы записи были верными.</a:t>
            </a:r>
          </a:p>
          <a:p>
            <a:pPr marL="586105" algn="ctr">
              <a:lnSpc>
                <a:spcPct val="107000"/>
              </a:lnSpc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 м = 70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570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57 м 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 м = 600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406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40 м 6 </a:t>
            </a:r>
            <a:r>
              <a:rPr lang="ru-RU" sz="32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дм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900 м = 9000 дм              8523 дм = 852 м 3 дм</a:t>
            </a:r>
            <a:endParaRPr lang="ru-RU" sz="3200" b="1" i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86105" algn="ctr">
              <a:lnSpc>
                <a:spcPct val="107000"/>
              </a:lnSpc>
            </a:pP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Вариант 2</a:t>
            </a: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7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700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570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60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406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4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900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90 000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8523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85 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23 дм</a:t>
            </a:r>
            <a:r>
              <a:rPr lang="ru-RU" sz="3200" b="1" i="1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86105" algn="just">
              <a:lnSpc>
                <a:spcPct val="107000"/>
              </a:lnSpc>
            </a:pPr>
            <a:r>
              <a:rPr lang="ru-RU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endParaRPr lang="ru-RU" sz="3200" b="1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2AD2515-1401-4A2A-ADB3-98A22B97EF7F}"/>
              </a:ext>
            </a:extLst>
          </p:cNvPr>
          <p:cNvSpPr txBox="1"/>
          <p:nvPr/>
        </p:nvSpPr>
        <p:spPr>
          <a:xfrm>
            <a:off x="11075358" y="5873873"/>
            <a:ext cx="602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759D999-4FBE-4F74-8C54-92605F7438F5}"/>
              </a:ext>
            </a:extLst>
          </p:cNvPr>
          <p:cNvSpPr/>
          <p:nvPr/>
        </p:nvSpPr>
        <p:spPr>
          <a:xfrm>
            <a:off x="2949388" y="5598859"/>
            <a:ext cx="7763436" cy="11345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  Задание:</a:t>
            </a:r>
          </a:p>
          <a:p>
            <a:pPr algn="ctr"/>
            <a:r>
              <a:rPr lang="ru-RU" sz="2800" b="1" i="1" dirty="0">
                <a:solidFill>
                  <a:schemeClr val="tx1"/>
                </a:solidFill>
              </a:rPr>
              <a:t>проверьте друг у друга  правильность выполнения задания.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729E11F-D82F-4726-A845-56D56F2E4C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4" y="3701521"/>
            <a:ext cx="2182608" cy="315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495033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4035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0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pic>
        <p:nvPicPr>
          <p:cNvPr id="2" name="Малюнак 1">
            <a:extLst>
              <a:ext uri="{FF2B5EF4-FFF2-40B4-BE49-F238E27FC236}">
                <a16:creationId xmlns:a16="http://schemas.microsoft.com/office/drawing/2014/main" id="{92FF0AC0-5E6D-48BA-BF11-38929F4B038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88203" y="1591683"/>
            <a:ext cx="6836664" cy="446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93539"/>
      </p:ext>
    </p:extLst>
  </p:cSld>
  <p:clrMapOvr>
    <a:masterClrMapping/>
  </p:clrMapOvr>
  <p:transition spd="slow" advClick="0">
    <p:wipe/>
  </p:transition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2196CA-8D48-47B0-9C8C-268F70368960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sharepoint/v3"/>
    <ds:schemaRef ds:uri="http://schemas.openxmlformats.org/package/2006/metadata/core-properties"/>
    <ds:schemaRef ds:uri="2547570a-e5f4-4946-a4c3-82580e42479e"/>
    <ds:schemaRef ds:uri="6ee78bd2-4339-4042-adc0-bcc646419980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22291</TotalTime>
  <Words>903</Words>
  <Application>Microsoft Office PowerPoint</Application>
  <PresentationFormat>Шырокаэкранны</PresentationFormat>
  <Paragraphs>141</Paragraphs>
  <Slides>15</Slides>
  <Notes>0</Notes>
  <HiddenSlides>0</HiddenSlides>
  <MMClips>0</MMClips>
  <ScaleCrop>false</ScaleCrop>
  <HeadingPairs>
    <vt:vector size="6" baseType="variant">
      <vt:variant>
        <vt:lpstr>Выкарыстоўваюцца шрыфты</vt:lpstr>
      </vt:variant>
      <vt:variant>
        <vt:i4>6</vt:i4>
      </vt:variant>
      <vt:variant>
        <vt:lpstr>Тэма</vt:lpstr>
      </vt:variant>
      <vt:variant>
        <vt:i4>1</vt:i4>
      </vt:variant>
      <vt:variant>
        <vt:lpstr>Загалоўкі слайдаў</vt:lpstr>
      </vt:variant>
      <vt:variant>
        <vt:i4>15</vt:i4>
      </vt:variant>
    </vt:vector>
  </HeadingPairs>
  <TitlesOfParts>
    <vt:vector size="22" baseType="lpstr">
      <vt:lpstr>Arial</vt:lpstr>
      <vt:lpstr>Calibri</vt:lpstr>
      <vt:lpstr>Segoe UI</vt:lpstr>
      <vt:lpstr>Segoe UI Light</vt:lpstr>
      <vt:lpstr>Times New Roman</vt:lpstr>
      <vt:lpstr>YS Text</vt:lpstr>
      <vt:lpstr>Тема1</vt:lpstr>
      <vt:lpstr>                             Сравнение и сопоставление систем мер   площади (1 м², 1 дм²) и длины (1 м, 1 дм)  в  IV классе    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Прэзентацыя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Галина</cp:lastModifiedBy>
  <cp:revision>406</cp:revision>
  <dcterms:created xsi:type="dcterms:W3CDTF">2022-11-26T19:01:26Z</dcterms:created>
  <dcterms:modified xsi:type="dcterms:W3CDTF">2025-09-30T10:38:21Z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