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7" r:id="rId1"/>
  </p:sldMasterIdLst>
  <p:sldIdLst>
    <p:sldId id="317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323" r:id="rId11"/>
    <p:sldId id="267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318" r:id="rId26"/>
    <p:sldId id="293" r:id="rId27"/>
    <p:sldId id="294" r:id="rId28"/>
    <p:sldId id="298" r:id="rId29"/>
    <p:sldId id="295" r:id="rId30"/>
    <p:sldId id="314" r:id="rId31"/>
    <p:sldId id="315" r:id="rId32"/>
    <p:sldId id="316" r:id="rId33"/>
    <p:sldId id="281" r:id="rId34"/>
    <p:sldId id="282" r:id="rId35"/>
    <p:sldId id="284" r:id="rId36"/>
    <p:sldId id="286" r:id="rId37"/>
    <p:sldId id="306" r:id="rId38"/>
    <p:sldId id="310" r:id="rId39"/>
    <p:sldId id="288" r:id="rId40"/>
    <p:sldId id="292" r:id="rId41"/>
    <p:sldId id="299" r:id="rId42"/>
    <p:sldId id="300" r:id="rId43"/>
    <p:sldId id="303" r:id="rId44"/>
    <p:sldId id="302" r:id="rId45"/>
    <p:sldId id="322" r:id="rId46"/>
    <p:sldId id="321" r:id="rId47"/>
    <p:sldId id="324" r:id="rId48"/>
    <p:sldId id="319" r:id="rId49"/>
    <p:sldId id="304" r:id="rId50"/>
    <p:sldId id="312" r:id="rId51"/>
    <p:sldId id="313" r:id="rId5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9877" autoAdjust="0"/>
  </p:normalViewPr>
  <p:slideViewPr>
    <p:cSldViewPr snapToGrid="0">
      <p:cViewPr varScale="1">
        <p:scale>
          <a:sx n="81" d="100"/>
          <a:sy n="81" d="100"/>
        </p:scale>
        <p:origin x="67" y="1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6812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44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4372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165152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84625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022417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5870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20876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44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199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2547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6385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9/9/2025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338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669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9/9/2025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274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358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9662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9/9/2025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00770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4pPr>
      <a:lvl5pPr marL="21145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hyperlink" Target="https://ru.pinterest.com/pin/635429828705837576/" TargetMode="External"/><Relationship Id="rId13" Type="http://schemas.openxmlformats.org/officeDocument/2006/relationships/hyperlink" Target="https://www.kp.ru/family/sad-i-ogorod/veresk/" TargetMode="External"/><Relationship Id="rId18" Type="http://schemas.openxmlformats.org/officeDocument/2006/relationships/hyperlink" Target="https://www.facebook.com/photo/?fbid=2059329797459853&amp;set=ecnf.100066164247017" TargetMode="External"/><Relationship Id="rId3" Type="http://schemas.openxmlformats.org/officeDocument/2006/relationships/hyperlink" Target="https://www.freepng.ru/png-3w8kz4/" TargetMode="External"/><Relationship Id="rId7" Type="http://schemas.openxmlformats.org/officeDocument/2006/relationships/hyperlink" Target="https://www.sad-center.com/catalog/coniferous.html/nid/3022" TargetMode="External"/><Relationship Id="rId12" Type="http://schemas.openxmlformats.org/officeDocument/2006/relationships/hyperlink" Target="https://www.meme-/" TargetMode="External"/><Relationship Id="rId17" Type="http://schemas.openxmlformats.org/officeDocument/2006/relationships/hyperlink" Target="https://sornyakov.net/komnatnye/cvetok-molochaj.html" TargetMode="External"/><Relationship Id="rId2" Type="http://schemas.openxmlformats.org/officeDocument/2006/relationships/hyperlink" Target="https://ru.m.wikipedia.org/wiki/%D0%A4%D0%B0%D0%B9%D0%BB:Belarus_Mir_Mir_Castle_Complex_8101_2085.jpg" TargetMode="External"/><Relationship Id="rId16" Type="http://schemas.openxmlformats.org/officeDocument/2006/relationships/hyperlink" Target="https://depositphotos.com/ru/photos/%D0%BA%D0%B0%D0%B1%D0%B0%D0%BD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hutterstock.com/ru/image-vector/oak-tree-leaves-green-grass-isolated-159496934" TargetMode="External"/><Relationship Id="rId11" Type="http://schemas.openxmlformats.org/officeDocument/2006/relationships/hyperlink" Target="https://twam.ru/kartinki/deti-kartinki-dlya-prezentatsii/" TargetMode="External"/><Relationship Id="rId5" Type="http://schemas.openxmlformats.org/officeDocument/2006/relationships/hyperlink" Target="https://www.facebook.com/mishaomelianenko222/" TargetMode="External"/><Relationship Id="rId15" Type="http://schemas.openxmlformats.org/officeDocument/2006/relationships/hyperlink" Target="https://vk.com/wall-151222786_118" TargetMode="External"/><Relationship Id="rId10" Type="http://schemas.openxmlformats.org/officeDocument/2006/relationships/hyperlink" Target="https://gavtorg.com/chto-kupit-dlja-shhenka/" TargetMode="External"/><Relationship Id="rId4" Type="http://schemas.openxmlformats.org/officeDocument/2006/relationships/hyperlink" Target="https://dzen.ru/a/YRKTFk4X2y28LBF5" TargetMode="External"/><Relationship Id="rId9" Type="http://schemas.openxmlformats.org/officeDocument/2006/relationships/hyperlink" Target="https://www.shutterstock.com/ru/image-vector/cartoon-brown-grizzly-bear-isolated-on-2485523341" TargetMode="External"/><Relationship Id="rId14" Type="http://schemas.openxmlformats.org/officeDocument/2006/relationships/hyperlink" Target="https://www.freepng.ru/png-2s8658/" TargetMode="Externa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hyperlink" Target="https://ryfma.com/p/pntuj6RY9BxPG6AGC/gorshochek-kashi" TargetMode="External"/><Relationship Id="rId13" Type="http://schemas.openxmlformats.org/officeDocument/2006/relationships/hyperlink" Target="https://ru.freepik.com/free-vector/bird-pet-shop-illustration_6769290.htm" TargetMode="External"/><Relationship Id="rId18" Type="http://schemas.openxmlformats.org/officeDocument/2006/relationships/hyperlink" Target="https://www.pngegg.com/en/png-bmqek" TargetMode="External"/><Relationship Id="rId3" Type="http://schemas.openxmlformats.org/officeDocument/2006/relationships/hyperlink" Target="https://vk.com/wall-146248151_2960" TargetMode="External"/><Relationship Id="rId7" Type="http://schemas.openxmlformats.org/officeDocument/2006/relationships/hyperlink" Target="https://mamin-sekret.ru/shablony/116-krasivye-shablony-russkikh-bukv-i-tsifr" TargetMode="External"/><Relationship Id="rId12" Type="http://schemas.openxmlformats.org/officeDocument/2006/relationships/hyperlink" Target="https://55opt.org/text-2/top-samyh-krasivyh-cvetov/" TargetMode="External"/><Relationship Id="rId17" Type="http://schemas.openxmlformats.org/officeDocument/2006/relationships/hyperlink" Target="https://foni.papik.pro/9165-kot-dlja-detej.html" TargetMode="External"/><Relationship Id="rId2" Type="http://schemas.openxmlformats.org/officeDocument/2006/relationships/hyperlink" Target="https://kluch.media/materials/slavyanskie-igry-v-zagorodnom-parke/" TargetMode="External"/><Relationship Id="rId16" Type="http://schemas.openxmlformats.org/officeDocument/2006/relationships/hyperlink" Target="https://ru.freepik.com/premium-vector/wooden-logs-pile_73854371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kladraz.ru/blogs/kuznecova-elena/vmeste-devjat-let.html" TargetMode="External"/><Relationship Id="rId11" Type="http://schemas.openxmlformats.org/officeDocument/2006/relationships/hyperlink" Target="https://depositphotos.com/ru/photos/3d-%D0%B7%D0%B2%D0%B5%D0%B7%D0%B4%D1%8B.html?qview=9977874" TargetMode="External"/><Relationship Id="rId5" Type="http://schemas.openxmlformats.org/officeDocument/2006/relationships/hyperlink" Target="https://woodcat.net/beech-wood" TargetMode="External"/><Relationship Id="rId15" Type="http://schemas.openxmlformats.org/officeDocument/2006/relationships/hyperlink" Target="https://deti.mail.ru/article/kak-odevat-rebenka-vesnoj-sovety-mam/" TargetMode="External"/><Relationship Id="rId10" Type="http://schemas.openxmlformats.org/officeDocument/2006/relationships/hyperlink" Target="https://detmir.by/catalog/index/name/gorki/brand/10961/" TargetMode="External"/><Relationship Id="rId4" Type="http://schemas.openxmlformats.org/officeDocument/2006/relationships/hyperlink" Target="https://otzovik.com/reviews/kniga_bukvar-n_a_storozheva/" TargetMode="External"/><Relationship Id="rId9" Type="http://schemas.openxmlformats.org/officeDocument/2006/relationships/hyperlink" Target="https://abrakadabra.fun/9657-shkolnyj-kolokolchik-na-prozrachnom-fone.html" TargetMode="External"/><Relationship Id="rId14" Type="http://schemas.openxmlformats.org/officeDocument/2006/relationships/hyperlink" Target="https://vsegda-pomnim.com/cvety/16645-samye-krasivye-rozy-150-foto.html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65631" y="5424854"/>
            <a:ext cx="5539154" cy="1134208"/>
          </a:xfrm>
        </p:spPr>
        <p:txBody>
          <a:bodyPr>
            <a:normAutofit/>
          </a:bodyPr>
          <a:lstStyle/>
          <a:p>
            <a:pPr fontAlgn="base">
              <a:spcAft>
                <a:spcPct val="0"/>
              </a:spcAft>
              <a:defRPr/>
            </a:pPr>
            <a:r>
              <a:rPr lang="be-BY" sz="1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Складальнік: Васілеўская Наталля Мікалаеўна,</a:t>
            </a:r>
            <a:br>
              <a:rPr lang="be-BY" sz="1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be-BY" sz="1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настаўніца пачатковых класаў Дзяржаўнай установы адукацыі “Сярэдняя школа № 21 імя М.Ф. Гастэлы г. Мінска</a:t>
            </a:r>
            <a:r>
              <a:rPr lang="be-BY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4212" y="237392"/>
            <a:ext cx="11097480" cy="406367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be-BY" sz="7200" b="1" dirty="0">
                <a:solidFill>
                  <a:srgbClr val="0070C0"/>
                </a:solidFill>
              </a:rPr>
              <a:t>Гульня </a:t>
            </a:r>
          </a:p>
          <a:p>
            <a:pPr>
              <a:buNone/>
            </a:pPr>
            <a:r>
              <a:rPr lang="be-BY" sz="7200" b="1" dirty="0">
                <a:solidFill>
                  <a:srgbClr val="0070C0"/>
                </a:solidFill>
              </a:rPr>
              <a:t>              “Родныя </a:t>
            </a:r>
          </a:p>
          <a:p>
            <a:pPr>
              <a:buNone/>
            </a:pPr>
            <a:r>
              <a:rPr lang="be-BY" sz="7200" b="1" dirty="0">
                <a:solidFill>
                  <a:srgbClr val="0070C0"/>
                </a:solidFill>
              </a:rPr>
              <a:t>                             словы”</a:t>
            </a:r>
            <a:endParaRPr lang="ru-RU" sz="7200" b="1" dirty="0">
              <a:solidFill>
                <a:srgbClr val="0070C0"/>
              </a:solidFill>
            </a:endParaRPr>
          </a:p>
        </p:txBody>
      </p:sp>
      <p:pic>
        <p:nvPicPr>
          <p:cNvPr id="69634" name="Picture 2" descr="C:\Users\vitna\Desktop\Декада начальной школы, мероприятия\mirskii-i-nesvijskii-zamki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0742" y="2875084"/>
            <a:ext cx="5366078" cy="34026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9381" y="360486"/>
            <a:ext cx="9954480" cy="127488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be-BY" sz="9600" b="1" dirty="0">
                <a:solidFill>
                  <a:srgbClr val="0070C0"/>
                </a:solidFill>
              </a:rPr>
              <a:t>   </a:t>
            </a:r>
            <a:r>
              <a:rPr lang="be-BY" sz="7200" b="1" dirty="0">
                <a:solidFill>
                  <a:srgbClr val="0070C0"/>
                </a:solidFill>
              </a:rPr>
              <a:t>Сабака</a:t>
            </a:r>
            <a:endParaRPr lang="ru-RU" sz="7200" b="1" dirty="0">
              <a:solidFill>
                <a:srgbClr val="0070C0"/>
              </a:solidFill>
            </a:endParaRPr>
          </a:p>
        </p:txBody>
      </p:sp>
      <p:pic>
        <p:nvPicPr>
          <p:cNvPr id="1026" name="Picture 2" descr="Собака Гончая Изображения – скачать бесплатно на Freepi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7975" y="2009269"/>
            <a:ext cx="4142105" cy="4254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93091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2" y="685801"/>
            <a:ext cx="10584802" cy="11687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e-BY" sz="5400" b="1" dirty="0">
                <a:solidFill>
                  <a:srgbClr val="0070C0"/>
                </a:solidFill>
              </a:rPr>
              <a:t>         </a:t>
            </a:r>
            <a:endParaRPr lang="ru-RU" sz="5400" b="1" dirty="0">
              <a:solidFill>
                <a:srgbClr val="0070C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614" y="399245"/>
            <a:ext cx="10058400" cy="5795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7819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57600" y="8788877"/>
            <a:ext cx="8534400" cy="150706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40976" y="184639"/>
            <a:ext cx="7288824" cy="184638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be-BY" sz="7200" b="1" dirty="0">
                <a:solidFill>
                  <a:srgbClr val="0070C0"/>
                </a:solidFill>
              </a:rPr>
              <a:t> Верасок</a:t>
            </a:r>
            <a:endParaRPr lang="ru-RU" sz="7200" b="1" dirty="0">
              <a:solidFill>
                <a:srgbClr val="0070C0"/>
              </a:solidFill>
            </a:endParaRPr>
          </a:p>
        </p:txBody>
      </p:sp>
      <p:sp>
        <p:nvSpPr>
          <p:cNvPr id="4" name="AutoShape 2" descr="Картинки по запросу рісунок верес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Картинки по запросу рісунок вереска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506" name="Picture 2" descr="C:\Users\vitna\Desktop\18.jpg"/>
          <p:cNvPicPr>
            <a:picLocks noChangeAspect="1" noChangeArrowheads="1"/>
          </p:cNvPicPr>
          <p:nvPr/>
        </p:nvPicPr>
        <p:blipFill>
          <a:blip r:embed="rId2">
            <a:lum contrast="30000"/>
          </a:blip>
          <a:srcRect/>
          <a:stretch>
            <a:fillRect/>
          </a:stretch>
        </p:blipFill>
        <p:spPr bwMode="auto">
          <a:xfrm>
            <a:off x="2963739" y="2013438"/>
            <a:ext cx="6224221" cy="38275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260200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10965596" cy="150706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0186" y="105509"/>
            <a:ext cx="9452513" cy="200464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be-BY" sz="166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be-BY" sz="11500" b="1" dirty="0">
                <a:solidFill>
                  <a:srgbClr val="0070C0"/>
                </a:solidFill>
              </a:rPr>
              <a:t>     </a:t>
            </a:r>
            <a:r>
              <a:rPr lang="be-BY" sz="8800" b="1" dirty="0">
                <a:solidFill>
                  <a:srgbClr val="0070C0"/>
                </a:solidFill>
              </a:rPr>
              <a:t>вера       </a:t>
            </a:r>
          </a:p>
          <a:p>
            <a:pPr marL="0" indent="0">
              <a:buNone/>
            </a:pPr>
            <a:r>
              <a:rPr lang="be-BY" sz="8800" b="1" dirty="0">
                <a:solidFill>
                  <a:srgbClr val="0070C0"/>
                </a:solidFill>
              </a:rPr>
              <a:t>                  сок</a:t>
            </a:r>
            <a:endParaRPr lang="ru-RU" sz="8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4443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43311" y="489397"/>
            <a:ext cx="8534400" cy="198124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be-BY" sz="7200" b="1" dirty="0">
                <a:solidFill>
                  <a:srgbClr val="0070C0"/>
                </a:solidFill>
              </a:rPr>
              <a:t>Малаток  </a:t>
            </a:r>
            <a:endParaRPr lang="ru-RU" sz="7200" b="1" dirty="0">
              <a:solidFill>
                <a:srgbClr val="0070C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582" y="2264754"/>
            <a:ext cx="5541011" cy="4026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6190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1" y="246185"/>
            <a:ext cx="10365861" cy="178483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be-BY" sz="16600" dirty="0"/>
          </a:p>
          <a:p>
            <a:pPr marL="0" indent="0">
              <a:buNone/>
            </a:pPr>
            <a:r>
              <a:rPr lang="be-BY" sz="8800" dirty="0"/>
              <a:t>       </a:t>
            </a:r>
            <a:r>
              <a:rPr lang="be-BY" sz="8800" b="1" dirty="0">
                <a:solidFill>
                  <a:srgbClr val="0070C0"/>
                </a:solidFill>
              </a:rPr>
              <a:t>мала</a:t>
            </a:r>
          </a:p>
          <a:p>
            <a:pPr marL="0" indent="0">
              <a:buNone/>
            </a:pPr>
            <a:r>
              <a:rPr lang="be-BY" sz="8800" b="1" dirty="0">
                <a:solidFill>
                  <a:srgbClr val="0070C0"/>
                </a:solidFill>
              </a:rPr>
              <a:t>                    ток</a:t>
            </a:r>
            <a:endParaRPr lang="ru-RU" sz="8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6974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4916"/>
            <a:ext cx="12192000" cy="191895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be-BY" sz="7200" b="1" dirty="0">
                <a:solidFill>
                  <a:srgbClr val="0070C0"/>
                </a:solidFill>
              </a:rPr>
              <a:t>маладзік</a:t>
            </a:r>
            <a:endParaRPr lang="ru-RU" sz="7200" b="1" dirty="0">
              <a:solidFill>
                <a:srgbClr val="0070C0"/>
              </a:solidFill>
            </a:endParaRPr>
          </a:p>
        </p:txBody>
      </p:sp>
      <p:pic>
        <p:nvPicPr>
          <p:cNvPr id="61442" name="Picture 2" descr="https://sun9-57.userapi.com/s/v1/ig2/m8rglk6eIsSlqQNGRekaTCfMD0MI1cxfPXaBfV7dK6kL_FOganEtMUuFkwVyuuwQFhUNb4KnxXsTkv_lKlta7J01.jpg?quality=96&amp;as=32x18,48x27,72x40,108x61,160x90,240x135,360x202,480x270,540x304,640x360,720x405,1080x607,1280x720&amp;from=bu&amp;u=bDCsx6uXjSgHykOzElYVuN_N5ov_5hMkYBs_BRKPJ4s&amp;cs=604x340"/>
          <p:cNvPicPr>
            <a:picLocks noChangeAspect="1" noChangeArrowheads="1"/>
          </p:cNvPicPr>
          <p:nvPr/>
        </p:nvPicPr>
        <p:blipFill>
          <a:blip r:embed="rId2">
            <a:lum contrast="30000"/>
          </a:blip>
          <a:srcRect/>
          <a:stretch>
            <a:fillRect/>
          </a:stretch>
        </p:blipFill>
        <p:spPr bwMode="auto">
          <a:xfrm>
            <a:off x="2360436" y="2152039"/>
            <a:ext cx="7077808" cy="41256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352735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3217985"/>
            <a:ext cx="8534400" cy="174967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416341" y="484302"/>
            <a:ext cx="11839702" cy="3214630"/>
          </a:xfrm>
        </p:spPr>
        <p:txBody>
          <a:bodyPr>
            <a:noAutofit/>
          </a:bodyPr>
          <a:lstStyle/>
          <a:p>
            <a:pPr marL="1371600" lvl="3" indent="0">
              <a:buNone/>
            </a:pPr>
            <a:r>
              <a:rPr lang="be-BY" sz="8800" b="1" dirty="0">
                <a:solidFill>
                  <a:srgbClr val="0070C0"/>
                </a:solidFill>
              </a:rPr>
              <a:t>мала             дзік</a:t>
            </a:r>
            <a:endParaRPr lang="ru-RU" sz="8800" b="1" dirty="0">
              <a:solidFill>
                <a:srgbClr val="0070C0"/>
              </a:solidFill>
            </a:endParaRPr>
          </a:p>
        </p:txBody>
      </p:sp>
      <p:pic>
        <p:nvPicPr>
          <p:cNvPr id="26626" name="Picture 2" descr="C:\Users\vitna\Desktop\14.jpg"/>
          <p:cNvPicPr>
            <a:picLocks noChangeAspect="1" noChangeArrowheads="1"/>
          </p:cNvPicPr>
          <p:nvPr/>
        </p:nvPicPr>
        <p:blipFill>
          <a:blip r:embed="rId2">
            <a:lum contrast="30000"/>
          </a:blip>
          <a:srcRect/>
          <a:stretch>
            <a:fillRect/>
          </a:stretch>
        </p:blipFill>
        <p:spPr bwMode="auto">
          <a:xfrm>
            <a:off x="6688491" y="3111025"/>
            <a:ext cx="5305740" cy="35537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695176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1795" y="557012"/>
            <a:ext cx="8534400" cy="114299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be-BY" sz="7200" b="1" dirty="0">
                <a:solidFill>
                  <a:srgbClr val="0070C0"/>
                </a:solidFill>
              </a:rPr>
              <a:t>Малачай</a:t>
            </a:r>
            <a:endParaRPr lang="ru-RU" sz="7200" b="1" dirty="0">
              <a:solidFill>
                <a:srgbClr val="0070C0"/>
              </a:solidFill>
            </a:endParaRPr>
          </a:p>
        </p:txBody>
      </p:sp>
      <p:pic>
        <p:nvPicPr>
          <p:cNvPr id="9218" name="Picture 2" descr="Картинки по запросу рісунок молочая"/>
          <p:cNvPicPr>
            <a:picLocks noChangeAspect="1" noChangeArrowheads="1"/>
          </p:cNvPicPr>
          <p:nvPr/>
        </p:nvPicPr>
        <p:blipFill>
          <a:blip r:embed="rId2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4793" y="1759488"/>
            <a:ext cx="6962708" cy="4148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40635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684212" y="149470"/>
            <a:ext cx="10165496" cy="44401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be-BY" sz="13800" dirty="0"/>
              <a:t>   </a:t>
            </a:r>
            <a:r>
              <a:rPr lang="be-BY" sz="8800" b="1" dirty="0">
                <a:solidFill>
                  <a:srgbClr val="0070C0"/>
                </a:solidFill>
              </a:rPr>
              <a:t>мала</a:t>
            </a:r>
          </a:p>
          <a:p>
            <a:pPr marL="0" indent="0" algn="ctr">
              <a:buNone/>
            </a:pPr>
            <a:r>
              <a:rPr lang="be-BY" sz="8800" b="1" dirty="0">
                <a:solidFill>
                  <a:srgbClr val="0070C0"/>
                </a:solidFill>
              </a:rPr>
              <a:t>           чай  </a:t>
            </a:r>
            <a:endParaRPr lang="ru-RU" sz="8800" b="1" dirty="0">
              <a:solidFill>
                <a:srgbClr val="0070C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0230" y="4371406"/>
            <a:ext cx="3429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0857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7099" y="9605328"/>
            <a:ext cx="2016745" cy="253237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2706" y="116541"/>
            <a:ext cx="10429851" cy="1775011"/>
          </a:xfrm>
        </p:spPr>
        <p:txBody>
          <a:bodyPr>
            <a:noAutofit/>
          </a:bodyPr>
          <a:lstStyle/>
          <a:p>
            <a:pPr marL="2743200" lvl="6" indent="0" algn="just">
              <a:buNone/>
            </a:pPr>
            <a:r>
              <a:rPr lang="be-BY" sz="4400" b="1" dirty="0">
                <a:solidFill>
                  <a:srgbClr val="FF0000"/>
                </a:solidFill>
              </a:rPr>
              <a:t>  </a:t>
            </a:r>
            <a:r>
              <a:rPr lang="be-BY" sz="5400" b="1" dirty="0">
                <a:solidFill>
                  <a:srgbClr val="0070C0"/>
                </a:solidFill>
              </a:rPr>
              <a:t>Дапамажыце, </a:t>
            </a:r>
          </a:p>
          <a:p>
            <a:pPr marL="2743200" lvl="6" indent="0" algn="just">
              <a:buNone/>
            </a:pPr>
            <a:r>
              <a:rPr lang="be-BY" sz="5400" b="1" dirty="0">
                <a:solidFill>
                  <a:srgbClr val="0070C0"/>
                </a:solidFill>
              </a:rPr>
              <a:t>    калі ласка</a:t>
            </a:r>
            <a:r>
              <a:rPr lang="be-BY" sz="4800" b="1" dirty="0">
                <a:solidFill>
                  <a:srgbClr val="0070C0"/>
                </a:solidFill>
              </a:rPr>
              <a:t>!</a:t>
            </a:r>
          </a:p>
        </p:txBody>
      </p:sp>
      <p:pic>
        <p:nvPicPr>
          <p:cNvPr id="1030" name="Picture 6" descr="Картинки по запросу щука из сказки по щучьему велению"/>
          <p:cNvPicPr>
            <a:picLocks noChangeAspect="1" noChangeArrowheads="1"/>
          </p:cNvPicPr>
          <p:nvPr/>
        </p:nvPicPr>
        <p:blipFill>
          <a:blip r:embed="rId2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9476" y="2204364"/>
            <a:ext cx="3636402" cy="4357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2700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4018208"/>
            <a:ext cx="8534400" cy="1976191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18941"/>
            <a:ext cx="11127346" cy="161558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be-BY" sz="9600" b="1" dirty="0">
                <a:solidFill>
                  <a:srgbClr val="0070C0"/>
                </a:solidFill>
              </a:rPr>
              <a:t>   </a:t>
            </a:r>
            <a:r>
              <a:rPr lang="be-BY" sz="7200" b="1" dirty="0">
                <a:solidFill>
                  <a:srgbClr val="0070C0"/>
                </a:solidFill>
              </a:rPr>
              <a:t>Карагод</a:t>
            </a:r>
            <a:endParaRPr lang="ru-RU" sz="7200" b="1" dirty="0">
              <a:solidFill>
                <a:srgbClr val="0070C0"/>
              </a:solidFill>
            </a:endParaRPr>
          </a:p>
        </p:txBody>
      </p:sp>
      <p:pic>
        <p:nvPicPr>
          <p:cNvPr id="21506" name="Picture 2" descr="C:\Users\vitna\Desktop\1.jpg"/>
          <p:cNvPicPr>
            <a:picLocks noChangeAspect="1" noChangeArrowheads="1"/>
          </p:cNvPicPr>
          <p:nvPr/>
        </p:nvPicPr>
        <p:blipFill>
          <a:blip r:embed="rId2">
            <a:lum contrast="30000"/>
          </a:blip>
          <a:srcRect/>
          <a:stretch>
            <a:fillRect/>
          </a:stretch>
        </p:blipFill>
        <p:spPr bwMode="auto">
          <a:xfrm>
            <a:off x="3032369" y="1972259"/>
            <a:ext cx="6252308" cy="41037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940514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1" y="298938"/>
            <a:ext cx="10571923" cy="53193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e-BY" sz="16400" b="1" dirty="0">
                <a:solidFill>
                  <a:srgbClr val="0070C0"/>
                </a:solidFill>
              </a:rPr>
              <a:t>   </a:t>
            </a:r>
            <a:r>
              <a:rPr lang="be-BY" sz="8800" b="1" dirty="0">
                <a:solidFill>
                  <a:srgbClr val="0070C0"/>
                </a:solidFill>
              </a:rPr>
              <a:t>кара</a:t>
            </a:r>
            <a:r>
              <a:rPr lang="be-BY" sz="8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</a:t>
            </a:r>
            <a:endParaRPr lang="be-BY" sz="88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be-BY" sz="8800" b="1" dirty="0">
                <a:solidFill>
                  <a:srgbClr val="0070C0"/>
                </a:solidFill>
              </a:rPr>
              <a:t>                    год</a:t>
            </a:r>
            <a:endParaRPr lang="ru-RU" sz="8800" b="1" dirty="0">
              <a:solidFill>
                <a:srgbClr val="0070C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92844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5880" y="4191118"/>
            <a:ext cx="8534400" cy="150706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1" y="154546"/>
            <a:ext cx="10237073" cy="184167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be-BY" sz="13800" b="1" dirty="0">
                <a:solidFill>
                  <a:srgbClr val="0070C0"/>
                </a:solidFill>
              </a:rPr>
              <a:t>   </a:t>
            </a:r>
            <a:r>
              <a:rPr lang="be-BY" sz="7200" b="1" dirty="0">
                <a:solidFill>
                  <a:srgbClr val="0070C0"/>
                </a:solidFill>
              </a:rPr>
              <a:t>Пірог</a:t>
            </a:r>
            <a:endParaRPr lang="ru-RU" sz="7200" b="1" dirty="0">
              <a:solidFill>
                <a:srgbClr val="0070C0"/>
              </a:solidFill>
            </a:endParaRPr>
          </a:p>
        </p:txBody>
      </p:sp>
      <p:pic>
        <p:nvPicPr>
          <p:cNvPr id="22530" name="Picture 2" descr="C:\Users\vitna\Desktop\2.jpg"/>
          <p:cNvPicPr>
            <a:picLocks noChangeAspect="1" noChangeArrowheads="1"/>
          </p:cNvPicPr>
          <p:nvPr/>
        </p:nvPicPr>
        <p:blipFill>
          <a:blip r:embed="rId2">
            <a:lum contrast="30000"/>
          </a:blip>
          <a:srcRect/>
          <a:stretch>
            <a:fillRect/>
          </a:stretch>
        </p:blipFill>
        <p:spPr bwMode="auto">
          <a:xfrm>
            <a:off x="3587261" y="2190750"/>
            <a:ext cx="5354516" cy="41045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667217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744091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7846" y="342901"/>
            <a:ext cx="11087078" cy="485335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be-BY" sz="16600" b="1" dirty="0">
                <a:solidFill>
                  <a:srgbClr val="0070C0"/>
                </a:solidFill>
              </a:rPr>
              <a:t>     </a:t>
            </a:r>
            <a:r>
              <a:rPr lang="be-BY" sz="8800" b="1" dirty="0">
                <a:solidFill>
                  <a:srgbClr val="0070C0"/>
                </a:solidFill>
              </a:rPr>
              <a:t>пі</a:t>
            </a:r>
          </a:p>
          <a:p>
            <a:pPr marL="0" indent="0" algn="ctr">
              <a:buNone/>
            </a:pPr>
            <a:r>
              <a:rPr lang="be-BY" sz="8800" b="1" dirty="0">
                <a:solidFill>
                  <a:srgbClr val="0070C0"/>
                </a:solidFill>
              </a:rPr>
              <a:t>          рог</a:t>
            </a:r>
            <a:endParaRPr lang="ru-RU" sz="8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5618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1" y="128789"/>
            <a:ext cx="10597681" cy="221146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be-BY" sz="7200" b="1" dirty="0">
                <a:solidFill>
                  <a:srgbClr val="0070C0"/>
                </a:solidFill>
              </a:rPr>
              <a:t>Парасон</a:t>
            </a:r>
            <a:endParaRPr lang="ru-RU" sz="7200" b="1" dirty="0">
              <a:solidFill>
                <a:srgbClr val="0070C0"/>
              </a:solidFill>
            </a:endParaRPr>
          </a:p>
        </p:txBody>
      </p:sp>
      <p:pic>
        <p:nvPicPr>
          <p:cNvPr id="11266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688" y="2660259"/>
            <a:ext cx="5489361" cy="3654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98226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4212" y="1037492"/>
            <a:ext cx="10016026" cy="460717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be-BY" sz="9600" b="1" dirty="0">
                <a:solidFill>
                  <a:srgbClr val="0070C0"/>
                </a:solidFill>
              </a:rPr>
              <a:t>   </a:t>
            </a:r>
          </a:p>
          <a:p>
            <a:pPr marL="0" indent="0">
              <a:buNone/>
            </a:pPr>
            <a:endParaRPr lang="be-BY" sz="96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be-BY" sz="46000" b="1" dirty="0">
                <a:solidFill>
                  <a:srgbClr val="0070C0"/>
                </a:solidFill>
              </a:rPr>
              <a:t>     </a:t>
            </a:r>
            <a:r>
              <a:rPr lang="be-BY" sz="35200" b="1" dirty="0">
                <a:solidFill>
                  <a:srgbClr val="0070C0"/>
                </a:solidFill>
              </a:rPr>
              <a:t>пара </a:t>
            </a:r>
          </a:p>
          <a:p>
            <a:pPr marL="0" indent="0">
              <a:buNone/>
            </a:pPr>
            <a:r>
              <a:rPr lang="be-BY" sz="35200" b="1" dirty="0">
                <a:solidFill>
                  <a:srgbClr val="0070C0"/>
                </a:solidFill>
              </a:rPr>
              <a:t>                   сон</a:t>
            </a:r>
          </a:p>
          <a:p>
            <a:pPr marL="0" indent="0">
              <a:buNone/>
            </a:pPr>
            <a:r>
              <a:rPr lang="be-BY" sz="46000" b="1" dirty="0">
                <a:solidFill>
                  <a:srgbClr val="0070C0"/>
                </a:solidFill>
              </a:rPr>
              <a:t>             </a:t>
            </a:r>
            <a:endParaRPr lang="be-BY" sz="9600" b="1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be-BY" sz="9600" b="1" dirty="0">
                <a:solidFill>
                  <a:srgbClr val="0070C0"/>
                </a:solidFill>
              </a:rPr>
              <a:t>                </a:t>
            </a:r>
            <a:endParaRPr lang="ru-RU" sz="9600" b="1" dirty="0">
              <a:solidFill>
                <a:srgbClr val="0070C0"/>
              </a:solidFill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7878" y="797201"/>
            <a:ext cx="11009805" cy="550398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be-BY" sz="96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be-BY" sz="7200" b="1" dirty="0">
                <a:solidFill>
                  <a:srgbClr val="0070C0"/>
                </a:solidFill>
              </a:rPr>
              <a:t>Гульня </a:t>
            </a:r>
          </a:p>
          <a:p>
            <a:pPr marL="0" indent="0">
              <a:buNone/>
            </a:pPr>
            <a:r>
              <a:rPr lang="be-BY" sz="7200" b="1" dirty="0">
                <a:solidFill>
                  <a:srgbClr val="0070C0"/>
                </a:solidFill>
              </a:rPr>
              <a:t>      	«Літара</a:t>
            </a:r>
          </a:p>
          <a:p>
            <a:pPr marL="0" indent="0">
              <a:buNone/>
            </a:pPr>
            <a:r>
              <a:rPr lang="be-BY" sz="7200" b="1" dirty="0">
                <a:solidFill>
                  <a:srgbClr val="0070C0"/>
                </a:solidFill>
              </a:rPr>
              <a:t>               заблудзілася»</a:t>
            </a:r>
          </a:p>
          <a:p>
            <a:pPr marL="0" indent="0" algn="ctr">
              <a:buNone/>
            </a:pPr>
            <a:endParaRPr lang="ru-RU" sz="9600" b="1" dirty="0">
              <a:solidFill>
                <a:srgbClr val="0070C0"/>
              </a:solidFill>
            </a:endParaRPr>
          </a:p>
        </p:txBody>
      </p:sp>
      <p:pic>
        <p:nvPicPr>
          <p:cNvPr id="3379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60676" y="172278"/>
            <a:ext cx="4904121" cy="3136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1115630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" y="281355"/>
            <a:ext cx="11547835" cy="16705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e-BY" sz="7200" b="1" dirty="0">
                <a:solidFill>
                  <a:srgbClr val="0070C0"/>
                </a:solidFill>
              </a:rPr>
              <a:t>        з</a:t>
            </a:r>
            <a:r>
              <a:rPr lang="be-BY" sz="7200" b="1" u="sng" dirty="0">
                <a:solidFill>
                  <a:srgbClr val="0070C0"/>
                </a:solidFill>
              </a:rPr>
              <a:t>б</a:t>
            </a:r>
            <a:r>
              <a:rPr lang="be-BY" sz="7200" b="1" dirty="0">
                <a:solidFill>
                  <a:srgbClr val="0070C0"/>
                </a:solidFill>
              </a:rPr>
              <a:t>анок ― з</a:t>
            </a:r>
            <a:r>
              <a:rPr lang="be-BY" sz="7200" b="1" u="sng" dirty="0">
                <a:solidFill>
                  <a:srgbClr val="0070C0"/>
                </a:solidFill>
              </a:rPr>
              <a:t>в</a:t>
            </a:r>
            <a:r>
              <a:rPr lang="be-BY" sz="7200" b="1" dirty="0">
                <a:solidFill>
                  <a:srgbClr val="0070C0"/>
                </a:solidFill>
              </a:rPr>
              <a:t>анок</a:t>
            </a:r>
            <a:endParaRPr lang="ru-RU" sz="7200" b="1" dirty="0">
              <a:solidFill>
                <a:srgbClr val="0070C0"/>
              </a:solidFill>
            </a:endParaRPr>
          </a:p>
        </p:txBody>
      </p:sp>
      <p:sp>
        <p:nvSpPr>
          <p:cNvPr id="5" name="AutoShape 4" descr="Картинки по запросу рісунок горшочка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684213" y="3065463"/>
            <a:ext cx="10971212" cy="2928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be-BY" dirty="0"/>
              <a:t>                                             </a:t>
            </a:r>
            <a:endParaRPr lang="ru-RU" dirty="0"/>
          </a:p>
        </p:txBody>
      </p:sp>
      <p:pic>
        <p:nvPicPr>
          <p:cNvPr id="3276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4901" y="2039816"/>
            <a:ext cx="4560089" cy="4070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71" name="Picture 3" descr="C:\Users\vitna\Desktop\Званок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5386" y="2039817"/>
            <a:ext cx="4213648" cy="41844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902307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lum contrast="30000"/>
          </a:blip>
          <a:stretch>
            <a:fillRect/>
          </a:stretch>
        </p:blipFill>
        <p:spPr>
          <a:xfrm>
            <a:off x="6189783" y="2164023"/>
            <a:ext cx="4510455" cy="346068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1" y="1880315"/>
            <a:ext cx="11293141" cy="4700789"/>
          </a:xfrm>
        </p:spPr>
        <p:txBody>
          <a:bodyPr/>
          <a:lstStyle/>
          <a:p>
            <a:br>
              <a:rPr lang="ru-RU" dirty="0"/>
            </a:br>
            <a:br>
              <a:rPr lang="be-BY" dirty="0"/>
            </a:b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69298" y="231820"/>
            <a:ext cx="11177230" cy="16484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9600" b="1" dirty="0">
                <a:solidFill>
                  <a:srgbClr val="0070C0"/>
                </a:solidFill>
              </a:rPr>
              <a:t>       </a:t>
            </a:r>
            <a:r>
              <a:rPr lang="ru-RU" sz="7200" b="1" u="sng" dirty="0">
                <a:solidFill>
                  <a:srgbClr val="0070C0"/>
                </a:solidFill>
              </a:rPr>
              <a:t>г</a:t>
            </a:r>
            <a:r>
              <a:rPr lang="ru-RU" sz="7200" b="1" dirty="0">
                <a:solidFill>
                  <a:srgbClr val="0070C0"/>
                </a:solidFill>
              </a:rPr>
              <a:t>орка </a:t>
            </a:r>
            <a:r>
              <a:rPr lang="be-BY" sz="7200" b="1" dirty="0">
                <a:solidFill>
                  <a:srgbClr val="0070C0"/>
                </a:solidFill>
              </a:rPr>
              <a:t>―</a:t>
            </a:r>
            <a:r>
              <a:rPr lang="ru-RU" sz="7200" b="1" dirty="0">
                <a:solidFill>
                  <a:srgbClr val="0070C0"/>
                </a:solidFill>
              </a:rPr>
              <a:t> </a:t>
            </a:r>
            <a:r>
              <a:rPr lang="ru-RU" sz="7200" b="1" u="sng" dirty="0">
                <a:solidFill>
                  <a:srgbClr val="0070C0"/>
                </a:solidFill>
              </a:rPr>
              <a:t>з</a:t>
            </a:r>
            <a:r>
              <a:rPr lang="ru-RU" sz="7200" b="1" dirty="0">
                <a:solidFill>
                  <a:srgbClr val="0070C0"/>
                </a:solidFill>
              </a:rPr>
              <a:t>орка</a:t>
            </a:r>
          </a:p>
        </p:txBody>
      </p:sp>
      <p:pic>
        <p:nvPicPr>
          <p:cNvPr id="23554" name="Picture 2" descr="C:\Users\vitna\Desktop\5.jpg"/>
          <p:cNvPicPr>
            <a:picLocks noChangeAspect="1" noChangeArrowheads="1"/>
          </p:cNvPicPr>
          <p:nvPr/>
        </p:nvPicPr>
        <p:blipFill>
          <a:blip r:embed="rId3">
            <a:lum contrast="30000"/>
          </a:blip>
          <a:srcRect/>
          <a:stretch>
            <a:fillRect/>
          </a:stretch>
        </p:blipFill>
        <p:spPr bwMode="auto">
          <a:xfrm>
            <a:off x="1497623" y="2233247"/>
            <a:ext cx="3654669" cy="34436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1720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2936383"/>
            <a:ext cx="10842380" cy="3477295"/>
          </a:xfrm>
        </p:spPr>
        <p:txBody>
          <a:bodyPr/>
          <a:lstStyle/>
          <a:p>
            <a:r>
              <a:rPr lang="be-BY" dirty="0"/>
              <a:t> 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19808"/>
            <a:ext cx="12192000" cy="157382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be-BY" sz="7200" b="1" dirty="0">
                <a:solidFill>
                  <a:srgbClr val="0070C0"/>
                </a:solidFill>
              </a:rPr>
              <a:t>к</a:t>
            </a:r>
            <a:r>
              <a:rPr lang="be-BY" sz="7200" b="1" u="sng" dirty="0">
                <a:solidFill>
                  <a:srgbClr val="0070C0"/>
                </a:solidFill>
              </a:rPr>
              <a:t>в</a:t>
            </a:r>
            <a:r>
              <a:rPr lang="be-BY" sz="7200" b="1" dirty="0">
                <a:solidFill>
                  <a:srgbClr val="0070C0"/>
                </a:solidFill>
              </a:rPr>
              <a:t>етка ― к</a:t>
            </a:r>
            <a:r>
              <a:rPr lang="be-BY" sz="7200" b="1" u="sng" dirty="0">
                <a:solidFill>
                  <a:srgbClr val="0070C0"/>
                </a:solidFill>
              </a:rPr>
              <a:t>л</a:t>
            </a:r>
            <a:r>
              <a:rPr lang="be-BY" sz="7200" b="1" dirty="0">
                <a:solidFill>
                  <a:srgbClr val="0070C0"/>
                </a:solidFill>
              </a:rPr>
              <a:t>етка</a:t>
            </a:r>
            <a:endParaRPr lang="ru-RU" sz="7200" b="1" dirty="0">
              <a:solidFill>
                <a:srgbClr val="0070C0"/>
              </a:solidFill>
            </a:endParaRPr>
          </a:p>
        </p:txBody>
      </p:sp>
      <p:sp>
        <p:nvSpPr>
          <p:cNvPr id="21509" name="AutoShape 5" descr="C:\Users\vitna\AppData\Local\Temp\17 (2)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511" name="Picture 7" descr="C:\Users\vitna\Desktop\20.jpg"/>
          <p:cNvPicPr>
            <a:picLocks noChangeAspect="1" noChangeArrowheads="1"/>
          </p:cNvPicPr>
          <p:nvPr/>
        </p:nvPicPr>
        <p:blipFill>
          <a:blip r:embed="rId2">
            <a:lum contrast="30000"/>
          </a:blip>
          <a:srcRect/>
          <a:stretch>
            <a:fillRect/>
          </a:stretch>
        </p:blipFill>
        <p:spPr bwMode="auto">
          <a:xfrm>
            <a:off x="2062537" y="2159001"/>
            <a:ext cx="3587261" cy="4149969"/>
          </a:xfrm>
          <a:prstGeom prst="rect">
            <a:avLst/>
          </a:prstGeom>
          <a:noFill/>
        </p:spPr>
      </p:pic>
      <p:pic>
        <p:nvPicPr>
          <p:cNvPr id="1028" name="Picture 4" descr="Манеж для животных - клетка 90х90х60см | maxy.pl">
            <a:extLst>
              <a:ext uri="{FF2B5EF4-FFF2-40B4-BE49-F238E27FC236}">
                <a16:creationId xmlns:a16="http://schemas.microsoft.com/office/drawing/2014/main" id="{A0950228-8E4A-48B5-810C-D90F691FCA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2204" y="2159001"/>
            <a:ext cx="3770770" cy="4149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46867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18890" y="6957391"/>
            <a:ext cx="10619892" cy="3396973"/>
          </a:xfrm>
        </p:spPr>
        <p:txBody>
          <a:bodyPr/>
          <a:lstStyle/>
          <a:p>
            <a:pPr algn="ctr"/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2" y="685800"/>
            <a:ext cx="10725910" cy="93096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be-BY" sz="7200" b="1">
                <a:solidFill>
                  <a:srgbClr val="0070C0"/>
                </a:solidFill>
              </a:rPr>
              <a:t>  Загадкі</a:t>
            </a:r>
            <a:endParaRPr lang="ru-RU" sz="7200" b="1" dirty="0">
              <a:solidFill>
                <a:srgbClr val="0070C0"/>
              </a:solidFill>
            </a:endParaRPr>
          </a:p>
        </p:txBody>
      </p:sp>
      <p:pic>
        <p:nvPicPr>
          <p:cNvPr id="22530" name="Picture 2" descr="C:\Users\vitna\Desktop\4.jpg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2895601" y="1795929"/>
            <a:ext cx="6920753" cy="46138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113703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9471" y="336736"/>
            <a:ext cx="9613058" cy="1863969"/>
          </a:xfrm>
        </p:spPr>
        <p:txBody>
          <a:bodyPr>
            <a:normAutofit/>
          </a:bodyPr>
          <a:lstStyle/>
          <a:p>
            <a:pPr lvl="3" algn="ctr" defTabSz="457200" rtl="0">
              <a:spcBef>
                <a:spcPct val="0"/>
              </a:spcBef>
            </a:pPr>
            <a:r>
              <a:rPr lang="ru-RU" sz="7200" b="1" u="sng" dirty="0" err="1">
                <a:solidFill>
                  <a:srgbClr val="0070C0"/>
                </a:solidFill>
              </a:rPr>
              <a:t>р</a:t>
            </a:r>
            <a:r>
              <a:rPr lang="ru-RU" sz="7200" b="1" dirty="0" err="1">
                <a:solidFill>
                  <a:srgbClr val="0070C0"/>
                </a:solidFill>
              </a:rPr>
              <a:t>ужа</a:t>
            </a:r>
            <a:r>
              <a:rPr lang="ru-RU" sz="7200" b="1" dirty="0">
                <a:solidFill>
                  <a:srgbClr val="0070C0"/>
                </a:solidFill>
              </a:rPr>
              <a:t> </a:t>
            </a:r>
            <a:r>
              <a:rPr lang="be-BY" sz="7200" b="1" dirty="0">
                <a:solidFill>
                  <a:srgbClr val="0070C0"/>
                </a:solidFill>
                <a:latin typeface="+mn-lt"/>
              </a:rPr>
              <a:t>―</a:t>
            </a:r>
            <a:r>
              <a:rPr lang="ru-RU" sz="7200" b="1" dirty="0">
                <a:solidFill>
                  <a:srgbClr val="0070C0"/>
                </a:solidFill>
              </a:rPr>
              <a:t> </a:t>
            </a:r>
            <a:r>
              <a:rPr lang="ru-RU" sz="7200" b="1" u="sng" dirty="0">
                <a:solidFill>
                  <a:srgbClr val="0070C0"/>
                </a:solidFill>
              </a:rPr>
              <a:t>л</a:t>
            </a:r>
            <a:r>
              <a:rPr lang="ru-RU" sz="7200" b="1" dirty="0">
                <a:solidFill>
                  <a:srgbClr val="0070C0"/>
                </a:solidFill>
              </a:rPr>
              <a:t>ужа</a:t>
            </a:r>
            <a:br>
              <a:rPr lang="ru-RU" sz="9600" b="1" dirty="0">
                <a:solidFill>
                  <a:srgbClr val="0070C0"/>
                </a:solidFill>
              </a:rPr>
            </a:b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4" name="Содержимое 3" descr="Роза.jpg"/>
          <p:cNvPicPr>
            <a:picLocks noGrp="1" noChangeAspect="1"/>
          </p:cNvPicPr>
          <p:nvPr>
            <p:ph idx="1"/>
          </p:nvPr>
        </p:nvPicPr>
        <p:blipFill>
          <a:blip r:embed="rId2">
            <a:lum contrast="30000"/>
          </a:blip>
          <a:stretch>
            <a:fillRect/>
          </a:stretch>
        </p:blipFill>
        <p:spPr>
          <a:xfrm>
            <a:off x="587433" y="2281798"/>
            <a:ext cx="5182420" cy="3614738"/>
          </a:xfrm>
        </p:spPr>
      </p:pic>
      <p:pic>
        <p:nvPicPr>
          <p:cNvPr id="21506" name="Picture 2" descr="C:\Users\vitna\Desktop\15.jpg"/>
          <p:cNvPicPr>
            <a:picLocks noChangeAspect="1" noChangeArrowheads="1"/>
          </p:cNvPicPr>
          <p:nvPr/>
        </p:nvPicPr>
        <p:blipFill>
          <a:blip r:embed="rId3">
            <a:lum contrast="30000"/>
          </a:blip>
          <a:srcRect/>
          <a:stretch>
            <a:fillRect/>
          </a:stretch>
        </p:blipFill>
        <p:spPr bwMode="auto">
          <a:xfrm>
            <a:off x="6490919" y="2277207"/>
            <a:ext cx="4798404" cy="35784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88536" y="0"/>
            <a:ext cx="11858920" cy="197827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7200" b="1" u="sng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п</a:t>
            </a:r>
            <a:r>
              <a:rPr lang="ru-RU" sz="7200" b="1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алена </a:t>
            </a:r>
            <a:r>
              <a:rPr lang="be-BY" sz="7200" b="1" dirty="0">
                <a:solidFill>
                  <a:srgbClr val="0070C0"/>
                </a:solidFill>
              </a:rPr>
              <a:t>― </a:t>
            </a:r>
            <a:r>
              <a:rPr lang="ru-RU" sz="7200" b="1" u="sng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к</a:t>
            </a:r>
            <a:r>
              <a:rPr lang="ru-RU" sz="7200" b="1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алена</a:t>
            </a:r>
          </a:p>
        </p:txBody>
      </p:sp>
      <p:pic>
        <p:nvPicPr>
          <p:cNvPr id="24578" name="Picture 2" descr="C:\Users\vitna\Desktop\10.jpg"/>
          <p:cNvPicPr>
            <a:picLocks noChangeAspect="1" noChangeArrowheads="1"/>
          </p:cNvPicPr>
          <p:nvPr/>
        </p:nvPicPr>
        <p:blipFill>
          <a:blip r:embed="rId2">
            <a:lum contrast="30000"/>
          </a:blip>
          <a:srcRect/>
          <a:stretch>
            <a:fillRect/>
          </a:stretch>
        </p:blipFill>
        <p:spPr bwMode="auto">
          <a:xfrm>
            <a:off x="6215874" y="2102756"/>
            <a:ext cx="5216500" cy="3332304"/>
          </a:xfrm>
          <a:prstGeom prst="rect">
            <a:avLst/>
          </a:prstGeom>
          <a:noFill/>
        </p:spPr>
      </p:pic>
      <p:pic>
        <p:nvPicPr>
          <p:cNvPr id="24579" name="Picture 3" descr="C:\Users\vitna\Desktop\9.jpg"/>
          <p:cNvPicPr>
            <a:picLocks noChangeAspect="1" noChangeArrowheads="1"/>
          </p:cNvPicPr>
          <p:nvPr/>
        </p:nvPicPr>
        <p:blipFill>
          <a:blip r:embed="rId3">
            <a:lum contrast="30000"/>
          </a:blip>
          <a:srcRect/>
          <a:stretch>
            <a:fillRect/>
          </a:stretch>
        </p:blipFill>
        <p:spPr bwMode="auto">
          <a:xfrm>
            <a:off x="759626" y="2102756"/>
            <a:ext cx="4608263" cy="33323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9882" y="349971"/>
            <a:ext cx="10024819" cy="131884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8800" b="1" dirty="0">
                <a:solidFill>
                  <a:srgbClr val="0070C0"/>
                </a:solidFill>
              </a:rPr>
              <a:t>   </a:t>
            </a:r>
            <a:r>
              <a:rPr lang="ru-RU" sz="7200" b="1" u="sng" dirty="0">
                <a:solidFill>
                  <a:srgbClr val="0070C0"/>
                </a:solidFill>
              </a:rPr>
              <a:t>к</a:t>
            </a:r>
            <a:r>
              <a:rPr lang="ru-RU" sz="7200" b="1" dirty="0">
                <a:solidFill>
                  <a:srgbClr val="0070C0"/>
                </a:solidFill>
              </a:rPr>
              <a:t>ошка </a:t>
            </a:r>
            <a:r>
              <a:rPr lang="be-BY" sz="7200" b="1" dirty="0">
                <a:solidFill>
                  <a:srgbClr val="0070C0"/>
                </a:solidFill>
              </a:rPr>
              <a:t>―</a:t>
            </a:r>
            <a:r>
              <a:rPr lang="ru-RU" sz="7200" b="1" dirty="0">
                <a:solidFill>
                  <a:srgbClr val="0070C0"/>
                </a:solidFill>
              </a:rPr>
              <a:t> </a:t>
            </a:r>
            <a:r>
              <a:rPr lang="ru-RU" sz="7200" b="1" u="sng" dirty="0" err="1">
                <a:solidFill>
                  <a:srgbClr val="0070C0"/>
                </a:solidFill>
              </a:rPr>
              <a:t>д</a:t>
            </a:r>
            <a:r>
              <a:rPr lang="ru-RU" sz="7200" b="1" dirty="0" err="1">
                <a:solidFill>
                  <a:srgbClr val="0070C0"/>
                </a:solidFill>
              </a:rPr>
              <a:t>ошка</a:t>
            </a:r>
            <a:endParaRPr lang="ru-RU" sz="7200" b="1" dirty="0">
              <a:solidFill>
                <a:srgbClr val="0070C0"/>
              </a:solidFill>
            </a:endParaRPr>
          </a:p>
        </p:txBody>
      </p:sp>
      <p:pic>
        <p:nvPicPr>
          <p:cNvPr id="25602" name="Picture 2" descr="C:\Users\vitna\Desktop\7.jpg"/>
          <p:cNvPicPr>
            <a:picLocks noChangeAspect="1" noChangeArrowheads="1"/>
          </p:cNvPicPr>
          <p:nvPr/>
        </p:nvPicPr>
        <p:blipFill>
          <a:blip r:embed="rId2">
            <a:lum contrast="30000"/>
          </a:blip>
          <a:srcRect/>
          <a:stretch>
            <a:fillRect/>
          </a:stretch>
        </p:blipFill>
        <p:spPr bwMode="auto">
          <a:xfrm>
            <a:off x="873455" y="1990324"/>
            <a:ext cx="4266240" cy="4167553"/>
          </a:xfrm>
          <a:prstGeom prst="rect">
            <a:avLst/>
          </a:prstGeom>
          <a:noFill/>
        </p:spPr>
      </p:pic>
      <p:pic>
        <p:nvPicPr>
          <p:cNvPr id="25603" name="Picture 3" descr="C:\Users\vitna\Desktop\8.jpg"/>
          <p:cNvPicPr>
            <a:picLocks noChangeAspect="1" noChangeArrowheads="1"/>
          </p:cNvPicPr>
          <p:nvPr/>
        </p:nvPicPr>
        <p:blipFill>
          <a:blip r:embed="rId3">
            <a:lum contrast="30000"/>
          </a:blip>
          <a:srcRect/>
          <a:stretch>
            <a:fillRect/>
          </a:stretch>
        </p:blipFill>
        <p:spPr bwMode="auto">
          <a:xfrm>
            <a:off x="5774320" y="2022231"/>
            <a:ext cx="5424148" cy="41675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48091" y="701040"/>
            <a:ext cx="10029509" cy="42291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7200" b="1" dirty="0">
                <a:solidFill>
                  <a:srgbClr val="0070C0"/>
                </a:solidFill>
              </a:rPr>
              <a:t> Сказы-жарта</a:t>
            </a:r>
            <a:r>
              <a:rPr lang="be-BY" sz="7200" b="1" dirty="0" err="1">
                <a:solidFill>
                  <a:srgbClr val="0070C0"/>
                </a:solidFill>
              </a:rPr>
              <a:t>ўнікі</a:t>
            </a:r>
            <a:endParaRPr lang="ru-RU" sz="7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013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9789" y="496174"/>
            <a:ext cx="11132421" cy="488852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be-BY" sz="7200" b="1" dirty="0">
                <a:solidFill>
                  <a:srgbClr val="0070C0"/>
                </a:solidFill>
              </a:rPr>
              <a:t>Каровы пасуць на лузе бабулю.</a:t>
            </a:r>
          </a:p>
          <a:p>
            <a:pPr marL="0" indent="0">
              <a:buNone/>
            </a:pPr>
            <a:r>
              <a:rPr lang="be-BY" sz="7200" b="1" dirty="0">
                <a:solidFill>
                  <a:srgbClr val="0070C0"/>
                </a:solidFill>
              </a:rPr>
              <a:t>Бабуля пасе на лузе кароў.</a:t>
            </a:r>
            <a:endParaRPr lang="ru-RU" sz="7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6051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2" y="685800"/>
            <a:ext cx="10842380" cy="49001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e-BY" sz="7200" b="1" dirty="0">
                <a:solidFill>
                  <a:srgbClr val="0070C0"/>
                </a:solidFill>
              </a:rPr>
              <a:t>Блакітнае неба намалява Аленку.</a:t>
            </a:r>
          </a:p>
          <a:p>
            <a:pPr marL="0" indent="0">
              <a:buNone/>
            </a:pPr>
            <a:r>
              <a:rPr lang="be-BY" sz="7200" b="1" dirty="0">
                <a:solidFill>
                  <a:srgbClr val="0070C0"/>
                </a:solidFill>
              </a:rPr>
              <a:t>Аленка намалявала блакітнае неба.</a:t>
            </a:r>
            <a:endParaRPr lang="ru-RU" sz="7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26843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32094" y="298765"/>
            <a:ext cx="9714463" cy="5531668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be-BY" sz="7200" b="1" dirty="0">
                <a:solidFill>
                  <a:srgbClr val="0070C0"/>
                </a:solidFill>
              </a:rPr>
              <a:t>Цацкі гуляюць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be-BY" sz="7200" b="1" dirty="0">
                <a:solidFill>
                  <a:srgbClr val="0070C0"/>
                </a:solidFill>
              </a:rPr>
              <a:t>з малым Васільком.</a:t>
            </a:r>
          </a:p>
          <a:p>
            <a:pPr marL="0" indent="0">
              <a:spcBef>
                <a:spcPts val="0"/>
              </a:spcBef>
              <a:buNone/>
            </a:pPr>
            <a:r>
              <a:rPr lang="be-BY" sz="7200" b="1" dirty="0">
                <a:solidFill>
                  <a:srgbClr val="0070C0"/>
                </a:solidFill>
              </a:rPr>
              <a:t>Малы Васілёк гуляе з цацкамі.</a:t>
            </a:r>
            <a:endParaRPr lang="ru-RU" sz="7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0535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7328" y="699305"/>
            <a:ext cx="8182465" cy="495007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be-BY" sz="7200" b="1" dirty="0">
                <a:solidFill>
                  <a:srgbClr val="0070C0"/>
                </a:solidFill>
              </a:rPr>
              <a:t> Падлога стаіць на канапе.</a:t>
            </a:r>
          </a:p>
          <a:p>
            <a:pPr>
              <a:buNone/>
            </a:pPr>
            <a:r>
              <a:rPr lang="be-BY" sz="7200" b="1" dirty="0">
                <a:solidFill>
                  <a:srgbClr val="0070C0"/>
                </a:solidFill>
              </a:rPr>
              <a:t> Канапа стаіць на падлозе.</a:t>
            </a:r>
            <a:endParaRPr lang="ru-RU" sz="72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4212" y="685800"/>
            <a:ext cx="9954480" cy="4891135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None/>
            </a:pPr>
            <a:r>
              <a:rPr lang="be-BY" sz="7200" b="1" dirty="0">
                <a:solidFill>
                  <a:srgbClr val="0070C0"/>
                </a:solidFill>
              </a:rPr>
              <a:t> Грыбы збіраюць Алеся.</a:t>
            </a:r>
          </a:p>
          <a:p>
            <a:pPr>
              <a:spcBef>
                <a:spcPts val="0"/>
              </a:spcBef>
              <a:spcAft>
                <a:spcPts val="0"/>
              </a:spcAft>
              <a:buNone/>
            </a:pPr>
            <a:r>
              <a:rPr lang="be-BY" sz="7200" b="1" dirty="0">
                <a:solidFill>
                  <a:srgbClr val="0070C0"/>
                </a:solidFill>
              </a:rPr>
              <a:t> Алесь збірае </a:t>
            </a:r>
          </a:p>
          <a:p>
            <a:pPr>
              <a:spcBef>
                <a:spcPts val="0"/>
              </a:spcBef>
              <a:spcAft>
                <a:spcPts val="0"/>
              </a:spcAft>
              <a:buNone/>
            </a:pPr>
            <a:r>
              <a:rPr lang="be-BY" sz="7200" b="1" dirty="0">
                <a:solidFill>
                  <a:srgbClr val="0070C0"/>
                </a:solidFill>
              </a:rPr>
              <a:t> грыбы.</a:t>
            </a:r>
            <a:endParaRPr lang="ru-RU" sz="72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2" y="-101969"/>
            <a:ext cx="10649196" cy="689019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7200" b="1" dirty="0">
                <a:solidFill>
                  <a:srgbClr val="0070C0"/>
                </a:solidFill>
              </a:rPr>
              <a:t>Каля куста </a:t>
            </a:r>
            <a:r>
              <a:rPr lang="ru-RU" sz="7200" b="1" dirty="0" err="1">
                <a:solidFill>
                  <a:srgbClr val="0070C0"/>
                </a:solidFill>
              </a:rPr>
              <a:t>маліны</a:t>
            </a:r>
            <a:r>
              <a:rPr lang="ru-RU" sz="7200" b="1" dirty="0">
                <a:solidFill>
                  <a:srgbClr val="0070C0"/>
                </a:solidFill>
              </a:rPr>
              <a:t> </a:t>
            </a:r>
            <a:r>
              <a:rPr lang="ru-RU" sz="7200" b="1" dirty="0" err="1">
                <a:solidFill>
                  <a:srgbClr val="0070C0"/>
                </a:solidFill>
              </a:rPr>
              <a:t>расце</a:t>
            </a:r>
            <a:r>
              <a:rPr lang="ru-RU" sz="7200" b="1" dirty="0">
                <a:solidFill>
                  <a:srgbClr val="0070C0"/>
                </a:solidFill>
              </a:rPr>
              <a:t> хата.</a:t>
            </a:r>
          </a:p>
          <a:p>
            <a:pPr marL="0" indent="0">
              <a:buNone/>
            </a:pPr>
            <a:r>
              <a:rPr lang="ru-RU" sz="7200" b="1" dirty="0">
                <a:solidFill>
                  <a:srgbClr val="0070C0"/>
                </a:solidFill>
              </a:rPr>
              <a:t>Каля хаты </a:t>
            </a:r>
            <a:r>
              <a:rPr lang="ru-RU" sz="7200" b="1" dirty="0" err="1">
                <a:solidFill>
                  <a:srgbClr val="0070C0"/>
                </a:solidFill>
              </a:rPr>
              <a:t>расце</a:t>
            </a:r>
            <a:r>
              <a:rPr lang="ru-RU" sz="7200" b="1" dirty="0">
                <a:solidFill>
                  <a:srgbClr val="0070C0"/>
                </a:solidFill>
              </a:rPr>
              <a:t>   куст </a:t>
            </a:r>
            <a:r>
              <a:rPr lang="ru-RU" sz="7200" b="1" dirty="0" err="1">
                <a:solidFill>
                  <a:srgbClr val="0070C0"/>
                </a:solidFill>
              </a:rPr>
              <a:t>маліны</a:t>
            </a:r>
            <a:r>
              <a:rPr lang="ru-RU" sz="7200" b="1" dirty="0">
                <a:solidFill>
                  <a:srgbClr val="0070C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48420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2" y="685800"/>
            <a:ext cx="8534400" cy="85966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be-BY" sz="7200" b="1" dirty="0">
                <a:solidFill>
                  <a:srgbClr val="0070C0"/>
                </a:solidFill>
              </a:rPr>
              <a:t>       Вавёрка</a:t>
            </a:r>
            <a:endParaRPr lang="ru-RU" sz="7200" b="1" dirty="0">
              <a:solidFill>
                <a:srgbClr val="0070C0"/>
              </a:solidFill>
            </a:endParaRPr>
          </a:p>
        </p:txBody>
      </p:sp>
      <p:pic>
        <p:nvPicPr>
          <p:cNvPr id="21506" name="Picture 2" descr="C:\Users\vitna\Desktop\Вавёрка.png"/>
          <p:cNvPicPr>
            <a:picLocks noChangeAspect="1" noChangeArrowheads="1"/>
          </p:cNvPicPr>
          <p:nvPr/>
        </p:nvPicPr>
        <p:blipFill>
          <a:blip r:embed="rId2">
            <a:lum contrast="30000"/>
          </a:blip>
          <a:srcRect/>
          <a:stretch>
            <a:fillRect/>
          </a:stretch>
        </p:blipFill>
        <p:spPr bwMode="auto">
          <a:xfrm>
            <a:off x="2148986" y="2101362"/>
            <a:ext cx="7162068" cy="43415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2772823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33508" y="9046453"/>
            <a:ext cx="8534400" cy="150706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2" y="206188"/>
            <a:ext cx="10842380" cy="511884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be-BY" sz="8000" b="1" dirty="0">
                <a:solidFill>
                  <a:srgbClr val="0070C0"/>
                </a:solidFill>
              </a:rPr>
              <a:t>Гульня </a:t>
            </a:r>
          </a:p>
          <a:p>
            <a:pPr marL="0" indent="0">
              <a:buNone/>
            </a:pPr>
            <a:r>
              <a:rPr lang="be-BY" sz="8000" b="1" dirty="0">
                <a:solidFill>
                  <a:srgbClr val="0070C0"/>
                </a:solidFill>
              </a:rPr>
              <a:t>      «Жывы ― </a:t>
            </a:r>
          </a:p>
          <a:p>
            <a:pPr marL="0" indent="0">
              <a:buNone/>
            </a:pPr>
            <a:r>
              <a:rPr lang="be-BY" sz="8000" b="1" dirty="0">
                <a:solidFill>
                  <a:srgbClr val="0070C0"/>
                </a:solidFill>
              </a:rPr>
              <a:t>            нежывы»</a:t>
            </a:r>
            <a:endParaRPr lang="ru-RU" sz="8000" b="1" dirty="0">
              <a:solidFill>
                <a:srgbClr val="0070C0"/>
              </a:solidFill>
            </a:endParaRPr>
          </a:p>
        </p:txBody>
      </p:sp>
      <p:pic>
        <p:nvPicPr>
          <p:cNvPr id="13316" name="Picture 4" descr="Похожее изображение"/>
          <p:cNvPicPr>
            <a:picLocks noChangeAspect="1" noChangeArrowheads="1"/>
          </p:cNvPicPr>
          <p:nvPr/>
        </p:nvPicPr>
        <p:blipFill>
          <a:blip r:embed="rId2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7220" y="618565"/>
            <a:ext cx="3062874" cy="3101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468597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1" y="685801"/>
            <a:ext cx="11151473" cy="417634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9600" b="1" dirty="0" err="1">
                <a:solidFill>
                  <a:srgbClr val="0070C0"/>
                </a:solidFill>
              </a:rPr>
              <a:t>Рэбусы</a:t>
            </a:r>
            <a:endParaRPr lang="ru-RU" sz="9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2054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91" y="399245"/>
            <a:ext cx="10406130" cy="5975797"/>
          </a:xfrm>
        </p:spPr>
      </p:pic>
    </p:spTree>
    <p:extLst>
      <p:ext uri="{BB962C8B-B14F-4D97-AF65-F5344CB8AC3E}">
        <p14:creationId xmlns:p14="http://schemas.microsoft.com/office/powerpoint/2010/main" val="84240702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270456"/>
            <a:ext cx="11127346" cy="6272012"/>
          </a:xfrm>
        </p:spPr>
      </p:pic>
    </p:spTree>
    <p:extLst>
      <p:ext uri="{BB962C8B-B14F-4D97-AF65-F5344CB8AC3E}">
        <p14:creationId xmlns:p14="http://schemas.microsoft.com/office/powerpoint/2010/main" val="20352394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369" y="231821"/>
            <a:ext cx="10380371" cy="6246252"/>
          </a:xfrm>
        </p:spPr>
      </p:pic>
    </p:spTree>
    <p:extLst>
      <p:ext uri="{BB962C8B-B14F-4D97-AF65-F5344CB8AC3E}">
        <p14:creationId xmlns:p14="http://schemas.microsoft.com/office/powerpoint/2010/main" val="82321093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vitna\Desktop\Декада начальной школы, мероприятия\ребусы\Rebus_8.JPG"/>
          <p:cNvPicPr>
            <a:picLocks noChangeAspect="1" noChangeArrowheads="1"/>
          </p:cNvPicPr>
          <p:nvPr/>
        </p:nvPicPr>
        <p:blipFill>
          <a:blip r:embed="rId2">
            <a:lum contrast="30000"/>
          </a:blip>
          <a:srcRect/>
          <a:stretch>
            <a:fillRect/>
          </a:stretch>
        </p:blipFill>
        <p:spPr bwMode="auto">
          <a:xfrm>
            <a:off x="703384" y="413238"/>
            <a:ext cx="10709031" cy="61634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vitna\Desktop\Декада начальной школы, мероприятия\ребусы\Rebus_1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contrast="30000"/>
          </a:blip>
          <a:srcRect/>
          <a:stretch>
            <a:fillRect/>
          </a:stretch>
        </p:blipFill>
        <p:spPr bwMode="auto">
          <a:xfrm>
            <a:off x="448408" y="254977"/>
            <a:ext cx="11315700" cy="640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аловак 1">
            <a:extLst>
              <a:ext uri="{FF2B5EF4-FFF2-40B4-BE49-F238E27FC236}">
                <a16:creationId xmlns:a16="http://schemas.microsoft.com/office/drawing/2014/main" id="{6A844AB8-CFD1-47F8-A942-F7344CD3A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535984"/>
            <a:ext cx="12192000" cy="150706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9600" b="1" cap="none" dirty="0">
                <a:solidFill>
                  <a:srgbClr val="0070C0"/>
                </a:solidFill>
              </a:rPr>
              <a:t>Парад шарад </a:t>
            </a:r>
            <a:br>
              <a:rPr lang="ru-RU" sz="9600" b="1" cap="none" dirty="0">
                <a:solidFill>
                  <a:srgbClr val="0070C0"/>
                </a:solidFill>
              </a:rPr>
            </a:br>
            <a:r>
              <a:rPr lang="ru-RU" sz="9600" b="1" cap="none" dirty="0">
                <a:solidFill>
                  <a:srgbClr val="0070C0"/>
                </a:solidFill>
              </a:rPr>
              <a:t>і </a:t>
            </a:r>
            <a:r>
              <a:rPr lang="ru-RU" sz="9600" b="1" cap="none" dirty="0" err="1">
                <a:solidFill>
                  <a:srgbClr val="0070C0"/>
                </a:solidFill>
              </a:rPr>
              <a:t>анаграм</a:t>
            </a:r>
            <a:br>
              <a:rPr lang="ru-RU" b="1" dirty="0">
                <a:solidFill>
                  <a:srgbClr val="0070C0"/>
                </a:solidFill>
              </a:rPr>
            </a:br>
            <a:endParaRPr lang="be-BY" dirty="0"/>
          </a:p>
        </p:txBody>
      </p:sp>
    </p:spTree>
    <p:extLst>
      <p:ext uri="{BB962C8B-B14F-4D97-AF65-F5344CB8AC3E}">
        <p14:creationId xmlns:p14="http://schemas.microsoft.com/office/powerpoint/2010/main" val="145047163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Запаўняльнік аб'екта кантэнту 6">
            <a:extLst>
              <a:ext uri="{FF2B5EF4-FFF2-40B4-BE49-F238E27FC236}">
                <a16:creationId xmlns:a16="http://schemas.microsoft.com/office/drawing/2014/main" id="{40CA4BC6-FC4C-401A-B70F-04AD282252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e-BY"/>
          </a:p>
        </p:txBody>
      </p:sp>
      <p:pic>
        <p:nvPicPr>
          <p:cNvPr id="1028" name="Picture 4" descr="облако слов">
            <a:extLst>
              <a:ext uri="{FF2B5EF4-FFF2-40B4-BE49-F238E27FC236}">
                <a16:creationId xmlns:a16="http://schemas.microsoft.com/office/drawing/2014/main" id="{CD03A8F4-1BA4-496B-940F-F421F3E795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2" y="685801"/>
            <a:ext cx="9497280" cy="269923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7200" b="1" dirty="0">
                <a:solidFill>
                  <a:srgbClr val="0070C0"/>
                </a:solidFill>
              </a:rPr>
              <a:t>  </a:t>
            </a:r>
            <a:r>
              <a:rPr lang="ru-RU" sz="7200" b="1" dirty="0" err="1">
                <a:solidFill>
                  <a:srgbClr val="0070C0"/>
                </a:solidFill>
              </a:rPr>
              <a:t>Дзякуй</a:t>
            </a:r>
            <a:r>
              <a:rPr lang="ru-RU" sz="7200" b="1" dirty="0">
                <a:solidFill>
                  <a:srgbClr val="0070C0"/>
                </a:solidFill>
              </a:rPr>
              <a:t>!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001" y="2764616"/>
            <a:ext cx="4099774" cy="3250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6168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93327" y="6490953"/>
            <a:ext cx="5668363" cy="187585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1" y="685801"/>
            <a:ext cx="11035563" cy="10528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be-BY" sz="9600" b="1" dirty="0">
                <a:solidFill>
                  <a:srgbClr val="0070C0"/>
                </a:solidFill>
              </a:rPr>
              <a:t>         </a:t>
            </a:r>
            <a:r>
              <a:rPr lang="be-BY" sz="7200" b="1" dirty="0">
                <a:solidFill>
                  <a:srgbClr val="0070C0"/>
                </a:solidFill>
              </a:rPr>
              <a:t>Тралейбус</a:t>
            </a:r>
            <a:endParaRPr lang="ru-RU" sz="7200" b="1" dirty="0">
              <a:solidFill>
                <a:srgbClr val="0070C0"/>
              </a:solidFill>
            </a:endParaRPr>
          </a:p>
        </p:txBody>
      </p:sp>
      <p:pic>
        <p:nvPicPr>
          <p:cNvPr id="5122" name="Picture 2" descr="Картинки по запросу картинки троллейбу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0803" y="1779885"/>
            <a:ext cx="7753082" cy="4776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143558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52328" y="439614"/>
            <a:ext cx="10684242" cy="5882056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None/>
            </a:pPr>
            <a:r>
              <a:rPr lang="be-BY" sz="1200" dirty="0">
                <a:solidFill>
                  <a:schemeClr val="bg1"/>
                </a:solidFill>
              </a:rPr>
              <a:t>Крыніцы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be-BY" sz="1200" dirty="0">
                <a:solidFill>
                  <a:schemeClr val="bg1"/>
                </a:solidFill>
              </a:rPr>
              <a:t> </a:t>
            </a:r>
            <a:r>
              <a:rPr lang="en-US" sz="1200" dirty="0">
                <a:solidFill>
                  <a:schemeClr val="bg1"/>
                </a:solidFill>
                <a:hlinkClick r:id="rId2"/>
              </a:rPr>
              <a:t>https://ru.m.wikipedia.org/wiki/%D0%A4%D0%B0%D0%B9%D0%BB:Belarus_Mir_Mir_Castle_Complex_8101_2085.jpg</a:t>
            </a:r>
            <a:r>
              <a:rPr lang="be-BY" sz="1200" dirty="0">
                <a:solidFill>
                  <a:schemeClr val="bg1"/>
                </a:solidFill>
              </a:rPr>
              <a:t> 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be-BY" sz="1200" dirty="0">
                <a:solidFill>
                  <a:schemeClr val="bg1"/>
                </a:solidFill>
              </a:rPr>
              <a:t> </a:t>
            </a:r>
            <a:r>
              <a:rPr lang="en-US" sz="1200" dirty="0">
                <a:solidFill>
                  <a:schemeClr val="bg1"/>
                </a:solidFill>
                <a:hlinkClick r:id="rId3"/>
              </a:rPr>
              <a:t>https://www.freepng.ru/png-3w8kz4/</a:t>
            </a:r>
            <a:r>
              <a:rPr lang="be-BY" sz="1200" dirty="0">
                <a:solidFill>
                  <a:schemeClr val="bg1"/>
                </a:solidFill>
              </a:rPr>
              <a:t> 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sz="1200" dirty="0">
                <a:solidFill>
                  <a:schemeClr val="bg1"/>
                </a:solidFill>
                <a:hlinkClick r:id="rId4"/>
              </a:rPr>
              <a:t>https://dzen.ru/a/YRKTFk4X2y28LBF5</a:t>
            </a:r>
            <a:r>
              <a:rPr lang="be-BY" sz="1200" dirty="0">
                <a:solidFill>
                  <a:schemeClr val="bg1"/>
                </a:solidFill>
              </a:rPr>
              <a:t> 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sz="1200" dirty="0">
                <a:solidFill>
                  <a:schemeClr val="bg1"/>
                </a:solidFill>
                <a:hlinkClick r:id="rId5"/>
              </a:rPr>
              <a:t>https://www.facebook.com/mishaomelianenko222/</a:t>
            </a:r>
            <a:endParaRPr lang="be-BY" sz="1200" dirty="0">
              <a:solidFill>
                <a:schemeClr val="bg1"/>
              </a:solidFill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en-US" sz="1200" dirty="0">
                <a:solidFill>
                  <a:schemeClr val="bg1"/>
                </a:solidFill>
                <a:hlinkClick r:id="rId6"/>
              </a:rPr>
              <a:t>https://www.shutterstock.com/ru/image-vector/oak-tree-leaves-green-grass-isolated-159496934</a:t>
            </a:r>
            <a:r>
              <a:rPr lang="be-BY" sz="1200" dirty="0">
                <a:solidFill>
                  <a:schemeClr val="bg1"/>
                </a:solidFill>
              </a:rPr>
              <a:t> 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sz="1200" dirty="0">
                <a:solidFill>
                  <a:schemeClr val="bg1"/>
                </a:solidFill>
                <a:hlinkClick r:id="rId7"/>
              </a:rPr>
              <a:t>https://www.sad-center.com/catalog/coniferous.html/nid/3022</a:t>
            </a:r>
            <a:r>
              <a:rPr lang="be-BY" sz="1200" dirty="0">
                <a:solidFill>
                  <a:schemeClr val="bg1"/>
                </a:solidFill>
              </a:rPr>
              <a:t> 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sz="1200" dirty="0">
                <a:solidFill>
                  <a:schemeClr val="bg1"/>
                </a:solidFill>
                <a:hlinkClick r:id="rId8"/>
              </a:rPr>
              <a:t>https://ru.pinterest.com/pin/635429828705837576/</a:t>
            </a:r>
            <a:r>
              <a:rPr lang="be-BY" sz="1200" dirty="0">
                <a:solidFill>
                  <a:schemeClr val="bg1"/>
                </a:solidFill>
              </a:rPr>
              <a:t> 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sz="1200" dirty="0">
                <a:solidFill>
                  <a:schemeClr val="bg1"/>
                </a:solidFill>
                <a:hlinkClick r:id="rId9"/>
              </a:rPr>
              <a:t>https://www.shutterstock.com/ru/image-vector/cartoon-brown-grizzly-bear-isolated-on-2485523341</a:t>
            </a:r>
            <a:r>
              <a:rPr lang="be-BY" sz="1200" dirty="0">
                <a:solidFill>
                  <a:schemeClr val="bg1"/>
                </a:solidFill>
              </a:rPr>
              <a:t> 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be-BY" sz="1200" dirty="0">
                <a:solidFill>
                  <a:schemeClr val="bg1"/>
                </a:solidFill>
              </a:rPr>
              <a:t> </a:t>
            </a:r>
            <a:r>
              <a:rPr lang="en-US" sz="1200" dirty="0">
                <a:solidFill>
                  <a:schemeClr val="bg1"/>
                </a:solidFill>
                <a:hlinkClick r:id="rId10"/>
              </a:rPr>
              <a:t>https://gavtorg.com/chto-kupit-dlja-shhenka/</a:t>
            </a:r>
            <a:r>
              <a:rPr lang="ru-RU" sz="1200" dirty="0">
                <a:solidFill>
                  <a:schemeClr val="bg1"/>
                </a:solidFill>
              </a:rPr>
              <a:t> </a:t>
            </a:r>
            <a:endParaRPr lang="be-BY" sz="1200" dirty="0">
              <a:solidFill>
                <a:schemeClr val="bg1"/>
              </a:solidFill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be-BY" sz="1200" dirty="0">
                <a:solidFill>
                  <a:schemeClr val="bg1"/>
                </a:solidFill>
              </a:rPr>
              <a:t> </a:t>
            </a:r>
            <a:r>
              <a:rPr lang="en-US" sz="1200" dirty="0">
                <a:solidFill>
                  <a:schemeClr val="bg1"/>
                </a:solidFill>
                <a:hlinkClick r:id="rId11"/>
              </a:rPr>
              <a:t>https://twam.ru/kartinki/deti-kartinki-dlya-prezentatsii/</a:t>
            </a:r>
            <a:r>
              <a:rPr lang="ru-RU" sz="1200" dirty="0">
                <a:solidFill>
                  <a:schemeClr val="bg1"/>
                </a:solidFill>
              </a:rPr>
              <a:t> </a:t>
            </a:r>
            <a:endParaRPr lang="be-BY" sz="1200" dirty="0">
              <a:solidFill>
                <a:schemeClr val="bg1"/>
              </a:solidFill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en-US" sz="1200" dirty="0">
                <a:solidFill>
                  <a:schemeClr val="bg1"/>
                </a:solidFill>
                <a:hlinkClick r:id="rId12"/>
              </a:rPr>
              <a:t>https://www.meme-</a:t>
            </a:r>
            <a:r>
              <a:rPr lang="be-BY" sz="1200" dirty="0">
                <a:solidFill>
                  <a:schemeClr val="bg1"/>
                </a:solidFill>
              </a:rPr>
              <a:t> </a:t>
            </a:r>
            <a:r>
              <a:rPr lang="en-US" sz="1200" dirty="0">
                <a:solidFill>
                  <a:schemeClr val="bg1"/>
                </a:solidFill>
              </a:rPr>
              <a:t>arsenal.com/create/</a:t>
            </a:r>
            <a:r>
              <a:rPr lang="en-US" sz="1200" dirty="0" err="1">
                <a:solidFill>
                  <a:schemeClr val="bg1"/>
                </a:solidFill>
              </a:rPr>
              <a:t>chose?tag</a:t>
            </a:r>
            <a:r>
              <a:rPr lang="en-US" sz="1200" dirty="0">
                <a:solidFill>
                  <a:schemeClr val="bg1"/>
                </a:solidFill>
              </a:rPr>
              <a:t>=%D1%82%D0%B5%D0%BB%D0%B5%D0%BF%D0%B5%D0%B4%D0%B8%D1%8F%20fandom</a:t>
            </a:r>
            <a:endParaRPr lang="be-BY" sz="1200" dirty="0">
              <a:solidFill>
                <a:schemeClr val="bg1"/>
              </a:solidFill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en-US" sz="1200" dirty="0">
                <a:solidFill>
                  <a:schemeClr val="bg1"/>
                </a:solidFill>
                <a:hlinkClick r:id="rId13"/>
              </a:rPr>
              <a:t>https://www.kp.ru/family/sad-i-ogorod/veresk/</a:t>
            </a:r>
            <a:r>
              <a:rPr lang="ru-RU" sz="1200" dirty="0">
                <a:solidFill>
                  <a:schemeClr val="bg1"/>
                </a:solidFill>
              </a:rPr>
              <a:t> </a:t>
            </a:r>
            <a:endParaRPr lang="be-BY" sz="1200" dirty="0">
              <a:solidFill>
                <a:schemeClr val="bg1"/>
              </a:solidFill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en-US" sz="1200" dirty="0">
                <a:solidFill>
                  <a:schemeClr val="bg1"/>
                </a:solidFill>
                <a:hlinkClick r:id="rId14"/>
              </a:rPr>
              <a:t>https://www.freepng.ru/png-2s8658/</a:t>
            </a:r>
            <a:r>
              <a:rPr lang="be-BY" sz="1200" dirty="0">
                <a:solidFill>
                  <a:schemeClr val="bg1"/>
                </a:solidFill>
              </a:rPr>
              <a:t> 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sz="1200" dirty="0">
                <a:solidFill>
                  <a:schemeClr val="bg1"/>
                </a:solidFill>
                <a:hlinkClick r:id="rId15"/>
              </a:rPr>
              <a:t>https://vk.com/wall-151222786_118</a:t>
            </a:r>
            <a:endParaRPr lang="be-BY" sz="1200" dirty="0">
              <a:solidFill>
                <a:schemeClr val="bg1"/>
              </a:solidFill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en-US" sz="1200" dirty="0">
                <a:solidFill>
                  <a:schemeClr val="bg1"/>
                </a:solidFill>
                <a:hlinkClick r:id="rId16"/>
              </a:rPr>
              <a:t>https://depositphotos.com/ru/photos/%D0%BA%D0%B0%D0%B1%D0%B0%D0%BD.html</a:t>
            </a:r>
            <a:r>
              <a:rPr lang="ru-RU" sz="1200" dirty="0">
                <a:solidFill>
                  <a:schemeClr val="bg1"/>
                </a:solidFill>
              </a:rPr>
              <a:t>  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be-BY" sz="1200" dirty="0">
                <a:solidFill>
                  <a:schemeClr val="bg1"/>
                </a:solidFill>
              </a:rPr>
              <a:t> </a:t>
            </a:r>
            <a:r>
              <a:rPr lang="en-US" sz="1200" dirty="0">
                <a:solidFill>
                  <a:schemeClr val="bg1"/>
                </a:solidFill>
                <a:hlinkClick r:id="rId17"/>
              </a:rPr>
              <a:t>https://sornyakov.net/komnatnye/cvetok-molochaj.html</a:t>
            </a:r>
            <a:r>
              <a:rPr lang="be-BY" sz="1200" dirty="0">
                <a:solidFill>
                  <a:schemeClr val="bg1"/>
                </a:solidFill>
              </a:rPr>
              <a:t>  </a:t>
            </a:r>
          </a:p>
          <a:p>
            <a:pPr>
              <a:buFont typeface="Wingdings" pitchFamily="2" charset="2"/>
              <a:buChar char="§"/>
            </a:pPr>
            <a:r>
              <a:rPr lang="be-BY" sz="1200" dirty="0">
                <a:solidFill>
                  <a:schemeClr val="bg1"/>
                </a:solidFill>
              </a:rPr>
              <a:t> </a:t>
            </a:r>
            <a:r>
              <a:rPr lang="en-US" sz="1200" dirty="0">
                <a:solidFill>
                  <a:schemeClr val="bg1"/>
                </a:solidFill>
                <a:hlinkClick r:id="rId18"/>
              </a:rPr>
              <a:t>https://www.facebook.com/photo/?fbid=2059329797459853&amp;set=ecnf.100066164247017</a:t>
            </a:r>
            <a:r>
              <a:rPr lang="be-BY" sz="1200" dirty="0">
                <a:solidFill>
                  <a:schemeClr val="bg1"/>
                </a:solidFill>
              </a:rPr>
              <a:t> </a:t>
            </a:r>
          </a:p>
          <a:p>
            <a:pPr marL="457200" indent="-457200">
              <a:buFont typeface="+mj-lt"/>
              <a:buAutoNum type="arabicPeriod"/>
            </a:pPr>
            <a:endParaRPr lang="be-BY" sz="1200" dirty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ru-RU" sz="1200" dirty="0"/>
          </a:p>
          <a:p>
            <a:pPr marL="457200" indent="-457200">
              <a:buFont typeface="+mj-lt"/>
              <a:buAutoNum type="arabicPeriod"/>
            </a:pPr>
            <a:endParaRPr lang="be-BY" sz="1200" dirty="0">
              <a:solidFill>
                <a:schemeClr val="bg1"/>
              </a:solidFill>
            </a:endParaRPr>
          </a:p>
          <a:p>
            <a:pPr marL="457200" indent="-457200">
              <a:buNone/>
            </a:pPr>
            <a:r>
              <a:rPr lang="be-BY" sz="1200" dirty="0">
                <a:solidFill>
                  <a:schemeClr val="bg1"/>
                </a:solidFill>
              </a:rPr>
              <a:t> </a:t>
            </a:r>
            <a:endParaRPr lang="ru-RU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7008" y="219809"/>
            <a:ext cx="10972800" cy="5653454"/>
          </a:xfrm>
        </p:spPr>
        <p:txBody>
          <a:bodyPr>
            <a:noAutofit/>
          </a:bodyPr>
          <a:lstStyle/>
          <a:p>
            <a:pPr>
              <a:buNone/>
            </a:pPr>
            <a:endParaRPr lang="be-BY" sz="1050" dirty="0"/>
          </a:p>
          <a:p>
            <a:pPr>
              <a:buFont typeface="Wingdings" pitchFamily="2" charset="2"/>
              <a:buChar char="§"/>
            </a:pPr>
            <a:r>
              <a:rPr lang="en-US" sz="1050" dirty="0">
                <a:solidFill>
                  <a:schemeClr val="bg1"/>
                </a:solidFill>
                <a:hlinkClick r:id="rId2"/>
              </a:rPr>
              <a:t>https://kluch.media/materials/slavyanskie-igry-v-zagorodnom-parke/</a:t>
            </a:r>
            <a:r>
              <a:rPr lang="ru-RU" sz="1050" dirty="0">
                <a:solidFill>
                  <a:schemeClr val="bg1"/>
                </a:solidFill>
              </a:rPr>
              <a:t> </a:t>
            </a:r>
            <a:endParaRPr lang="be-BY" sz="1050" dirty="0">
              <a:solidFill>
                <a:schemeClr val="bg1"/>
              </a:solidFill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en-US" sz="1050" dirty="0">
                <a:solidFill>
                  <a:schemeClr val="bg1"/>
                </a:solidFill>
              </a:rPr>
              <a:t>https://www.istockphoto.com/ru/%D0%B2%D0%B5%D0%BA%D1%82%D0%BE%D1%80%D0%BD%D0%B0%D1%8F/%D0%B2%D0%B8%D1%88%D0%BD%D1%91%D0%B2%D1%8B%D0%B9-%D0%BF%D0%B8%D1%80%D0%BE%D0%B3-%D0%B8-%D0%BB%D0%BE%D0%BC%D1%82%D0%B8%D0%BA-tm-gm494503734-77478643</a:t>
            </a:r>
            <a:endParaRPr lang="be-BY" sz="1050" dirty="0">
              <a:solidFill>
                <a:schemeClr val="bg1"/>
              </a:solidFill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be-BY" sz="1050" dirty="0">
                <a:solidFill>
                  <a:schemeClr val="bg1"/>
                </a:solidFill>
              </a:rPr>
              <a:t> </a:t>
            </a:r>
            <a:r>
              <a:rPr lang="en-US" sz="1050" dirty="0">
                <a:solidFill>
                  <a:schemeClr val="bg1"/>
                </a:solidFill>
                <a:hlinkClick r:id="rId3"/>
              </a:rPr>
              <a:t>https://vk.com/wall-146248151_2960</a:t>
            </a:r>
            <a:r>
              <a:rPr lang="be-BY" sz="1050" dirty="0">
                <a:solidFill>
                  <a:schemeClr val="bg1"/>
                </a:solidFill>
              </a:rPr>
              <a:t> 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be-BY" sz="1050" dirty="0">
                <a:solidFill>
                  <a:schemeClr val="bg1"/>
                </a:solidFill>
              </a:rPr>
              <a:t> </a:t>
            </a:r>
            <a:r>
              <a:rPr lang="en-US" sz="1050" dirty="0">
                <a:solidFill>
                  <a:schemeClr val="bg1"/>
                </a:solidFill>
                <a:hlinkClick r:id="rId4"/>
              </a:rPr>
              <a:t>https://otzovik.com/reviews/kniga_bukvar-n_a_storozheva/</a:t>
            </a:r>
            <a:r>
              <a:rPr lang="be-BY" sz="1050" dirty="0">
                <a:solidFill>
                  <a:schemeClr val="bg1"/>
                </a:solidFill>
              </a:rPr>
              <a:t> 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sz="1050" dirty="0">
                <a:solidFill>
                  <a:schemeClr val="bg1"/>
                </a:solidFill>
                <a:hlinkClick r:id="rId5"/>
              </a:rPr>
              <a:t>https://woodcat.net/beech-wood</a:t>
            </a:r>
            <a:r>
              <a:rPr lang="ru-RU" sz="1050" dirty="0">
                <a:solidFill>
                  <a:schemeClr val="bg1"/>
                </a:solidFill>
              </a:rPr>
              <a:t> </a:t>
            </a:r>
            <a:endParaRPr lang="be-BY" sz="1050" dirty="0">
              <a:solidFill>
                <a:schemeClr val="bg1"/>
              </a:solidFill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en-US" sz="1050" dirty="0">
                <a:solidFill>
                  <a:schemeClr val="bg1"/>
                </a:solidFill>
                <a:hlinkClick r:id="rId6"/>
              </a:rPr>
              <a:t>https://kladraz.ru/blogs/kuznecova-elena/vmeste-devjat-let.html</a:t>
            </a:r>
            <a:r>
              <a:rPr lang="be-BY" sz="1050" dirty="0">
                <a:solidFill>
                  <a:schemeClr val="bg1"/>
                </a:solidFill>
              </a:rPr>
              <a:t> 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be-BY" sz="1050" dirty="0">
                <a:solidFill>
                  <a:schemeClr val="bg1"/>
                </a:solidFill>
              </a:rPr>
              <a:t> </a:t>
            </a:r>
            <a:r>
              <a:rPr lang="en-US" sz="1050" dirty="0">
                <a:solidFill>
                  <a:schemeClr val="bg1"/>
                </a:solidFill>
                <a:hlinkClick r:id="rId7"/>
              </a:rPr>
              <a:t>https://mamin-sekret.ru/shablony/116-krasivye-shablony-russkikh-bukv-i-tsifr</a:t>
            </a:r>
            <a:r>
              <a:rPr lang="be-BY" sz="1050" dirty="0">
                <a:solidFill>
                  <a:schemeClr val="bg1"/>
                </a:solidFill>
              </a:rPr>
              <a:t> 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be-BY" sz="1050" dirty="0">
                <a:solidFill>
                  <a:schemeClr val="bg1"/>
                </a:solidFill>
              </a:rPr>
              <a:t> </a:t>
            </a:r>
            <a:r>
              <a:rPr lang="en-US" sz="1050" dirty="0">
                <a:solidFill>
                  <a:schemeClr val="bg1"/>
                </a:solidFill>
                <a:hlinkClick r:id="rId8"/>
              </a:rPr>
              <a:t>https://ryfma.com/p/pntuj6RY9BxPG6AGC/gorshochek-kashi</a:t>
            </a:r>
            <a:r>
              <a:rPr lang="be-BY" sz="1050" dirty="0">
                <a:solidFill>
                  <a:schemeClr val="bg1"/>
                </a:solidFill>
              </a:rPr>
              <a:t> 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be-BY" sz="1050" dirty="0">
                <a:solidFill>
                  <a:schemeClr val="bg1"/>
                </a:solidFill>
              </a:rPr>
              <a:t> </a:t>
            </a:r>
            <a:r>
              <a:rPr lang="en-US" sz="1050" dirty="0">
                <a:solidFill>
                  <a:schemeClr val="bg1"/>
                </a:solidFill>
                <a:hlinkClick r:id="rId9"/>
              </a:rPr>
              <a:t>https://abrakadabra.fun/9657-shkolnyj-kolokolchik-na-prozrachnom-fone.html</a:t>
            </a:r>
            <a:endParaRPr lang="be-BY" sz="1050" dirty="0">
              <a:solidFill>
                <a:schemeClr val="bg1"/>
              </a:solidFill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be-BY" sz="1050" dirty="0">
                <a:solidFill>
                  <a:schemeClr val="bg1"/>
                </a:solidFill>
              </a:rPr>
              <a:t> </a:t>
            </a:r>
            <a:r>
              <a:rPr lang="en-US" sz="1050" dirty="0">
                <a:solidFill>
                  <a:schemeClr val="bg1"/>
                </a:solidFill>
                <a:hlinkClick r:id="rId10"/>
              </a:rPr>
              <a:t>https://detmir.by/catalog/index/name/gorki/brand/10961/</a:t>
            </a:r>
            <a:r>
              <a:rPr lang="ru-RU" sz="1050" dirty="0">
                <a:solidFill>
                  <a:schemeClr val="bg1"/>
                </a:solidFill>
              </a:rPr>
              <a:t> 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be-BY" sz="1050" dirty="0">
                <a:solidFill>
                  <a:schemeClr val="bg1"/>
                </a:solidFill>
              </a:rPr>
              <a:t> </a:t>
            </a:r>
            <a:r>
              <a:rPr lang="en-US" sz="1050" dirty="0">
                <a:solidFill>
                  <a:schemeClr val="bg1"/>
                </a:solidFill>
                <a:hlinkClick r:id="rId11"/>
              </a:rPr>
              <a:t>https://depositphotos.com/ru/photos/3d-%D0%B7%D0%B2%D0%B5%D0%B7%D0%B4%D1%8B.html?qview=9977874</a:t>
            </a:r>
            <a:r>
              <a:rPr lang="be-BY" sz="1050" dirty="0">
                <a:solidFill>
                  <a:schemeClr val="bg1"/>
                </a:solidFill>
              </a:rPr>
              <a:t>  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be-BY" sz="1050" dirty="0">
                <a:solidFill>
                  <a:schemeClr val="bg1"/>
                </a:solidFill>
              </a:rPr>
              <a:t> </a:t>
            </a:r>
            <a:r>
              <a:rPr lang="en-US" sz="1050" dirty="0">
                <a:solidFill>
                  <a:schemeClr val="bg1"/>
                </a:solidFill>
                <a:hlinkClick r:id="rId12"/>
              </a:rPr>
              <a:t>https://55opt.org/text-2/top-samyh-krasivyh-cvetov/</a:t>
            </a:r>
            <a:r>
              <a:rPr lang="ru-RU" sz="1050" dirty="0">
                <a:solidFill>
                  <a:schemeClr val="bg1"/>
                </a:solidFill>
              </a:rPr>
              <a:t> </a:t>
            </a:r>
            <a:endParaRPr lang="be-BY" sz="1050" dirty="0">
              <a:solidFill>
                <a:schemeClr val="bg1"/>
              </a:solidFill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en-US" sz="1050" dirty="0">
                <a:solidFill>
                  <a:schemeClr val="bg1"/>
                </a:solidFill>
                <a:hlinkClick r:id="rId13"/>
              </a:rPr>
              <a:t>https://ru.freepik.com/free-vector/bird-pet-shop-illustration_6769290.htm#fromView=keyword&amp;page=1&amp;position=0&amp;uuid=a8459e69-23d7-4613-9015-a726f6cdc2a1</a:t>
            </a:r>
            <a:r>
              <a:rPr lang="be-BY" sz="1050" dirty="0">
                <a:solidFill>
                  <a:schemeClr val="bg1"/>
                </a:solidFill>
              </a:rPr>
              <a:t> 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be-BY" sz="1050" dirty="0">
                <a:solidFill>
                  <a:schemeClr val="bg1"/>
                </a:solidFill>
              </a:rPr>
              <a:t> </a:t>
            </a:r>
            <a:r>
              <a:rPr lang="en-US" sz="1050" dirty="0">
                <a:solidFill>
                  <a:schemeClr val="bg1"/>
                </a:solidFill>
                <a:hlinkClick r:id="rId14"/>
              </a:rPr>
              <a:t>https://vsegda-pomnim.com/cvety/16645-samye-krasivye-rozy-150-foto.html</a:t>
            </a:r>
            <a:r>
              <a:rPr lang="be-BY" sz="1050" dirty="0">
                <a:solidFill>
                  <a:schemeClr val="bg1"/>
                </a:solidFill>
              </a:rPr>
              <a:t> 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sz="1050" dirty="0">
                <a:solidFill>
                  <a:schemeClr val="bg1"/>
                </a:solidFill>
                <a:hlinkClick r:id="rId15"/>
              </a:rPr>
              <a:t>https://deti.mail.ru/article/kak-odevat-rebenka-vesnoj-sovety-mam/</a:t>
            </a:r>
            <a:r>
              <a:rPr lang="ru-RU" sz="1050" dirty="0">
                <a:solidFill>
                  <a:schemeClr val="bg1"/>
                </a:solidFill>
              </a:rPr>
              <a:t> 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ru-RU" sz="1050" dirty="0">
                <a:solidFill>
                  <a:schemeClr val="bg1"/>
                </a:solidFill>
              </a:rPr>
              <a:t>  </a:t>
            </a:r>
            <a:r>
              <a:rPr lang="en-US" sz="1050" dirty="0">
                <a:solidFill>
                  <a:schemeClr val="bg1"/>
                </a:solidFill>
                <a:hlinkClick r:id="rId16"/>
              </a:rPr>
              <a:t>https://ru.freepik.com/premium-vector/wooden-logs-pile_73854371.htm</a:t>
            </a:r>
            <a:r>
              <a:rPr lang="ru-RU" sz="1050" dirty="0">
                <a:solidFill>
                  <a:schemeClr val="bg1"/>
                </a:solidFill>
              </a:rPr>
              <a:t> 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sz="1050" dirty="0">
                <a:solidFill>
                  <a:schemeClr val="bg1"/>
                </a:solidFill>
              </a:rPr>
              <a:t>https://ru.freepik.com/premium-vector/wooden-logs-pile_73854371.htm</a:t>
            </a:r>
            <a:r>
              <a:rPr lang="ru-RU" sz="1050" dirty="0">
                <a:solidFill>
                  <a:schemeClr val="bg1"/>
                </a:solidFill>
              </a:rPr>
              <a:t>   </a:t>
            </a:r>
            <a:endParaRPr lang="be-BY" sz="1050" dirty="0">
              <a:solidFill>
                <a:schemeClr val="bg1"/>
              </a:solidFill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be-BY" sz="1050" dirty="0">
                <a:solidFill>
                  <a:schemeClr val="bg1"/>
                </a:solidFill>
              </a:rPr>
              <a:t> </a:t>
            </a:r>
            <a:r>
              <a:rPr lang="en-US" sz="1050" dirty="0">
                <a:solidFill>
                  <a:schemeClr val="bg1"/>
                </a:solidFill>
                <a:hlinkClick r:id="rId17"/>
              </a:rPr>
              <a:t>https://foni.papik.pro/9165-kot-dlja-detej.html</a:t>
            </a:r>
            <a:r>
              <a:rPr lang="ru-RU" sz="1050" dirty="0">
                <a:solidFill>
                  <a:schemeClr val="bg1"/>
                </a:solidFill>
              </a:rPr>
              <a:t> 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ru-RU" sz="1050" dirty="0">
                <a:solidFill>
                  <a:schemeClr val="bg1"/>
                </a:solidFill>
              </a:rPr>
              <a:t> </a:t>
            </a:r>
            <a:r>
              <a:rPr lang="en-US" sz="1050" dirty="0">
                <a:solidFill>
                  <a:schemeClr val="bg1"/>
                </a:solidFill>
                <a:hlinkClick r:id="rId18"/>
              </a:rPr>
              <a:t>https://www.pngegg.com/en/png-bmqek</a:t>
            </a:r>
            <a:r>
              <a:rPr lang="ru-RU" sz="1050" dirty="0">
                <a:solidFill>
                  <a:schemeClr val="bg1"/>
                </a:solidFill>
              </a:rPr>
              <a:t> </a:t>
            </a:r>
            <a:endParaRPr lang="be-BY" sz="1050" dirty="0">
              <a:solidFill>
                <a:schemeClr val="bg1"/>
              </a:solidFill>
            </a:endParaRPr>
          </a:p>
          <a:p>
            <a:pPr marL="457200" indent="-457200">
              <a:buNone/>
            </a:pPr>
            <a:endParaRPr lang="ru-RU" sz="105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96358" y="8463684"/>
            <a:ext cx="10916003" cy="17016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2" y="672922"/>
            <a:ext cx="8534400" cy="91734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be-BY" sz="9600" b="1" dirty="0">
                <a:solidFill>
                  <a:srgbClr val="00B0F0"/>
                </a:solidFill>
              </a:rPr>
              <a:t>        </a:t>
            </a:r>
            <a:r>
              <a:rPr lang="be-BY" sz="7200" b="1" dirty="0">
                <a:solidFill>
                  <a:srgbClr val="0070C0"/>
                </a:solidFill>
              </a:rPr>
              <a:t>Дуб</a:t>
            </a:r>
            <a:endParaRPr lang="ru-RU" sz="7200" b="1" dirty="0">
              <a:solidFill>
                <a:srgbClr val="0070C0"/>
              </a:solidFill>
            </a:endParaRPr>
          </a:p>
        </p:txBody>
      </p:sp>
      <p:pic>
        <p:nvPicPr>
          <p:cNvPr id="6146" name="Picture 2" descr="Картинки по запросу картинки дуба"/>
          <p:cNvPicPr>
            <a:picLocks noChangeAspect="1" noChangeArrowheads="1"/>
          </p:cNvPicPr>
          <p:nvPr/>
        </p:nvPicPr>
        <p:blipFill>
          <a:blip r:embed="rId2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205" y="1901022"/>
            <a:ext cx="6705600" cy="4839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15506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e-BY" dirty="0"/>
              <a:t>              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2" y="685800"/>
            <a:ext cx="8534400" cy="17708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be-BY" sz="7200" b="1" dirty="0">
                <a:solidFill>
                  <a:srgbClr val="0070C0"/>
                </a:solidFill>
              </a:rPr>
              <a:t>         Елка</a:t>
            </a:r>
            <a:endParaRPr lang="ru-RU" sz="7200" b="1" dirty="0">
              <a:solidFill>
                <a:srgbClr val="0070C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257" y="1352283"/>
            <a:ext cx="6645499" cy="5177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3631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2" y="175846"/>
            <a:ext cx="8534400" cy="133098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be-BY" sz="7200" b="1" dirty="0">
                <a:solidFill>
                  <a:srgbClr val="0070C0"/>
                </a:solidFill>
              </a:rPr>
              <a:t>        Вожык</a:t>
            </a:r>
            <a:endParaRPr lang="ru-RU" sz="7200" b="1" dirty="0">
              <a:solidFill>
                <a:srgbClr val="0070C0"/>
              </a:solidFill>
            </a:endParaRPr>
          </a:p>
        </p:txBody>
      </p:sp>
      <p:pic>
        <p:nvPicPr>
          <p:cNvPr id="69634" name="Picture 2" descr="C:\Users\vitna\Desktop\енжік.jpg"/>
          <p:cNvPicPr>
            <a:picLocks noChangeAspect="1" noChangeArrowheads="1"/>
          </p:cNvPicPr>
          <p:nvPr/>
        </p:nvPicPr>
        <p:blipFill>
          <a:blip r:embed="rId2">
            <a:lum contrast="30000"/>
          </a:blip>
          <a:srcRect/>
          <a:stretch>
            <a:fillRect/>
          </a:stretch>
        </p:blipFill>
        <p:spPr bwMode="auto">
          <a:xfrm>
            <a:off x="3174022" y="1485902"/>
            <a:ext cx="5574323" cy="48973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908974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9381" y="360486"/>
            <a:ext cx="9954480" cy="127488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be-BY" sz="9600" b="1" dirty="0">
                <a:solidFill>
                  <a:srgbClr val="0070C0"/>
                </a:solidFill>
              </a:rPr>
              <a:t>   </a:t>
            </a:r>
            <a:r>
              <a:rPr lang="be-BY" sz="7200" b="1" dirty="0">
                <a:solidFill>
                  <a:srgbClr val="0070C0"/>
                </a:solidFill>
              </a:rPr>
              <a:t>Мядзведзь</a:t>
            </a:r>
            <a:endParaRPr lang="ru-RU" sz="7200" b="1" dirty="0">
              <a:solidFill>
                <a:srgbClr val="0070C0"/>
              </a:solidFill>
            </a:endParaRPr>
          </a:p>
        </p:txBody>
      </p:sp>
      <p:pic>
        <p:nvPicPr>
          <p:cNvPr id="68609" name="Picture 1"/>
          <p:cNvPicPr>
            <a:picLocks noChangeAspect="1" noChangeArrowheads="1"/>
          </p:cNvPicPr>
          <p:nvPr/>
        </p:nvPicPr>
        <p:blipFill>
          <a:blip r:embed="rId2">
            <a:lum contrast="30000"/>
          </a:blip>
          <a:srcRect/>
          <a:stretch>
            <a:fillRect/>
          </a:stretch>
        </p:blipFill>
        <p:spPr bwMode="auto">
          <a:xfrm>
            <a:off x="3508131" y="1823348"/>
            <a:ext cx="5205046" cy="4621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901178848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D06F1E"/>
      </a:dk2>
      <a:lt2>
        <a:srgbClr val="F0BE21"/>
      </a:lt2>
      <a:accent1>
        <a:srgbClr val="760603"/>
      </a:accent1>
      <a:accent2>
        <a:srgbClr val="9F761A"/>
      </a:accent2>
      <a:accent3>
        <a:srgbClr val="92A200"/>
      </a:accent3>
      <a:accent4>
        <a:srgbClr val="4AA157"/>
      </a:accent4>
      <a:accent5>
        <a:srgbClr val="46788D"/>
      </a:accent5>
      <a:accent6>
        <a:srgbClr val="A848A8"/>
      </a:accent6>
      <a:hlink>
        <a:srgbClr val="460402"/>
      </a:hlink>
      <a:folHlink>
        <a:srgbClr val="991111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82EB108-EDE6-4B8E-957B-D4A69BF580E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970</TotalTime>
  <Words>891</Words>
  <Application>Microsoft Office PowerPoint</Application>
  <PresentationFormat>Шырокаэкранны</PresentationFormat>
  <Paragraphs>118</Paragraphs>
  <Slides>51</Slides>
  <Notes>0</Notes>
  <HiddenSlides>0</HiddenSlides>
  <MMClips>0</MMClips>
  <ScaleCrop>false</ScaleCrop>
  <HeadingPairs>
    <vt:vector size="6" baseType="variant">
      <vt:variant>
        <vt:lpstr>Выкарыстоўваюцца шрыфты</vt:lpstr>
      </vt:variant>
      <vt:variant>
        <vt:i4>5</vt:i4>
      </vt:variant>
      <vt:variant>
        <vt:lpstr>Тэма</vt:lpstr>
      </vt:variant>
      <vt:variant>
        <vt:i4>1</vt:i4>
      </vt:variant>
      <vt:variant>
        <vt:lpstr>Загалоўкі слайдаў</vt:lpstr>
      </vt:variant>
      <vt:variant>
        <vt:i4>51</vt:i4>
      </vt:variant>
    </vt:vector>
  </HeadingPairs>
  <TitlesOfParts>
    <vt:vector size="57" baseType="lpstr">
      <vt:lpstr>Calibri</vt:lpstr>
      <vt:lpstr>Century Gothic</vt:lpstr>
      <vt:lpstr>Times New Roman</vt:lpstr>
      <vt:lpstr>Wingdings</vt:lpstr>
      <vt:lpstr>Wingdings 3</vt:lpstr>
      <vt:lpstr>Сектор</vt:lpstr>
      <vt:lpstr>Складальнік: Васілеўская Наталля Мікалаеўна, настаўніца пачатковых класаў Дзяржаўнай установы адукацыі “Сярэдняя школа № 21 імя М.Ф. Гастэлы г. Мінска”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  <vt:lpstr>                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  <vt:lpstr>                                             </vt:lpstr>
      <vt:lpstr>   </vt:lpstr>
      <vt:lpstr>   </vt:lpstr>
      <vt:lpstr>ружа ― лужа 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  <vt:lpstr>Парад шарад  і анаграм </vt:lpstr>
      <vt:lpstr>Прэзентацыя PowerPoint</vt:lpstr>
      <vt:lpstr>Прэзентацыя PowerPoint</vt:lpstr>
      <vt:lpstr>Прэзентацыя PowerPoint</vt:lpstr>
      <vt:lpstr>Прэзентацыя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Галина</cp:lastModifiedBy>
  <cp:revision>102</cp:revision>
  <dcterms:created xsi:type="dcterms:W3CDTF">2018-01-25T12:44:06Z</dcterms:created>
  <dcterms:modified xsi:type="dcterms:W3CDTF">2025-09-09T17:19:38Z</dcterms:modified>
</cp:coreProperties>
</file>