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1"/>
  </p:handoutMasterIdLst>
  <p:sldIdLst>
    <p:sldId id="263" r:id="rId5"/>
    <p:sldId id="421" r:id="rId6"/>
    <p:sldId id="429" r:id="rId7"/>
    <p:sldId id="435" r:id="rId8"/>
    <p:sldId id="436" r:id="rId9"/>
    <p:sldId id="437" r:id="rId10"/>
    <p:sldId id="438" r:id="rId11"/>
    <p:sldId id="329" r:id="rId12"/>
    <p:sldId id="433" r:id="rId13"/>
    <p:sldId id="434" r:id="rId14"/>
    <p:sldId id="420" r:id="rId15"/>
    <p:sldId id="430" r:id="rId16"/>
    <p:sldId id="431" r:id="rId17"/>
    <p:sldId id="432" r:id="rId18"/>
    <p:sldId id="326" r:id="rId19"/>
    <p:sldId id="262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времени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12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18584" y="156468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сутках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589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565793" y="52439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1299882" y="-150836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189" y="234191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189" y="0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минуте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секунд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мин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6180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86000" y="99907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минуте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секунд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мин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3918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531747" y="1245792"/>
            <a:ext cx="8216935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 </a:t>
            </a:r>
            <a:r>
              <a:rPr lang="ru-RU" sz="2400" b="1" dirty="0"/>
              <a:t>сколько</a:t>
            </a:r>
            <a:r>
              <a:rPr lang="ru-RU" sz="2400" b="1" dirty="0">
                <a:solidFill>
                  <a:srgbClr val="FF0000"/>
                </a:solidFill>
              </a:rPr>
              <a:t> часов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1 сутках</a:t>
            </a:r>
            <a:r>
              <a:rPr lang="ru-RU" sz="2400" b="1" dirty="0"/>
              <a:t>, сколько </a:t>
            </a:r>
            <a:r>
              <a:rPr lang="ru-RU" sz="2400" b="1" dirty="0">
                <a:solidFill>
                  <a:srgbClr val="FF0000"/>
                </a:solidFill>
              </a:rPr>
              <a:t>минут</a:t>
            </a:r>
            <a:r>
              <a:rPr lang="ru-RU" sz="2400" b="1" dirty="0"/>
              <a:t> </a:t>
            </a:r>
          </a:p>
          <a:p>
            <a:pPr lvl="0" algn="ctr"/>
            <a:r>
              <a:rPr lang="ru-RU" sz="2400" b="1" dirty="0"/>
              <a:t>в  </a:t>
            </a:r>
            <a:r>
              <a:rPr lang="ru-RU" sz="2400" b="1" dirty="0">
                <a:solidFill>
                  <a:srgbClr val="FF0000"/>
                </a:solidFill>
              </a:rPr>
              <a:t>1 часе</a:t>
            </a:r>
            <a:r>
              <a:rPr lang="ru-RU" sz="2400" b="1" dirty="0"/>
              <a:t>,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сколько</a:t>
            </a:r>
            <a:r>
              <a:rPr lang="ru-RU" sz="2400" b="1" dirty="0">
                <a:solidFill>
                  <a:srgbClr val="FF0000"/>
                </a:solidFill>
              </a:rPr>
              <a:t> секунд </a:t>
            </a:r>
            <a:r>
              <a:rPr lang="ru-RU" sz="2400" b="1" dirty="0"/>
              <a:t>в</a:t>
            </a:r>
            <a:r>
              <a:rPr lang="ru-RU" sz="2400" b="1" dirty="0">
                <a:solidFill>
                  <a:srgbClr val="FF0000"/>
                </a:solidFill>
              </a:rPr>
              <a:t> 1 минуте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времени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7" y="4868180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1E4D69E-F60B-4DED-B31A-11C13738CCCE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4131329" y="1366887"/>
            <a:ext cx="3929342" cy="242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550397" y="335932"/>
            <a:ext cx="9870141" cy="4782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86105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Первы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86105">
              <a:lnSpc>
                <a:spcPct val="107000"/>
              </a:lnSpc>
            </a:pPr>
            <a:endParaRPr lang="ru-RU" sz="2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                 Сравни.</a:t>
            </a: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         Вариант 2</a:t>
            </a:r>
          </a:p>
          <a:p>
            <a:pPr marL="678180" algn="just" eaLnBrk="0" fontAlgn="base" hangingPunct="0">
              <a:lnSpc>
                <a:spcPct val="107000"/>
              </a:lnSpc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14 ч ? 149 ч                   7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18 ч ? 184 ч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ч 45 мин ? 258 мин             3 ч 59 мин ?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240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мин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мин 12 с ? 555 с                   6 мин 48 с ? 406 с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15 ч ? 207 ч                   239 ч ? 9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23 ч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12155" y="301127"/>
            <a:ext cx="11323286" cy="4782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86105" algn="ctr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endParaRPr lang="ru-RU" sz="28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</a:pPr>
            <a:endParaRPr lang="ru-RU" sz="2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Сравни.</a:t>
            </a: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         Вариант 2</a:t>
            </a:r>
          </a:p>
          <a:p>
            <a:pPr marL="678180" algn="just" eaLnBrk="0" fontAlgn="base" hangingPunct="0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14 ч    149 ч                   7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18 ч    184 ч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ч 45 мин    258 мин               3 ч 59 мин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мин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мин 12 с    555 с                     6 мин 48 с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406 с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15 ч = 207 ч                   239 ч = 9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23 ч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900517" y="4877145"/>
            <a:ext cx="854336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проверь у себя правильность выполнения задания. 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1D1E09D-F568-459F-AD02-64957C642136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637158" y="2949115"/>
            <a:ext cx="259975" cy="262516"/>
          </a:xfrm>
          <a:prstGeom prst="rect">
            <a:avLst/>
          </a:prstGeom>
          <a:noFill/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D986AE55-86C6-4675-9965-97F0CEF7D9D3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8617589" y="3479113"/>
            <a:ext cx="323813" cy="313557"/>
          </a:xfrm>
          <a:prstGeom prst="rect">
            <a:avLst/>
          </a:prstGeom>
          <a:noFill/>
        </p:spPr>
      </p:pic>
      <p:pic>
        <p:nvPicPr>
          <p:cNvPr id="26" name="Рисунок 16">
            <a:extLst>
              <a:ext uri="{FF2B5EF4-FFF2-40B4-BE49-F238E27FC236}">
                <a16:creationId xmlns:a16="http://schemas.microsoft.com/office/drawing/2014/main" id="{8AA6F7A0-C9E4-4ECE-841C-084D7078C1E4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479585" y="2445676"/>
            <a:ext cx="259975" cy="262516"/>
          </a:xfrm>
          <a:prstGeom prst="rect">
            <a:avLst/>
          </a:prstGeom>
          <a:noFill/>
        </p:spPr>
      </p:pic>
      <p:pic>
        <p:nvPicPr>
          <p:cNvPr id="29" name="Рисунок 16">
            <a:extLst>
              <a:ext uri="{FF2B5EF4-FFF2-40B4-BE49-F238E27FC236}">
                <a16:creationId xmlns:a16="http://schemas.microsoft.com/office/drawing/2014/main" id="{782DBB92-678C-41FC-808C-CB643D3D42F8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387742" y="3530153"/>
            <a:ext cx="259975" cy="262516"/>
          </a:xfrm>
          <a:prstGeom prst="rect">
            <a:avLst/>
          </a:prstGeom>
          <a:noFill/>
        </p:spPr>
      </p:pic>
      <p:pic>
        <p:nvPicPr>
          <p:cNvPr id="31" name="Рисунок 26">
            <a:extLst>
              <a:ext uri="{FF2B5EF4-FFF2-40B4-BE49-F238E27FC236}">
                <a16:creationId xmlns:a16="http://schemas.microsoft.com/office/drawing/2014/main" id="{AF5DEDA4-4CF9-430C-B38A-52B313652F13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415747" y="2968167"/>
            <a:ext cx="323813" cy="313557"/>
          </a:xfrm>
          <a:prstGeom prst="rect">
            <a:avLst/>
          </a:prstGeom>
          <a:noFill/>
        </p:spPr>
      </p:pic>
      <p:pic>
        <p:nvPicPr>
          <p:cNvPr id="32" name="Рисунок 26">
            <a:extLst>
              <a:ext uri="{FF2B5EF4-FFF2-40B4-BE49-F238E27FC236}">
                <a16:creationId xmlns:a16="http://schemas.microsoft.com/office/drawing/2014/main" id="{C4C5192D-A4B7-4636-B448-3A5B004DF9AB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8617589" y="2432358"/>
            <a:ext cx="323813" cy="3135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079309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125070" y="291540"/>
            <a:ext cx="9941859" cy="4782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86105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Второ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endParaRPr lang="ru-RU" sz="28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endParaRPr lang="ru-RU" sz="2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                  Сравни.</a:t>
            </a: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         Вариант 2</a:t>
            </a:r>
          </a:p>
          <a:p>
            <a:pPr marL="678180" algn="just" eaLnBrk="0" fontAlgn="base" hangingPunct="0">
              <a:lnSpc>
                <a:spcPct val="107000"/>
              </a:lnSpc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14 ч ? 149 ч                   7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18 ч ? 184 ч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ч 45 мин ? 258 мин             3 ч 59 мин ?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240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мин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мин 12 с ? 555 с                   6 мин 48 с ? 406 с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15 ч ? 207 ч                   239 ч ? 9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23 ч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561B234-9BB5-45D1-92CE-A18852740D77}"/>
              </a:ext>
            </a:extLst>
          </p:cNvPr>
          <p:cNvSpPr/>
          <p:nvPr/>
        </p:nvSpPr>
        <p:spPr>
          <a:xfrm>
            <a:off x="514353" y="4843619"/>
            <a:ext cx="4790369" cy="19202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Сравни именованные числа, объясни выполнение своих действий.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97F6EBD-ED24-4DA5-AC85-64C2336E2467}"/>
              </a:ext>
            </a:extLst>
          </p:cNvPr>
          <p:cNvSpPr/>
          <p:nvPr/>
        </p:nvSpPr>
        <p:spPr>
          <a:xfrm>
            <a:off x="5941132" y="4843619"/>
            <a:ext cx="4518212" cy="18562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соседа правильность объяснения и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103784453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550894" y="158130"/>
            <a:ext cx="9941859" cy="4782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86105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Второ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endParaRPr lang="ru-RU" sz="28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endParaRPr lang="ru-RU" sz="2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                    Сравни.</a:t>
            </a: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         Вариант 2</a:t>
            </a:r>
          </a:p>
          <a:p>
            <a:pPr marL="678180" algn="just" eaLnBrk="0" fontAlgn="base" hangingPunct="0">
              <a:lnSpc>
                <a:spcPct val="107000"/>
              </a:lnSpc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14 ч ? 149 ч                   7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18 ч ? 184 ч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ч 45 мин ? 258 мин             3 ч 59 мин ?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240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мин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мин 12 с ? 555 с                   6 мин 48 с ? 406 с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15 ч ? 207 ч                   239 ч ? 9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23 ч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561B234-9BB5-45D1-92CE-A18852740D77}"/>
              </a:ext>
            </a:extLst>
          </p:cNvPr>
          <p:cNvSpPr/>
          <p:nvPr/>
        </p:nvSpPr>
        <p:spPr>
          <a:xfrm>
            <a:off x="514353" y="4843619"/>
            <a:ext cx="4790369" cy="19202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Сравни именованные числа, объясни выполнение своих действий.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97F6EBD-ED24-4DA5-AC85-64C2336E2467}"/>
              </a:ext>
            </a:extLst>
          </p:cNvPr>
          <p:cNvSpPr/>
          <p:nvPr/>
        </p:nvSpPr>
        <p:spPr>
          <a:xfrm>
            <a:off x="5941132" y="4843619"/>
            <a:ext cx="4518212" cy="18562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соседа правильность объяснения и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174525874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250322"/>
            <a:ext cx="11323286" cy="4782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86105" algn="ctr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marL="586105" algn="ctr">
              <a:lnSpc>
                <a:spcPct val="107000"/>
              </a:lnSpc>
            </a:pPr>
            <a:endParaRPr lang="ru-RU" sz="28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                    Сравни.</a:t>
            </a: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         Вариант 2</a:t>
            </a:r>
          </a:p>
          <a:p>
            <a:pPr marL="678180" algn="just" eaLnBrk="0" fontAlgn="base" hangingPunct="0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14 ч    149 ч                   7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18 ч    184 ч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ч 45 мин    258 мин               3 ч 59 мин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мин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мин 12 с    555 с                     6 мин 48 с    406 с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15 ч = 207 ч                   239 ч = 9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23 ч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796995" y="4877145"/>
            <a:ext cx="9933758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проверьте друг у друга  правильность выполнения задания. 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1D1E09D-F568-459F-AD02-64957C642136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709210" y="2916395"/>
            <a:ext cx="259975" cy="262516"/>
          </a:xfrm>
          <a:prstGeom prst="rect">
            <a:avLst/>
          </a:prstGeom>
          <a:noFill/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5B21351-1003-446D-AE2D-760590B16D43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8709210" y="2376659"/>
            <a:ext cx="323813" cy="262515"/>
          </a:xfrm>
          <a:prstGeom prst="rect">
            <a:avLst/>
          </a:prstGeom>
          <a:noFill/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EE43B12-06C4-4169-9EE3-E9636CACB308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464316" y="2933210"/>
            <a:ext cx="323813" cy="262515"/>
          </a:xfrm>
          <a:prstGeom prst="rect">
            <a:avLst/>
          </a:prstGeom>
          <a:noFill/>
        </p:spPr>
      </p:pic>
      <p:pic>
        <p:nvPicPr>
          <p:cNvPr id="29" name="Рисунок 16">
            <a:extLst>
              <a:ext uri="{FF2B5EF4-FFF2-40B4-BE49-F238E27FC236}">
                <a16:creationId xmlns:a16="http://schemas.microsoft.com/office/drawing/2014/main" id="{E022F6FE-3F46-4911-A89A-A9C921BACCD7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28154" y="2415158"/>
            <a:ext cx="259975" cy="262516"/>
          </a:xfrm>
          <a:prstGeom prst="rect">
            <a:avLst/>
          </a:prstGeom>
          <a:noFill/>
        </p:spPr>
      </p:pic>
      <p:pic>
        <p:nvPicPr>
          <p:cNvPr id="31" name="Рисунок 16">
            <a:extLst>
              <a:ext uri="{FF2B5EF4-FFF2-40B4-BE49-F238E27FC236}">
                <a16:creationId xmlns:a16="http://schemas.microsoft.com/office/drawing/2014/main" id="{2D5B2087-3893-4706-9525-9FFB85FC78AC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455164" y="3467712"/>
            <a:ext cx="259975" cy="262516"/>
          </a:xfrm>
          <a:prstGeom prst="rect">
            <a:avLst/>
          </a:prstGeom>
          <a:noFill/>
        </p:spPr>
      </p:pic>
      <p:pic>
        <p:nvPicPr>
          <p:cNvPr id="33" name="Рисунок 26">
            <a:extLst>
              <a:ext uri="{FF2B5EF4-FFF2-40B4-BE49-F238E27FC236}">
                <a16:creationId xmlns:a16="http://schemas.microsoft.com/office/drawing/2014/main" id="{2F42747D-F978-4673-A87C-48E3F39A3EFE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8677290" y="3442191"/>
            <a:ext cx="323813" cy="3135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5895325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23B1E80A-FCC6-49E7-B5C6-F36EDD63A18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91579" y="1411601"/>
            <a:ext cx="6915912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682847" y="118761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сутках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600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dcmitype/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schemas.microsoft.com/sharepoint/v3"/>
    <ds:schemaRef ds:uri="2547570a-e5f4-4946-a4c3-82580e42479e"/>
    <ds:schemaRef ds:uri="6ee78bd2-4339-4042-adc0-bcc646419980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20053</TotalTime>
  <Words>748</Words>
  <Application>Microsoft Office PowerPoint</Application>
  <PresentationFormat>Шырокаэкранны</PresentationFormat>
  <Paragraphs>140</Paragraphs>
  <Slides>16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16</vt:i4>
      </vt:variant>
    </vt:vector>
  </HeadingPairs>
  <TitlesOfParts>
    <vt:vector size="23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времени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405</cp:revision>
  <dcterms:created xsi:type="dcterms:W3CDTF">2022-11-26T19:01:26Z</dcterms:created>
  <dcterms:modified xsi:type="dcterms:W3CDTF">2025-09-10T07:39:19Z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