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17"/>
  </p:handoutMasterIdLst>
  <p:sldIdLst>
    <p:sldId id="263" r:id="rId5"/>
    <p:sldId id="421" r:id="rId6"/>
    <p:sldId id="429" r:id="rId7"/>
    <p:sldId id="444" r:id="rId8"/>
    <p:sldId id="445" r:id="rId9"/>
    <p:sldId id="447" r:id="rId10"/>
    <p:sldId id="448" r:id="rId11"/>
    <p:sldId id="329" r:id="rId12"/>
    <p:sldId id="420" r:id="rId13"/>
    <p:sldId id="449" r:id="rId14"/>
    <p:sldId id="326" r:id="rId15"/>
    <p:sldId id="262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4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2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547352"/>
            <a:ext cx="11028219" cy="2352391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Эффективные методы повторения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системы мер </a:t>
            </a:r>
            <a:r>
              <a:rPr lang="ru-RU" sz="3200" b="1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массы </a:t>
            </a:r>
            <a:br>
              <a:rPr lang="ru-RU" sz="3200" b="1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>
                <a:latin typeface="+mn-lt"/>
                <a:cs typeface="Arial" panose="020B0604020202020204" pitchFamily="34" charset="0"/>
              </a:rPr>
              <a:t>в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 Задание 9</a:t>
            </a:r>
          </a:p>
        </p:txBody>
      </p:sp>
    </p:spTree>
    <p:extLst>
      <p:ext uri="{BB962C8B-B14F-4D97-AF65-F5344CB8AC3E}">
        <p14:creationId xmlns:p14="http://schemas.microsoft.com/office/powerpoint/2010/main" val="3301679814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33482" y="4876801"/>
            <a:ext cx="7001436" cy="126402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384612" y="439272"/>
            <a:ext cx="9404272" cy="4719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32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тонне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килограммов.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 =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кг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тонне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центнеров.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 =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endParaRPr lang="ru-RU" sz="32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центнере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килограммов.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ц =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кг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килограмме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граммов.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кг =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59813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864360" y="2703190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75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364772" y="1245792"/>
            <a:ext cx="8951241" cy="1124312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</a:t>
            </a:r>
            <a:r>
              <a:rPr lang="ru-RU" dirty="0"/>
              <a:t> </a:t>
            </a:r>
            <a:r>
              <a:rPr lang="ru-RU" sz="2400" b="1" dirty="0"/>
              <a:t>сколько </a:t>
            </a:r>
            <a:r>
              <a:rPr lang="ru-RU" sz="2400" b="1" dirty="0">
                <a:solidFill>
                  <a:srgbClr val="FF0000"/>
                </a:solidFill>
              </a:rPr>
              <a:t>килограммов</a:t>
            </a:r>
            <a:r>
              <a:rPr lang="ru-RU" sz="2400" b="1" dirty="0"/>
              <a:t> в  </a:t>
            </a:r>
            <a:r>
              <a:rPr lang="ru-RU" sz="2400" b="1" dirty="0">
                <a:solidFill>
                  <a:srgbClr val="FF0000"/>
                </a:solidFill>
              </a:rPr>
              <a:t>1 т</a:t>
            </a:r>
            <a:r>
              <a:rPr lang="ru-RU" sz="2400" b="1" dirty="0">
                <a:solidFill>
                  <a:schemeClr val="tx1"/>
                </a:solidFill>
              </a:rPr>
              <a:t>,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/>
              <a:t>в</a:t>
            </a:r>
            <a:r>
              <a:rPr lang="ru-RU" sz="2400" b="1" dirty="0">
                <a:solidFill>
                  <a:srgbClr val="FF0000"/>
                </a:solidFill>
              </a:rPr>
              <a:t> 1 ц</a:t>
            </a:r>
            <a:r>
              <a:rPr lang="ru-RU" sz="2400" b="1" dirty="0">
                <a:solidFill>
                  <a:schemeClr val="tx1"/>
                </a:solidFill>
              </a:rPr>
              <a:t>;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/>
              <a:t>сколько </a:t>
            </a:r>
            <a:r>
              <a:rPr lang="ru-RU" sz="2400" b="1" dirty="0">
                <a:solidFill>
                  <a:srgbClr val="FF0000"/>
                </a:solidFill>
              </a:rPr>
              <a:t>центнеров </a:t>
            </a:r>
            <a:r>
              <a:rPr lang="ru-RU" sz="2400" b="1" dirty="0">
                <a:solidFill>
                  <a:schemeClr val="tx1"/>
                </a:solidFill>
              </a:rPr>
              <a:t>в</a:t>
            </a:r>
            <a:r>
              <a:rPr lang="ru-RU" sz="2400" b="1" dirty="0">
                <a:solidFill>
                  <a:srgbClr val="FF0000"/>
                </a:solidFill>
              </a:rPr>
              <a:t> 1 т</a:t>
            </a:r>
            <a:r>
              <a:rPr lang="ru-RU" sz="2400" b="1" dirty="0">
                <a:solidFill>
                  <a:schemeClr val="tx1"/>
                </a:solidFill>
              </a:rPr>
              <a:t>;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/>
              <a:t>сколько</a:t>
            </a:r>
            <a:r>
              <a:rPr lang="ru-RU" sz="2400" b="1" dirty="0">
                <a:solidFill>
                  <a:srgbClr val="FF0000"/>
                </a:solidFill>
              </a:rPr>
              <a:t> граммов </a:t>
            </a:r>
            <a:r>
              <a:rPr lang="ru-RU" sz="2400" b="1" dirty="0">
                <a:solidFill>
                  <a:schemeClr val="tx1"/>
                </a:solidFill>
              </a:rPr>
              <a:t>в</a:t>
            </a:r>
            <a:r>
              <a:rPr lang="ru-RU" sz="2400" b="1" dirty="0">
                <a:solidFill>
                  <a:srgbClr val="FF0000"/>
                </a:solidFill>
              </a:rPr>
              <a:t> 1 кг</a:t>
            </a:r>
            <a:r>
              <a:rPr lang="ru-RU" sz="2400" b="1" dirty="0"/>
              <a:t>?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70521" y="2704251"/>
            <a:ext cx="8229599" cy="124087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массы из одних единиц измерения в другие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4179772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179772"/>
            <a:ext cx="7192899" cy="1338779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 </a:t>
            </a:r>
            <a:endParaRPr lang="ru-RU" sz="3600" i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845859" y="4366953"/>
            <a:ext cx="4500282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вспомни, расскажи соседу.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0945D3C3-FECA-4312-8A6B-0894C59B4B4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2" y="3514164"/>
            <a:ext cx="2511170" cy="3418891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BDF39B3-1C03-4C1A-BC07-7A63DFC14F5F}"/>
              </a:ext>
            </a:extLst>
          </p:cNvPr>
          <p:cNvPicPr/>
          <p:nvPr/>
        </p:nvPicPr>
        <p:blipFill>
          <a:blip r:embed="rId9"/>
          <a:stretch>
            <a:fillRect/>
          </a:stretch>
        </p:blipFill>
        <p:spPr>
          <a:xfrm>
            <a:off x="3533258" y="1249512"/>
            <a:ext cx="5126667" cy="2916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88154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90156" y="158130"/>
            <a:ext cx="11822550" cy="49140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способ выполнения задания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586105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Вставь пропущенные числа, чтобы записи были верными.</a:t>
            </a:r>
          </a:p>
          <a:p>
            <a:pPr marL="586105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1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кг = ? г               740 кг = ? ц ? кг               9 т = ? кг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ц = ? кг            5800 кг = ? т ? кг            5 т = ? ц</a:t>
            </a:r>
          </a:p>
          <a:p>
            <a:pPr marL="586105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ц = ? кг              7300 кг = ? т ? кг            3 т = ? ц</a:t>
            </a: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кг = ? г               460  кг = ? ц ? кг             7 т = ? кг</a:t>
            </a:r>
          </a:p>
          <a:p>
            <a:pPr lvl="0" algn="just">
              <a:lnSpc>
                <a:spcPct val="107000"/>
              </a:lnSpc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715435" y="4877145"/>
            <a:ext cx="3540067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90156" y="158130"/>
            <a:ext cx="11822550" cy="54409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</a:t>
            </a:r>
          </a:p>
          <a:p>
            <a:pPr marL="586105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Вставь пропущенные числа, чтобы записи были верными.</a:t>
            </a:r>
          </a:p>
          <a:p>
            <a:pPr marL="586105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1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 кг = 4000 г           740 кг = 7 ц 40 кг              9 т = 9000 кг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30 ц = 3000 кг        5800 кг = 5 т 800 кг          5 т = 50 ц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ц = 600 кг            7300 кг = 7 т 300 кг          3 т = 30 ц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 кг = 8000 г           460 кг = 4 ц 60 кг              7 т = 7000 кг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2034987" y="4877145"/>
            <a:ext cx="844475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проверь у себя правильность выполнения задания. </a:t>
            </a:r>
          </a:p>
        </p:txBody>
      </p:sp>
    </p:spTree>
    <p:extLst>
      <p:ext uri="{BB962C8B-B14F-4D97-AF65-F5344CB8AC3E}">
        <p14:creationId xmlns:p14="http://schemas.microsoft.com/office/powerpoint/2010/main" val="74416031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90156" y="158130"/>
            <a:ext cx="11822550" cy="49140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Второ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 способ выполнения задания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586105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Вставь пропущенные числа, чтобы записи были верными.</a:t>
            </a:r>
          </a:p>
          <a:p>
            <a:pPr marL="586105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1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кг = ? г               740 кг = ? ц ? кг               9 т = ? кг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ц = ? кг            5800 кг = ? т ? кг            5 т = ? ц</a:t>
            </a:r>
          </a:p>
          <a:p>
            <a:pPr marL="586105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ц = ? кг              7300 кг = ? т ? кг            3 т = ? ц</a:t>
            </a: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кг = ? г               460  кг = ? ц ? кг             7 т = ? кг</a:t>
            </a:r>
          </a:p>
          <a:p>
            <a:pPr lvl="0" algn="just">
              <a:lnSpc>
                <a:spcPct val="107000"/>
              </a:lnSpc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514353" y="4843619"/>
            <a:ext cx="4790369" cy="192027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выполни задание в  тетради, объясни выполнение своих действий. 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1020ACD4-1C35-4BB8-ADFD-95D66638698F}"/>
              </a:ext>
            </a:extLst>
          </p:cNvPr>
          <p:cNvSpPr/>
          <p:nvPr/>
        </p:nvSpPr>
        <p:spPr>
          <a:xfrm>
            <a:off x="5941132" y="4843619"/>
            <a:ext cx="4518212" cy="185625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проверь у соседа правильность объяснения и выполнения задания. </a:t>
            </a:r>
          </a:p>
        </p:txBody>
      </p:sp>
    </p:spTree>
    <p:extLst>
      <p:ext uri="{BB962C8B-B14F-4D97-AF65-F5344CB8AC3E}">
        <p14:creationId xmlns:p14="http://schemas.microsoft.com/office/powerpoint/2010/main" val="401813061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90156" y="158130"/>
            <a:ext cx="11822550" cy="49140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Второ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 способ выполнения задания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586105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Вставь пропущенные числа, чтобы записи были верными.</a:t>
            </a:r>
          </a:p>
          <a:p>
            <a:pPr marL="586105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1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кг = ? г                740 кг = ? ц ? кг              9 т = ? кг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ц = ? кг             5800 кг = ? т ? кг           5 т = ? ц</a:t>
            </a:r>
          </a:p>
          <a:p>
            <a:pPr marL="586105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ц = ? кг               7300 кг = ? т ? кг           3 т = ? ц</a:t>
            </a: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кг = ? г                460  кг = ? ц ? кг            7 т = ? кг</a:t>
            </a:r>
          </a:p>
          <a:p>
            <a:pPr lvl="0" algn="just">
              <a:lnSpc>
                <a:spcPct val="107000"/>
              </a:lnSpc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514353" y="4843619"/>
            <a:ext cx="4790369" cy="192027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выполни задание в  тетради, объясни выполнение своих действий. 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1020ACD4-1C35-4BB8-ADFD-95D66638698F}"/>
              </a:ext>
            </a:extLst>
          </p:cNvPr>
          <p:cNvSpPr/>
          <p:nvPr/>
        </p:nvSpPr>
        <p:spPr>
          <a:xfrm>
            <a:off x="5941132" y="4843619"/>
            <a:ext cx="4518212" cy="185625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проверь у соседа правильность объяснения и выполнения задания. </a:t>
            </a:r>
          </a:p>
        </p:txBody>
      </p:sp>
    </p:spTree>
    <p:extLst>
      <p:ext uri="{BB962C8B-B14F-4D97-AF65-F5344CB8AC3E}">
        <p14:creationId xmlns:p14="http://schemas.microsoft.com/office/powerpoint/2010/main" val="193155791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90156" y="158130"/>
            <a:ext cx="11822550" cy="54409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</a:t>
            </a:r>
          </a:p>
          <a:p>
            <a:pPr marL="586105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Вставь пропущенные числа, чтобы записи были верными.</a:t>
            </a:r>
          </a:p>
          <a:p>
            <a:pPr marL="586105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1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 кг = 4000 г           740 кг = 7 ц 40 кг              9 т = 9000 кг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30 ц = 3000 кг        5800 кг = 5 т 800 кг         5 т = 50 ц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ц = 600 кг            7300 кг = 7 т 300 кг          3 т = 30 ц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 кг = 8000 г           460 кг = 4 ц 60 кг              7 т = 7000 кг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796995" y="4877145"/>
            <a:ext cx="9906864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проверьте друг у друга  правильность выполнения задания. </a:t>
            </a:r>
          </a:p>
        </p:txBody>
      </p:sp>
    </p:spTree>
    <p:extLst>
      <p:ext uri="{BB962C8B-B14F-4D97-AF65-F5344CB8AC3E}">
        <p14:creationId xmlns:p14="http://schemas.microsoft.com/office/powerpoint/2010/main" val="427686600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18" name="Picture 6">
            <a:extLst>
              <a:ext uri="{FF2B5EF4-FFF2-40B4-BE49-F238E27FC236}">
                <a16:creationId xmlns:a16="http://schemas.microsoft.com/office/drawing/2014/main" id="{0FA43B6E-9308-4B58-B879-FAA42F029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5801" y="1530931"/>
            <a:ext cx="6904767" cy="446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33482" y="4876801"/>
            <a:ext cx="5567083" cy="126402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384612" y="439272"/>
            <a:ext cx="9404272" cy="4719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2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тонне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килограммов.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 =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кг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тонне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центнеров.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 =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endParaRPr lang="ru-RU" sz="32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центнере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килограммов.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ц =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кг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килограмме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граммов.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кг =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82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22257</TotalTime>
  <Words>773</Words>
  <Application>Microsoft Office PowerPoint</Application>
  <PresentationFormat>Шырокаэкранны</PresentationFormat>
  <Paragraphs>99</Paragraphs>
  <Slides>12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6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12</vt:i4>
      </vt:variant>
    </vt:vector>
  </HeadingPairs>
  <TitlesOfParts>
    <vt:vector size="19" baseType="lpstr"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Эффективные методы повторения системы мер массы  в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423</cp:revision>
  <dcterms:created xsi:type="dcterms:W3CDTF">2022-11-26T19:01:26Z</dcterms:created>
  <dcterms:modified xsi:type="dcterms:W3CDTF">2025-07-31T09:50:27Z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