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57" r:id="rId6"/>
    <p:sldId id="292" r:id="rId7"/>
    <p:sldId id="261" r:id="rId8"/>
    <p:sldId id="262" r:id="rId9"/>
    <p:sldId id="263" r:id="rId10"/>
    <p:sldId id="264" r:id="rId11"/>
    <p:sldId id="291" r:id="rId12"/>
    <p:sldId id="265" r:id="rId13"/>
    <p:sldId id="266" r:id="rId14"/>
    <p:sldId id="267" r:id="rId15"/>
    <p:sldId id="270" r:id="rId16"/>
    <p:sldId id="289" r:id="rId17"/>
    <p:sldId id="284" r:id="rId18"/>
    <p:sldId id="281" r:id="rId19"/>
    <p:sldId id="282" r:id="rId20"/>
    <p:sldId id="283" r:id="rId21"/>
    <p:sldId id="285" r:id="rId22"/>
    <p:sldId id="286" r:id="rId23"/>
    <p:sldId id="287" r:id="rId24"/>
    <p:sldId id="271" r:id="rId25"/>
    <p:sldId id="293" r:id="rId26"/>
    <p:sldId id="272" r:id="rId27"/>
    <p:sldId id="294" r:id="rId28"/>
    <p:sldId id="288" r:id="rId29"/>
    <p:sldId id="295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E5CBB1"/>
    <a:srgbClr val="996633"/>
    <a:srgbClr val="D8B088"/>
    <a:srgbClr val="C992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60"/>
  </p:normalViewPr>
  <p:slideViewPr>
    <p:cSldViewPr>
      <p:cViewPr varScale="1">
        <p:scale>
          <a:sx n="82" d="100"/>
          <a:sy n="82" d="100"/>
        </p:scale>
        <p:origin x="797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04.08.2025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04.08.2025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04.08.2025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04.08.2025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04.08.2025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04.08.2025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8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04.08.2025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TAMARA\Desktop\я работа\Поле чудес Достопримечательности РБ\1.png"/>
          <p:cNvPicPr>
            <a:picLocks noChangeAspect="1" noChangeArrowheads="1"/>
          </p:cNvPicPr>
          <p:nvPr/>
        </p:nvPicPr>
        <p:blipFill>
          <a:blip r:embed="rId2"/>
          <a:srcRect l="15568" r="772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590698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68000"/>
            <a:lum/>
          </a:blip>
          <a:srcRect/>
          <a:stretch>
            <a:fillRect l="-30000" r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969029" y="1318359"/>
            <a:ext cx="900000" cy="1080000"/>
          </a:xfrm>
          <a:prstGeom prst="roundRect">
            <a:avLst/>
          </a:prstGeom>
          <a:solidFill>
            <a:srgbClr val="E5CBB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202423" y="2779623"/>
            <a:ext cx="900000" cy="1080000"/>
          </a:xfrm>
          <a:prstGeom prst="roundRect">
            <a:avLst/>
          </a:prstGeom>
          <a:solidFill>
            <a:srgbClr val="E5CBB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069029" y="1329635"/>
            <a:ext cx="900000" cy="1080000"/>
          </a:xfrm>
          <a:prstGeom prst="roundRect">
            <a:avLst/>
          </a:prstGeom>
          <a:solidFill>
            <a:srgbClr val="E5CBB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Л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869029" y="1318359"/>
            <a:ext cx="900000" cy="1080000"/>
          </a:xfrm>
          <a:prstGeom prst="roundRect">
            <a:avLst/>
          </a:prstGeom>
          <a:solidFill>
            <a:srgbClr val="E5CBB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769029" y="1329635"/>
            <a:ext cx="900000" cy="1080000"/>
          </a:xfrm>
          <a:prstGeom prst="roundRect">
            <a:avLst/>
          </a:prstGeom>
          <a:solidFill>
            <a:srgbClr val="E5CBB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173611" y="2874158"/>
            <a:ext cx="900000" cy="1080000"/>
          </a:xfrm>
          <a:prstGeom prst="roundRect">
            <a:avLst/>
          </a:prstGeom>
          <a:solidFill>
            <a:srgbClr val="D8B0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070121" y="1386897"/>
            <a:ext cx="900000" cy="1080000"/>
          </a:xfrm>
          <a:prstGeom prst="roundRect">
            <a:avLst/>
          </a:prstGeom>
          <a:solidFill>
            <a:srgbClr val="D8B0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970121" y="1386897"/>
            <a:ext cx="900000" cy="1080000"/>
          </a:xfrm>
          <a:prstGeom prst="roundRect">
            <a:avLst/>
          </a:prstGeom>
          <a:solidFill>
            <a:srgbClr val="D8B0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769029" y="1386897"/>
            <a:ext cx="900000" cy="1080000"/>
          </a:xfrm>
          <a:prstGeom prst="roundRect">
            <a:avLst/>
          </a:prstGeom>
          <a:solidFill>
            <a:srgbClr val="D8B0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856386" y="1386897"/>
            <a:ext cx="900000" cy="1080000"/>
          </a:xfrm>
          <a:prstGeom prst="roundRect">
            <a:avLst/>
          </a:prstGeom>
          <a:solidFill>
            <a:srgbClr val="D8B0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669029" y="1329635"/>
            <a:ext cx="900000" cy="1080000"/>
          </a:xfrm>
          <a:prstGeom prst="roundRect">
            <a:avLst/>
          </a:prstGeom>
          <a:solidFill>
            <a:srgbClr val="E5CBB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685862" y="1386897"/>
            <a:ext cx="900000" cy="1080000"/>
          </a:xfrm>
          <a:prstGeom prst="roundRect">
            <a:avLst/>
          </a:prstGeom>
          <a:solidFill>
            <a:srgbClr val="D8B0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 rot="10800000" flipV="1">
            <a:off x="2251397" y="-171400"/>
            <a:ext cx="5035265" cy="132343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8000" b="1" spc="50" dirty="0">
                <a:ln w="11430"/>
                <a:solidFill>
                  <a:srgbClr val="66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II </a:t>
            </a:r>
            <a:r>
              <a:rPr lang="ru-RU" sz="8000" b="1" spc="50" dirty="0">
                <a:ln w="11430"/>
                <a:solidFill>
                  <a:srgbClr val="66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тур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585862" y="2768347"/>
            <a:ext cx="900000" cy="1080000"/>
          </a:xfrm>
          <a:prstGeom prst="roundRect">
            <a:avLst/>
          </a:prstGeom>
          <a:solidFill>
            <a:srgbClr val="E5CBB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</a:t>
            </a: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2085862" y="2779623"/>
            <a:ext cx="900000" cy="1080000"/>
          </a:xfrm>
          <a:prstGeom prst="roundRect">
            <a:avLst/>
          </a:prstGeom>
          <a:solidFill>
            <a:srgbClr val="E5CBB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</a:t>
            </a: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2086753" y="2848585"/>
            <a:ext cx="900000" cy="1080000"/>
          </a:xfrm>
          <a:prstGeom prst="roundRect">
            <a:avLst/>
          </a:prstGeom>
          <a:solidFill>
            <a:srgbClr val="D8B0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2985862" y="2779623"/>
            <a:ext cx="900000" cy="1080000"/>
          </a:xfrm>
          <a:prstGeom prst="roundRect">
            <a:avLst/>
          </a:prstGeom>
          <a:solidFill>
            <a:srgbClr val="E5CBB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2987245" y="2866850"/>
            <a:ext cx="900000" cy="1080000"/>
          </a:xfrm>
          <a:prstGeom prst="roundRect">
            <a:avLst/>
          </a:prstGeom>
          <a:solidFill>
            <a:srgbClr val="D8B0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4785862" y="2779623"/>
            <a:ext cx="900000" cy="1080000"/>
          </a:xfrm>
          <a:prstGeom prst="roundRect">
            <a:avLst/>
          </a:prstGeom>
          <a:solidFill>
            <a:srgbClr val="E5CBB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</a:t>
            </a: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3885862" y="2779623"/>
            <a:ext cx="900000" cy="1080000"/>
          </a:xfrm>
          <a:prstGeom prst="roundRect">
            <a:avLst/>
          </a:prstGeom>
          <a:solidFill>
            <a:srgbClr val="E5CBB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</a:t>
            </a: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5685862" y="2768347"/>
            <a:ext cx="900000" cy="1080000"/>
          </a:xfrm>
          <a:prstGeom prst="roundRect">
            <a:avLst/>
          </a:prstGeom>
          <a:solidFill>
            <a:srgbClr val="E5CBB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</a:t>
            </a: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3885862" y="2863193"/>
            <a:ext cx="900000" cy="1080000"/>
          </a:xfrm>
          <a:prstGeom prst="roundRect">
            <a:avLst/>
          </a:prstGeom>
          <a:solidFill>
            <a:srgbClr val="D8B0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6595909" y="2858839"/>
            <a:ext cx="900000" cy="1080000"/>
          </a:xfrm>
          <a:prstGeom prst="roundRect">
            <a:avLst/>
          </a:prstGeom>
          <a:solidFill>
            <a:srgbClr val="D8B0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4785862" y="2866850"/>
            <a:ext cx="900000" cy="1080000"/>
          </a:xfrm>
          <a:prstGeom prst="roundRect">
            <a:avLst/>
          </a:prstGeom>
          <a:solidFill>
            <a:srgbClr val="D8B0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857224" y="4572008"/>
            <a:ext cx="7500990" cy="1323439"/>
          </a:xfrm>
          <a:prstGeom prst="rect">
            <a:avLst/>
          </a:prstGeom>
          <a:solidFill>
            <a:srgbClr val="E5CBB1"/>
          </a:solidFill>
          <a:ln>
            <a:solidFill>
              <a:srgbClr val="996633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dirty="0"/>
              <a:t>Историко-культурный комплекс под открытым небом, построенный к 60-летию Победы близ деревни </a:t>
            </a:r>
            <a:r>
              <a:rPr lang="ru-RU" sz="2000" dirty="0" err="1"/>
              <a:t>Лошаны</a:t>
            </a:r>
            <a:r>
              <a:rPr lang="ru-RU" sz="2000" dirty="0"/>
              <a:t> в Минской области. Занимаемая площадь — 26 га. Построен на месте одного из укрепрайонов (всего из было 21).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5687285" y="2855950"/>
            <a:ext cx="900000" cy="1080000"/>
          </a:xfrm>
          <a:prstGeom prst="roundRect">
            <a:avLst/>
          </a:prstGeom>
          <a:solidFill>
            <a:srgbClr val="D8B0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41696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3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3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4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5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0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6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72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78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84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90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44" grpId="0" animBg="1"/>
      <p:bldP spid="46" grpId="0" animBg="1"/>
      <p:bldP spid="47" grpId="0" animBg="1"/>
      <p:bldP spid="49" grpId="0" animBg="1"/>
      <p:bldP spid="51" grpId="0" animBg="1"/>
      <p:bldP spid="52" grpId="0" animBg="1"/>
      <p:bldP spid="53" grpId="0" animBg="1"/>
      <p:bldP spid="3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Users\TAMARA\Downloads\-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28596" y="428604"/>
            <a:ext cx="8228354" cy="450097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 rot="10800000" flipV="1">
            <a:off x="292211" y="5517232"/>
            <a:ext cx="8501123" cy="101566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6000" b="1" spc="50" dirty="0">
                <a:ln w="11430"/>
                <a:solidFill>
                  <a:srgbClr val="66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Линия Сталина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0120" y="310643"/>
            <a:ext cx="8236336" cy="5485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31622" y="6021288"/>
            <a:ext cx="865333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1905">
                  <a:solidFill>
                    <a:schemeClr val="bg1"/>
                  </a:solidFill>
                </a:ln>
                <a:solidFill>
                  <a:srgbClr val="9966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Impact" pitchFamily="34" charset="0"/>
              </a:rPr>
              <a:t>Резиденция Деда Мороза в Беловежской пуще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16" r="35367" b="24842"/>
          <a:stretch/>
        </p:blipFill>
        <p:spPr bwMode="auto">
          <a:xfrm>
            <a:off x="3131840" y="310643"/>
            <a:ext cx="2661686" cy="4122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2158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8083" y="332656"/>
            <a:ext cx="8196366" cy="5464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75100" y="6021288"/>
            <a:ext cx="406233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err="1">
                <a:ln w="1905">
                  <a:solidFill>
                    <a:schemeClr val="bg1"/>
                  </a:solidFill>
                </a:ln>
                <a:solidFill>
                  <a:srgbClr val="9966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Impact" pitchFamily="34" charset="0"/>
              </a:rPr>
              <a:t>Несвижский</a:t>
            </a:r>
            <a:r>
              <a:rPr lang="ru-RU" sz="3600" b="1" cap="none" spc="0" dirty="0">
                <a:ln w="1905">
                  <a:solidFill>
                    <a:schemeClr val="bg1"/>
                  </a:solidFill>
                </a:ln>
                <a:solidFill>
                  <a:srgbClr val="9966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Impact" pitchFamily="34" charset="0"/>
              </a:rPr>
              <a:t> замок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918"/>
          <a:stretch/>
        </p:blipFill>
        <p:spPr bwMode="auto">
          <a:xfrm>
            <a:off x="408083" y="332656"/>
            <a:ext cx="2875444" cy="5464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059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un9-31.userapi.com/impg/qHNyWtF2xrEu9T54Ksf9PM1EVZIi_8NVyjrxSQ/7-l7mkfbyD0.jpg?size=1421x800&amp;quality=95&amp;sign=998da1bff918c2b47b136ec14a99b3f0&amp;c_uniq_tag=uftu6JsUidh2gHwcJhFnKCPIQNVAhn8FryHiPW3fhq4&amp;type=albu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09"/>
          <a:stretch/>
        </p:blipFill>
        <p:spPr bwMode="auto">
          <a:xfrm>
            <a:off x="159193" y="476671"/>
            <a:ext cx="8744679" cy="5328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91378" y="6021288"/>
            <a:ext cx="768030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1905">
                  <a:solidFill>
                    <a:schemeClr val="bg1"/>
                  </a:solidFill>
                </a:ln>
                <a:solidFill>
                  <a:srgbClr val="9966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Impact" pitchFamily="34" charset="0"/>
              </a:rPr>
              <a:t>Национальный парк «Беловежская пуща»</a:t>
            </a:r>
          </a:p>
        </p:txBody>
      </p:sp>
      <p:pic>
        <p:nvPicPr>
          <p:cNvPr id="5" name="Picture 2" descr="https://sun9-31.userapi.com/impg/qHNyWtF2xrEu9T54Ksf9PM1EVZIi_8NVyjrxSQ/7-l7mkfbyD0.jpg?size=1421x800&amp;quality=95&amp;sign=998da1bff918c2b47b136ec14a99b3f0&amp;c_uniq_tag=uftu6JsUidh2gHwcJhFnKCPIQNVAhn8FryHiPW3fhq4&amp;type=albu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18" t="30835" r="38008"/>
          <a:stretch/>
        </p:blipFill>
        <p:spPr bwMode="auto">
          <a:xfrm>
            <a:off x="3851920" y="2135056"/>
            <a:ext cx="2202873" cy="3685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2306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68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265862" y="1307791"/>
            <a:ext cx="720000" cy="1080000"/>
          </a:xfrm>
          <a:prstGeom prst="roundRect">
            <a:avLst/>
          </a:prstGeom>
          <a:solidFill>
            <a:srgbClr val="E5CBB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9114" y="1307791"/>
            <a:ext cx="720000" cy="1080000"/>
          </a:xfrm>
          <a:prstGeom prst="roundRect">
            <a:avLst/>
          </a:prstGeom>
          <a:solidFill>
            <a:srgbClr val="E5CBB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99114" y="1307791"/>
            <a:ext cx="720000" cy="1080000"/>
          </a:xfrm>
          <a:prstGeom prst="roundRect">
            <a:avLst/>
          </a:prstGeom>
          <a:solidFill>
            <a:srgbClr val="E5CBB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531397" y="1318359"/>
            <a:ext cx="720000" cy="1080000"/>
          </a:xfrm>
          <a:prstGeom prst="roundRect">
            <a:avLst/>
          </a:prstGeom>
          <a:solidFill>
            <a:srgbClr val="E5CBB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002736" y="1307791"/>
            <a:ext cx="720000" cy="1080000"/>
          </a:xfrm>
          <a:prstGeom prst="roundRect">
            <a:avLst/>
          </a:prstGeom>
          <a:solidFill>
            <a:srgbClr val="E5CBB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722736" y="1300870"/>
            <a:ext cx="720000" cy="1080000"/>
          </a:xfrm>
          <a:prstGeom prst="roundRect">
            <a:avLst/>
          </a:prstGeom>
          <a:solidFill>
            <a:srgbClr val="E5CBB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9114" y="1363815"/>
            <a:ext cx="720000" cy="1080000"/>
          </a:xfrm>
          <a:prstGeom prst="roundRect">
            <a:avLst/>
          </a:prstGeom>
          <a:solidFill>
            <a:srgbClr val="D8B0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99114" y="1365935"/>
            <a:ext cx="720000" cy="1080000"/>
          </a:xfrm>
          <a:prstGeom prst="roundRect">
            <a:avLst/>
          </a:prstGeom>
          <a:solidFill>
            <a:srgbClr val="D8B0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531397" y="1370683"/>
            <a:ext cx="720000" cy="1080000"/>
          </a:xfrm>
          <a:prstGeom prst="roundRect">
            <a:avLst/>
          </a:prstGeom>
          <a:solidFill>
            <a:srgbClr val="D8B0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265862" y="1370683"/>
            <a:ext cx="720000" cy="1080000"/>
          </a:xfrm>
          <a:prstGeom prst="roundRect">
            <a:avLst/>
          </a:prstGeom>
          <a:solidFill>
            <a:srgbClr val="D8B0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002736" y="1362292"/>
            <a:ext cx="720000" cy="1080000"/>
          </a:xfrm>
          <a:prstGeom prst="roundRect">
            <a:avLst/>
          </a:prstGeom>
          <a:solidFill>
            <a:srgbClr val="D8B0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442736" y="1318359"/>
            <a:ext cx="720000" cy="1080000"/>
          </a:xfrm>
          <a:prstGeom prst="roundRect">
            <a:avLst/>
          </a:prstGeom>
          <a:solidFill>
            <a:srgbClr val="E5CBB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</a:p>
        </p:txBody>
      </p:sp>
      <p:sp>
        <p:nvSpPr>
          <p:cNvPr id="17" name="Прямоугольник 16"/>
          <p:cNvSpPr/>
          <p:nvPr/>
        </p:nvSpPr>
        <p:spPr>
          <a:xfrm rot="10800000" flipV="1">
            <a:off x="2251397" y="-171400"/>
            <a:ext cx="5035265" cy="132343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8000" b="1" spc="50" dirty="0">
                <a:ln w="11430"/>
                <a:solidFill>
                  <a:srgbClr val="66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III </a:t>
            </a:r>
            <a:r>
              <a:rPr lang="ru-RU" sz="8000" b="1" spc="50" dirty="0">
                <a:ln w="11430"/>
                <a:solidFill>
                  <a:srgbClr val="66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тур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894175" y="1300870"/>
            <a:ext cx="720000" cy="1080000"/>
          </a:xfrm>
          <a:prstGeom prst="roundRect">
            <a:avLst/>
          </a:prstGeom>
          <a:solidFill>
            <a:srgbClr val="E5CBB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5162736" y="1300870"/>
            <a:ext cx="720000" cy="1080000"/>
          </a:xfrm>
          <a:prstGeom prst="roundRect">
            <a:avLst/>
          </a:prstGeom>
          <a:solidFill>
            <a:srgbClr val="E5CBB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6614175" y="1318359"/>
            <a:ext cx="720000" cy="1080000"/>
          </a:xfrm>
          <a:prstGeom prst="roundRect">
            <a:avLst/>
          </a:prstGeom>
          <a:solidFill>
            <a:srgbClr val="E5CBB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3722736" y="1365935"/>
            <a:ext cx="720000" cy="1080000"/>
          </a:xfrm>
          <a:prstGeom prst="roundRect">
            <a:avLst/>
          </a:prstGeom>
          <a:solidFill>
            <a:srgbClr val="D8B0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4442736" y="1370683"/>
            <a:ext cx="720000" cy="1080000"/>
          </a:xfrm>
          <a:prstGeom prst="roundRect">
            <a:avLst/>
          </a:prstGeom>
          <a:solidFill>
            <a:srgbClr val="D8B0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5162736" y="1365935"/>
            <a:ext cx="720000" cy="1080000"/>
          </a:xfrm>
          <a:prstGeom prst="roundRect">
            <a:avLst/>
          </a:prstGeom>
          <a:solidFill>
            <a:srgbClr val="D8B0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2085862" y="2779623"/>
            <a:ext cx="900000" cy="1080000"/>
          </a:xfrm>
          <a:prstGeom prst="roundRect">
            <a:avLst/>
          </a:prstGeom>
          <a:solidFill>
            <a:srgbClr val="E5CBB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</a:t>
            </a: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2085862" y="2852047"/>
            <a:ext cx="900000" cy="1080000"/>
          </a:xfrm>
          <a:prstGeom prst="roundRect">
            <a:avLst/>
          </a:prstGeom>
          <a:solidFill>
            <a:srgbClr val="D8B0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2985862" y="2779623"/>
            <a:ext cx="900000" cy="1080000"/>
          </a:xfrm>
          <a:prstGeom prst="roundRect">
            <a:avLst/>
          </a:prstGeom>
          <a:solidFill>
            <a:srgbClr val="E5CBB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2985862" y="2852047"/>
            <a:ext cx="900000" cy="1080000"/>
          </a:xfrm>
          <a:prstGeom prst="roundRect">
            <a:avLst/>
          </a:prstGeom>
          <a:solidFill>
            <a:srgbClr val="D8B0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4785862" y="2779623"/>
            <a:ext cx="900000" cy="1080000"/>
          </a:xfrm>
          <a:prstGeom prst="roundRect">
            <a:avLst/>
          </a:prstGeom>
          <a:solidFill>
            <a:srgbClr val="E5CBB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</a:t>
            </a: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3885862" y="2779623"/>
            <a:ext cx="900000" cy="1080000"/>
          </a:xfrm>
          <a:prstGeom prst="roundRect">
            <a:avLst/>
          </a:prstGeom>
          <a:solidFill>
            <a:srgbClr val="E5CBB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5685862" y="2768347"/>
            <a:ext cx="900000" cy="1080000"/>
          </a:xfrm>
          <a:prstGeom prst="roundRect">
            <a:avLst/>
          </a:prstGeom>
          <a:solidFill>
            <a:srgbClr val="E5CBB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Л</a:t>
            </a: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3869029" y="2852047"/>
            <a:ext cx="900000" cy="1080000"/>
          </a:xfrm>
          <a:prstGeom prst="roundRect">
            <a:avLst/>
          </a:prstGeom>
          <a:solidFill>
            <a:srgbClr val="D8B0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4769029" y="2852047"/>
            <a:ext cx="900000" cy="1080000"/>
          </a:xfrm>
          <a:prstGeom prst="roundRect">
            <a:avLst/>
          </a:prstGeom>
          <a:solidFill>
            <a:srgbClr val="D8B0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5672169" y="2852047"/>
            <a:ext cx="900000" cy="1080000"/>
          </a:xfrm>
          <a:prstGeom prst="roundRect">
            <a:avLst/>
          </a:prstGeom>
          <a:solidFill>
            <a:srgbClr val="D8B0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263285" y="4149080"/>
            <a:ext cx="8640959" cy="2585323"/>
          </a:xfrm>
          <a:prstGeom prst="rect">
            <a:avLst/>
          </a:prstGeom>
          <a:solidFill>
            <a:srgbClr val="E5CBB1"/>
          </a:solidFill>
          <a:ln>
            <a:solidFill>
              <a:srgbClr val="996633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/>
              <a:t>Это один из выдающихся объектов гидротехнической архитектуры первой половины 19 века, расположенный на территории Польши и Беларуси и соединяющий реку Вислу и Нёман. Внесён в предварительный Список всемирного наследия ЮНЕСКО как уникальный объект своего времени: по сложности инженерных решений, масштабам и природной красоте мест, где он пролегает. Длина этого сооружения составляет около 102 км. Строительство длилось около 15 лет. Во время Второй мировой войны белорусская часть сооружения была сильно повреждена, но в 2004–2006 годах здесь были проведены реставрационные работы.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8054175" y="1318359"/>
            <a:ext cx="720000" cy="1080000"/>
          </a:xfrm>
          <a:prstGeom prst="roundRect">
            <a:avLst/>
          </a:prstGeom>
          <a:solidFill>
            <a:srgbClr val="E5CBB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Й</a:t>
            </a: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7334175" y="1318359"/>
            <a:ext cx="720000" cy="1080000"/>
          </a:xfrm>
          <a:prstGeom prst="roundRect">
            <a:avLst/>
          </a:prstGeom>
          <a:solidFill>
            <a:srgbClr val="E5CBB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614175" y="1370683"/>
            <a:ext cx="720000" cy="1080000"/>
          </a:xfrm>
          <a:prstGeom prst="roundRect">
            <a:avLst/>
          </a:prstGeom>
          <a:solidFill>
            <a:srgbClr val="D8B0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894175" y="1370683"/>
            <a:ext cx="720000" cy="1080000"/>
          </a:xfrm>
          <a:prstGeom prst="roundRect">
            <a:avLst/>
          </a:prstGeom>
          <a:solidFill>
            <a:srgbClr val="D8B0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8072462" y="1357298"/>
            <a:ext cx="720000" cy="1080000"/>
          </a:xfrm>
          <a:prstGeom prst="roundRect">
            <a:avLst/>
          </a:prstGeom>
          <a:solidFill>
            <a:srgbClr val="D8B0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7334175" y="1370683"/>
            <a:ext cx="720000" cy="1080000"/>
          </a:xfrm>
          <a:prstGeom prst="roundRect">
            <a:avLst/>
          </a:prstGeom>
          <a:solidFill>
            <a:srgbClr val="D8B0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12887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3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4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5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7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78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84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90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96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02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08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14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2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2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30" grpId="0" animBg="1"/>
      <p:bldP spid="33" grpId="0" animBg="1"/>
      <p:bldP spid="34" grpId="0" animBg="1"/>
      <p:bldP spid="35" grpId="0" animBg="1"/>
      <p:bldP spid="44" grpId="0" animBg="1"/>
      <p:bldP spid="46" grpId="0" animBg="1"/>
      <p:bldP spid="47" grpId="0" animBg="1"/>
      <p:bldP spid="49" grpId="0" animBg="1"/>
      <p:bldP spid="51" grpId="0" animBg="1"/>
      <p:bldP spid="52" grpId="0" animBg="1"/>
      <p:bldP spid="53" grpId="0" animBg="1"/>
      <p:bldP spid="13" grpId="0" animBg="1"/>
      <p:bldP spid="16" grpId="0" animBg="1"/>
      <p:bldP spid="38" grpId="0" animBg="1"/>
      <p:bldP spid="3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Users\TAMARA\Downloads\-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85728"/>
            <a:ext cx="7283034" cy="485778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 rot="10800000" flipV="1">
            <a:off x="357158" y="5473005"/>
            <a:ext cx="8501123" cy="101566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6000" b="1" spc="50" dirty="0">
                <a:ln w="11430"/>
                <a:solidFill>
                  <a:srgbClr val="66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Августовский канал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10800000" flipV="1">
            <a:off x="642910" y="928670"/>
            <a:ext cx="7929617" cy="280076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8800" b="1" spc="50" dirty="0">
                <a:ln w="11430"/>
                <a:solidFill>
                  <a:srgbClr val="66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Игра </a:t>
            </a:r>
          </a:p>
          <a:p>
            <a:pPr algn="ctr">
              <a:defRPr/>
            </a:pPr>
            <a:r>
              <a:rPr lang="ru-RU" sz="8800" b="1" spc="50" dirty="0">
                <a:ln w="11430"/>
                <a:solidFill>
                  <a:srgbClr val="66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 зрителями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TAMARA\Downloads\170527_XFLO5010_Minsk_999x.jpg"/>
          <p:cNvPicPr>
            <a:picLocks noChangeAspect="1" noChangeArrowheads="1"/>
          </p:cNvPicPr>
          <p:nvPr/>
        </p:nvPicPr>
        <p:blipFill>
          <a:blip r:embed="rId2"/>
          <a:srcRect l="13491" r="73755" b="59358"/>
          <a:stretch>
            <a:fillRect/>
          </a:stretch>
        </p:blipFill>
        <p:spPr bwMode="auto">
          <a:xfrm>
            <a:off x="1643042" y="500042"/>
            <a:ext cx="1071570" cy="2276492"/>
          </a:xfrm>
          <a:prstGeom prst="rect">
            <a:avLst/>
          </a:prstGeom>
          <a:noFill/>
        </p:spPr>
      </p:pic>
      <p:sp>
        <p:nvSpPr>
          <p:cNvPr id="2050" name="AutoShape 2" descr="https://xflow.eu/wp-content/gallery/20171117_Minsk/170527_XFLO5010_Minsk_999x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1" name="Picture 3" descr="C:\Users\TAMARA\Downloads\170527_XFLO5010_Minsk_999x.jpg"/>
          <p:cNvPicPr>
            <a:picLocks noChangeAspect="1" noChangeArrowheads="1"/>
          </p:cNvPicPr>
          <p:nvPr/>
        </p:nvPicPr>
        <p:blipFill>
          <a:blip r:embed="rId2"/>
          <a:srcRect r="2586" b="6897"/>
          <a:stretch>
            <a:fillRect/>
          </a:stretch>
        </p:blipFill>
        <p:spPr bwMode="auto">
          <a:xfrm>
            <a:off x="500034" y="500042"/>
            <a:ext cx="8184612" cy="521497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55818" y="5877272"/>
            <a:ext cx="807304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1905">
                  <a:solidFill>
                    <a:schemeClr val="bg1"/>
                  </a:solidFill>
                </a:ln>
                <a:solidFill>
                  <a:srgbClr val="9966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Impact" pitchFamily="34" charset="0"/>
              </a:rPr>
              <a:t>Архитектурный комплекс «Минские ворота»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TAMARA\Downloads\170527_XFLO5010_Minsk_999x.jpg"/>
          <p:cNvPicPr>
            <a:picLocks noChangeAspect="1" noChangeArrowheads="1"/>
          </p:cNvPicPr>
          <p:nvPr/>
        </p:nvPicPr>
        <p:blipFill>
          <a:blip r:embed="rId2"/>
          <a:srcRect l="57644" t="37329" r="19080" b="29183"/>
          <a:stretch>
            <a:fillRect/>
          </a:stretch>
        </p:blipFill>
        <p:spPr bwMode="auto">
          <a:xfrm>
            <a:off x="5286380" y="2428868"/>
            <a:ext cx="1928826" cy="1785950"/>
          </a:xfrm>
          <a:prstGeom prst="rect">
            <a:avLst/>
          </a:prstGeom>
          <a:noFill/>
        </p:spPr>
      </p:pic>
      <p:sp>
        <p:nvSpPr>
          <p:cNvPr id="2050" name="AutoShape 2" descr="https://xflow.eu/wp-content/gallery/20171117_Minsk/170527_XFLO5010_Minsk_999x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1" name="Picture 3" descr="C:\Users\TAMARA\Downloads\170527_XFLO5010_Minsk_999x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00034" y="428604"/>
            <a:ext cx="8286807" cy="533301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971598" y="5754965"/>
            <a:ext cx="7343677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1905">
                  <a:solidFill>
                    <a:schemeClr val="bg1"/>
                  </a:solidFill>
                </a:ln>
                <a:solidFill>
                  <a:srgbClr val="9966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Impact" pitchFamily="34" charset="0"/>
              </a:rPr>
              <a:t>Белорусский государственный музей</a:t>
            </a:r>
          </a:p>
          <a:p>
            <a:pPr algn="ctr"/>
            <a:r>
              <a:rPr lang="ru-RU" sz="3200" b="1" dirty="0">
                <a:ln w="1905">
                  <a:solidFill>
                    <a:schemeClr val="bg1"/>
                  </a:solidFill>
                </a:ln>
                <a:solidFill>
                  <a:srgbClr val="9966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Impact" pitchFamily="34" charset="0"/>
              </a:rPr>
              <a:t>истории Великой Отечественной войны</a:t>
            </a:r>
            <a:endParaRPr lang="ru-RU" sz="3200" b="1" cap="none" spc="0" dirty="0">
              <a:ln w="1905">
                <a:solidFill>
                  <a:schemeClr val="bg1"/>
                </a:solidFill>
              </a:ln>
              <a:solidFill>
                <a:srgbClr val="996633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559" y="285031"/>
            <a:ext cx="7716881" cy="5511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5735" y="5929330"/>
            <a:ext cx="842410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>
                <a:ln w="1905">
                  <a:solidFill>
                    <a:schemeClr val="bg1"/>
                  </a:solidFill>
                </a:ln>
                <a:solidFill>
                  <a:srgbClr val="9966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Impact" pitchFamily="34" charset="0"/>
              </a:rPr>
              <a:t>Национальная библиотека Беларуси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33" t="27007" r="7564" b="23720"/>
          <a:stretch/>
        </p:blipFill>
        <p:spPr bwMode="auto">
          <a:xfrm>
            <a:off x="4857118" y="1772816"/>
            <a:ext cx="2909455" cy="2715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0065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TAMARA\Downloads\170527_XFLO5010_Minsk_999x.jpg"/>
          <p:cNvPicPr>
            <a:picLocks noChangeAspect="1" noChangeArrowheads="1"/>
          </p:cNvPicPr>
          <p:nvPr/>
        </p:nvPicPr>
        <p:blipFill>
          <a:blip r:embed="rId2"/>
          <a:srcRect l="12774" t="6135" r="50279" b="8148"/>
          <a:stretch>
            <a:fillRect/>
          </a:stretch>
        </p:blipFill>
        <p:spPr bwMode="auto">
          <a:xfrm>
            <a:off x="1714480" y="714356"/>
            <a:ext cx="3071834" cy="4857784"/>
          </a:xfrm>
          <a:prstGeom prst="rect">
            <a:avLst/>
          </a:prstGeom>
          <a:noFill/>
        </p:spPr>
      </p:pic>
      <p:sp>
        <p:nvSpPr>
          <p:cNvPr id="2050" name="AutoShape 2" descr="https://xflow.eu/wp-content/gallery/20171117_Minsk/170527_XFLO5010_Minsk_999x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1" name="Picture 3" descr="C:\Users\TAMARA\Downloads\170527_XFLO5010_Minsk_999x.jpg"/>
          <p:cNvPicPr>
            <a:picLocks noChangeAspect="1" noChangeArrowheads="1"/>
          </p:cNvPicPr>
          <p:nvPr/>
        </p:nvPicPr>
        <p:blipFill>
          <a:blip r:embed="rId2"/>
          <a:srcRect r="3364" b="4794"/>
          <a:stretch>
            <a:fillRect/>
          </a:stretch>
        </p:blipFill>
        <p:spPr bwMode="auto">
          <a:xfrm>
            <a:off x="571472" y="357166"/>
            <a:ext cx="8034438" cy="539552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81449" y="5929330"/>
            <a:ext cx="841448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1905">
                  <a:solidFill>
                    <a:schemeClr val="bg1"/>
                  </a:solidFill>
                </a:ln>
                <a:solidFill>
                  <a:srgbClr val="9966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Impact" pitchFamily="34" charset="0"/>
              </a:rPr>
              <a:t>Мемориальный комплекс «</a:t>
            </a:r>
            <a:r>
              <a:rPr lang="ru-RU" sz="3200" b="1" cap="none" spc="0" dirty="0" err="1">
                <a:ln w="1905">
                  <a:solidFill>
                    <a:schemeClr val="bg1"/>
                  </a:solidFill>
                </a:ln>
                <a:solidFill>
                  <a:srgbClr val="9966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Impact" pitchFamily="34" charset="0"/>
              </a:rPr>
              <a:t>Буйничское</a:t>
            </a:r>
            <a:r>
              <a:rPr lang="ru-RU" sz="3200" b="1" cap="none" spc="0" dirty="0">
                <a:ln w="1905">
                  <a:solidFill>
                    <a:schemeClr val="bg1"/>
                  </a:solidFill>
                </a:ln>
                <a:solidFill>
                  <a:srgbClr val="9966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Impact" pitchFamily="34" charset="0"/>
              </a:rPr>
              <a:t> поле»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TAMARA\Downloads\170527_XFLO5010_Minsk_999x.jpg"/>
          <p:cNvPicPr>
            <a:picLocks noChangeAspect="1" noChangeArrowheads="1"/>
          </p:cNvPicPr>
          <p:nvPr/>
        </p:nvPicPr>
        <p:blipFill>
          <a:blip r:embed="rId2"/>
          <a:srcRect l="54707" r="23699" b="34059"/>
          <a:stretch>
            <a:fillRect/>
          </a:stretch>
        </p:blipFill>
        <p:spPr bwMode="auto">
          <a:xfrm>
            <a:off x="5357818" y="357166"/>
            <a:ext cx="2071702" cy="3490938"/>
          </a:xfrm>
          <a:prstGeom prst="rect">
            <a:avLst/>
          </a:prstGeom>
          <a:noFill/>
        </p:spPr>
      </p:pic>
      <p:sp>
        <p:nvSpPr>
          <p:cNvPr id="2050" name="AutoShape 2" descr="https://xflow.eu/wp-content/gallery/20171117_Minsk/170527_XFLO5010_Minsk_999x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1" name="Picture 3" descr="C:\Users\TAMARA\Downloads\170527_XFLO5010_Minsk_999x.jpg"/>
          <p:cNvPicPr>
            <a:picLocks noChangeAspect="1" noChangeArrowheads="1"/>
          </p:cNvPicPr>
          <p:nvPr/>
        </p:nvPicPr>
        <p:blipFill>
          <a:blip r:embed="rId2"/>
          <a:srcRect l="5335" r="10196"/>
          <a:stretch>
            <a:fillRect/>
          </a:stretch>
        </p:blipFill>
        <p:spPr bwMode="auto">
          <a:xfrm>
            <a:off x="540182" y="357166"/>
            <a:ext cx="8103783" cy="529399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103778" y="5877272"/>
            <a:ext cx="697659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>
                <a:ln w="1905">
                  <a:solidFill>
                    <a:schemeClr val="bg1"/>
                  </a:solidFill>
                </a:ln>
                <a:solidFill>
                  <a:srgbClr val="9966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Impact" pitchFamily="34" charset="0"/>
              </a:rPr>
              <a:t>Летний амфитеатр в Витебске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TAMARA\Downloads\170527_XFLO5010_Minsk_999x.jpg"/>
          <p:cNvPicPr>
            <a:picLocks noChangeAspect="1" noChangeArrowheads="1"/>
          </p:cNvPicPr>
          <p:nvPr/>
        </p:nvPicPr>
        <p:blipFill>
          <a:blip r:embed="rId2"/>
          <a:srcRect l="44184" r="44297" b="41698"/>
          <a:stretch>
            <a:fillRect/>
          </a:stretch>
        </p:blipFill>
        <p:spPr bwMode="auto">
          <a:xfrm>
            <a:off x="4071934" y="428604"/>
            <a:ext cx="928694" cy="3133748"/>
          </a:xfrm>
          <a:prstGeom prst="rect">
            <a:avLst/>
          </a:prstGeom>
          <a:noFill/>
        </p:spPr>
      </p:pic>
      <p:sp>
        <p:nvSpPr>
          <p:cNvPr id="2050" name="AutoShape 2" descr="https://xflow.eu/wp-content/gallery/20171117_Minsk/170527_XFLO5010_Minsk_999x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1" name="Picture 3" descr="C:\Users\TAMARA\Downloads\170527_XFLO5010_Minsk_999x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00034" y="357166"/>
            <a:ext cx="8062537" cy="537502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672987" y="6021288"/>
            <a:ext cx="571663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>
                <a:ln w="1905">
                  <a:solidFill>
                    <a:schemeClr val="bg1"/>
                  </a:solidFill>
                </a:ln>
                <a:solidFill>
                  <a:srgbClr val="9966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Impact" pitchFamily="34" charset="0"/>
              </a:rPr>
              <a:t>Площадь Победы в Минске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TAMARA\Downloads\170527_XFLO5010_Minsk_999x.jpg"/>
          <p:cNvPicPr>
            <a:picLocks noChangeAspect="1" noChangeArrowheads="1"/>
          </p:cNvPicPr>
          <p:nvPr/>
        </p:nvPicPr>
        <p:blipFill>
          <a:blip r:embed="rId2"/>
          <a:srcRect l="41526" r="39867" b="55083"/>
          <a:stretch>
            <a:fillRect/>
          </a:stretch>
        </p:blipFill>
        <p:spPr bwMode="auto">
          <a:xfrm>
            <a:off x="3929058" y="500042"/>
            <a:ext cx="1500198" cy="2347930"/>
          </a:xfrm>
          <a:prstGeom prst="rect">
            <a:avLst/>
          </a:prstGeom>
          <a:noFill/>
        </p:spPr>
      </p:pic>
      <p:sp>
        <p:nvSpPr>
          <p:cNvPr id="2050" name="AutoShape 2" descr="https://xflow.eu/wp-content/gallery/20171117_Minsk/170527_XFLO5010_Minsk_999x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1" name="Picture 3" descr="C:\Users\TAMARA\Downloads\170527_XFLO5010_Minsk_999x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71472" y="285728"/>
            <a:ext cx="8062537" cy="5227211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716" y="5500702"/>
            <a:ext cx="913928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>
                <a:ln w="1905">
                  <a:solidFill>
                    <a:schemeClr val="bg1"/>
                  </a:solidFill>
                </a:ln>
                <a:solidFill>
                  <a:srgbClr val="9966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Impact" pitchFamily="34" charset="0"/>
              </a:rPr>
              <a:t>Мемориал «Детям – жертвам Великой </a:t>
            </a:r>
          </a:p>
          <a:p>
            <a:pPr algn="ctr"/>
            <a:r>
              <a:rPr lang="ru-RU" sz="3600" b="1" cap="none" spc="0" dirty="0">
                <a:ln w="1905">
                  <a:solidFill>
                    <a:schemeClr val="bg1"/>
                  </a:solidFill>
                </a:ln>
                <a:solidFill>
                  <a:srgbClr val="9966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Impact" pitchFamily="34" charset="0"/>
              </a:rPr>
              <a:t>Отечественной войны» </a:t>
            </a:r>
            <a:r>
              <a:rPr lang="ru-RU" sz="3600" b="1" dirty="0">
                <a:ln w="1905">
                  <a:solidFill>
                    <a:schemeClr val="bg1"/>
                  </a:solidFill>
                </a:ln>
                <a:solidFill>
                  <a:srgbClr val="9966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Impact" pitchFamily="34" charset="0"/>
              </a:rPr>
              <a:t>в а/г  Красный Берег</a:t>
            </a:r>
            <a:endParaRPr lang="ru-RU" sz="3600" b="1" cap="none" spc="0" dirty="0">
              <a:ln w="1905">
                <a:solidFill>
                  <a:schemeClr val="bg1"/>
                </a:solidFill>
              </a:ln>
              <a:solidFill>
                <a:srgbClr val="996633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68000"/>
            <a:lum/>
          </a:blip>
          <a:srcRect/>
          <a:stretch>
            <a:fillRect l="-30000" r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801397" y="1318359"/>
            <a:ext cx="900000" cy="1080000"/>
          </a:xfrm>
          <a:prstGeom prst="roundRect">
            <a:avLst/>
          </a:prstGeom>
          <a:solidFill>
            <a:srgbClr val="E5CBB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701397" y="1322713"/>
            <a:ext cx="900000" cy="1080000"/>
          </a:xfrm>
          <a:prstGeom prst="roundRect">
            <a:avLst/>
          </a:prstGeom>
          <a:solidFill>
            <a:srgbClr val="E5CBB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601397" y="1300870"/>
            <a:ext cx="900000" cy="1080000"/>
          </a:xfrm>
          <a:prstGeom prst="roundRect">
            <a:avLst/>
          </a:prstGeom>
          <a:solidFill>
            <a:srgbClr val="E5CBB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801397" y="1370683"/>
            <a:ext cx="900000" cy="1080000"/>
          </a:xfrm>
          <a:prstGeom prst="roundRect">
            <a:avLst/>
          </a:prstGeom>
          <a:solidFill>
            <a:srgbClr val="D8B0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701397" y="1373833"/>
            <a:ext cx="900000" cy="1080000"/>
          </a:xfrm>
          <a:prstGeom prst="roundRect">
            <a:avLst/>
          </a:prstGeom>
          <a:solidFill>
            <a:srgbClr val="D8B0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510853" y="1318359"/>
            <a:ext cx="900000" cy="1080000"/>
          </a:xfrm>
          <a:prstGeom prst="roundRect">
            <a:avLst/>
          </a:prstGeom>
          <a:solidFill>
            <a:srgbClr val="E5CBB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</a:p>
        </p:txBody>
      </p:sp>
      <p:sp>
        <p:nvSpPr>
          <p:cNvPr id="17" name="Прямоугольник 16"/>
          <p:cNvSpPr/>
          <p:nvPr/>
        </p:nvSpPr>
        <p:spPr>
          <a:xfrm rot="10800000" flipV="1">
            <a:off x="2251397" y="-171400"/>
            <a:ext cx="5035265" cy="132343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8000" b="1" spc="50" dirty="0">
                <a:ln w="11430"/>
                <a:solidFill>
                  <a:srgbClr val="66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Финал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312697" y="1318359"/>
            <a:ext cx="900000" cy="1080000"/>
          </a:xfrm>
          <a:prstGeom prst="roundRect">
            <a:avLst/>
          </a:prstGeom>
          <a:solidFill>
            <a:srgbClr val="E5CBB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5412697" y="1300870"/>
            <a:ext cx="900000" cy="1080000"/>
          </a:xfrm>
          <a:prstGeom prst="roundRect">
            <a:avLst/>
          </a:prstGeom>
          <a:solidFill>
            <a:srgbClr val="E5CBB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4499306" y="1373833"/>
            <a:ext cx="900000" cy="1080000"/>
          </a:xfrm>
          <a:prstGeom prst="roundRect">
            <a:avLst/>
          </a:prstGeom>
          <a:solidFill>
            <a:srgbClr val="D8B0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3599306" y="1370683"/>
            <a:ext cx="900000" cy="1080000"/>
          </a:xfrm>
          <a:prstGeom prst="roundRect">
            <a:avLst/>
          </a:prstGeom>
          <a:solidFill>
            <a:srgbClr val="D8B0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6312697" y="1373833"/>
            <a:ext cx="900000" cy="1080000"/>
          </a:xfrm>
          <a:prstGeom prst="roundRect">
            <a:avLst/>
          </a:prstGeom>
          <a:solidFill>
            <a:srgbClr val="D8B0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2985862" y="2779623"/>
            <a:ext cx="900000" cy="1080000"/>
          </a:xfrm>
          <a:prstGeom prst="roundRect">
            <a:avLst/>
          </a:prstGeom>
          <a:solidFill>
            <a:srgbClr val="E5CBB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2985862" y="2852936"/>
            <a:ext cx="900000" cy="1080000"/>
          </a:xfrm>
          <a:prstGeom prst="roundRect">
            <a:avLst/>
          </a:prstGeom>
          <a:solidFill>
            <a:srgbClr val="D8B0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4785862" y="2779623"/>
            <a:ext cx="900000" cy="1080000"/>
          </a:xfrm>
          <a:prstGeom prst="roundRect">
            <a:avLst/>
          </a:prstGeom>
          <a:solidFill>
            <a:srgbClr val="E5CBB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Ё</a:t>
            </a: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3885862" y="2779623"/>
            <a:ext cx="900000" cy="1080000"/>
          </a:xfrm>
          <a:prstGeom prst="roundRect">
            <a:avLst/>
          </a:prstGeom>
          <a:solidFill>
            <a:srgbClr val="E5CBB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</a:t>
            </a: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5685862" y="2768347"/>
            <a:ext cx="900000" cy="1080000"/>
          </a:xfrm>
          <a:prstGeom prst="roundRect">
            <a:avLst/>
          </a:prstGeom>
          <a:solidFill>
            <a:srgbClr val="E5CBB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</a:t>
            </a: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3885862" y="2852936"/>
            <a:ext cx="900000" cy="1080000"/>
          </a:xfrm>
          <a:prstGeom prst="roundRect">
            <a:avLst/>
          </a:prstGeom>
          <a:solidFill>
            <a:srgbClr val="D8B0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4787725" y="2852936"/>
            <a:ext cx="900000" cy="1080000"/>
          </a:xfrm>
          <a:prstGeom prst="roundRect">
            <a:avLst/>
          </a:prstGeom>
          <a:solidFill>
            <a:srgbClr val="D8B0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5685862" y="2837288"/>
            <a:ext cx="900000" cy="1080000"/>
          </a:xfrm>
          <a:prstGeom prst="roundRect">
            <a:avLst/>
          </a:prstGeom>
          <a:solidFill>
            <a:srgbClr val="D8B0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263285" y="4149080"/>
            <a:ext cx="8640959" cy="2308324"/>
          </a:xfrm>
          <a:prstGeom prst="rect">
            <a:avLst/>
          </a:prstGeom>
          <a:solidFill>
            <a:srgbClr val="E5CBB1"/>
          </a:solidFill>
          <a:ln>
            <a:solidFill>
              <a:srgbClr val="996633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/>
              <a:t>Мемориал, посвящённый белорусским воинам-интернационалистам, павшим в период Афганской войны 1979-1989 гг., расположенный в центре Минска, рядом с Троицким предместьем. В составе мемориала выделяется небольшая часовня, на стенах которой начертаны имена всех белорусов, павших в Афганистане. На входе посетителей встречает бронзовая икона Божией матери, вмурованная в камень. На этом камне высечены строки: «Сынам, погибшим в Афганистане, возведён этот храм… Чтобы зла не было ни на своей, ни на чужой земле…». 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412697" y="1373833"/>
            <a:ext cx="900000" cy="1080000"/>
          </a:xfrm>
          <a:prstGeom prst="roundRect">
            <a:avLst/>
          </a:prstGeom>
          <a:solidFill>
            <a:srgbClr val="D8B0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52474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3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3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4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4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54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0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6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72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78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84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30" grpId="0" animBg="1"/>
      <p:bldP spid="33" grpId="0" animBg="1"/>
      <p:bldP spid="34" grpId="0" animBg="1"/>
      <p:bldP spid="35" grpId="0" animBg="1"/>
      <p:bldP spid="46" grpId="0" animBg="1"/>
      <p:bldP spid="47" grpId="0" animBg="1"/>
      <p:bldP spid="49" grpId="0" animBg="1"/>
      <p:bldP spid="51" grpId="0" animBg="1"/>
      <p:bldP spid="52" grpId="0" animBg="1"/>
      <p:bldP spid="53" grpId="0" animBg="1"/>
      <p:bldP spid="1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Users\TAMARA\Downloads\-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00034" y="285728"/>
            <a:ext cx="8205481" cy="468186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 rot="10800000" flipV="1">
            <a:off x="142844" y="4929198"/>
            <a:ext cx="8786843" cy="160043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000" b="1" spc="50" dirty="0">
                <a:ln w="11430"/>
                <a:solidFill>
                  <a:srgbClr val="66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Остров Мужества и Скорби </a:t>
            </a:r>
            <a:r>
              <a:rPr lang="ru-RU" sz="4800" b="1" spc="50" dirty="0">
                <a:ln w="11430"/>
                <a:solidFill>
                  <a:srgbClr val="66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(Остров Слёз)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68000"/>
            <a:lum/>
          </a:blip>
          <a:srcRect/>
          <a:stretch>
            <a:fillRect l="-28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 rot="10800000" flipV="1">
            <a:off x="1606253" y="-5080"/>
            <a:ext cx="5955022" cy="132343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8000" b="1" spc="50" dirty="0">
                <a:ln w="11430"/>
                <a:solidFill>
                  <a:srgbClr val="66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Супер Игра</a:t>
            </a: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2843808" y="1988840"/>
            <a:ext cx="900000" cy="1080000"/>
          </a:xfrm>
          <a:prstGeom prst="roundRect">
            <a:avLst/>
          </a:prstGeom>
          <a:solidFill>
            <a:srgbClr val="E5CBB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3743808" y="2000132"/>
            <a:ext cx="900000" cy="1080000"/>
          </a:xfrm>
          <a:prstGeom prst="roundRect">
            <a:avLst/>
          </a:prstGeom>
          <a:solidFill>
            <a:srgbClr val="E5CBB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</a:t>
            </a: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4634889" y="1994991"/>
            <a:ext cx="900000" cy="1080000"/>
          </a:xfrm>
          <a:prstGeom prst="roundRect">
            <a:avLst/>
          </a:prstGeom>
          <a:solidFill>
            <a:srgbClr val="E5CBB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</a:t>
            </a: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4634889" y="2132856"/>
            <a:ext cx="900000" cy="1080000"/>
          </a:xfrm>
          <a:prstGeom prst="roundRect">
            <a:avLst/>
          </a:prstGeom>
          <a:solidFill>
            <a:srgbClr val="D8B0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2844079" y="2132856"/>
            <a:ext cx="900000" cy="1080000"/>
          </a:xfrm>
          <a:prstGeom prst="roundRect">
            <a:avLst/>
          </a:prstGeom>
          <a:solidFill>
            <a:srgbClr val="D8B0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3744079" y="2132856"/>
            <a:ext cx="900000" cy="1080000"/>
          </a:xfrm>
          <a:prstGeom prst="roundRect">
            <a:avLst/>
          </a:prstGeom>
          <a:solidFill>
            <a:srgbClr val="D8B0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323528" y="4500570"/>
            <a:ext cx="8424936" cy="923330"/>
          </a:xfrm>
          <a:prstGeom prst="rect">
            <a:avLst/>
          </a:prstGeom>
          <a:solidFill>
            <a:srgbClr val="E5CBB1"/>
          </a:solidFill>
          <a:ln>
            <a:solidFill>
              <a:srgbClr val="996633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/>
              <a:t>Какому животному установлен памятник в городе Бобруйске в 2006 году в честь некогда существовавшего промысла живущих здесь людей. Скульптура этого животного выполнена из бронзы, высотой около 1,7 метра. 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5534889" y="1988840"/>
            <a:ext cx="900000" cy="1080000"/>
          </a:xfrm>
          <a:prstGeom prst="roundRect">
            <a:avLst/>
          </a:prstGeom>
          <a:solidFill>
            <a:srgbClr val="E5CBB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944079" y="1994991"/>
            <a:ext cx="900000" cy="1080000"/>
          </a:xfrm>
          <a:prstGeom prst="roundRect">
            <a:avLst/>
          </a:prstGeom>
          <a:solidFill>
            <a:srgbClr val="E5CBB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</a:t>
            </a: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1939050" y="2132856"/>
            <a:ext cx="900000" cy="1080000"/>
          </a:xfrm>
          <a:prstGeom prst="roundRect">
            <a:avLst/>
          </a:prstGeom>
          <a:solidFill>
            <a:srgbClr val="D8B0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5516037" y="2132856"/>
            <a:ext cx="900000" cy="1080000"/>
          </a:xfrm>
          <a:prstGeom prst="roundRect">
            <a:avLst/>
          </a:prstGeom>
          <a:solidFill>
            <a:srgbClr val="D8B0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56281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2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8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4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30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36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4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46" grpId="0" animBg="1"/>
      <p:bldP spid="49" grpId="0" animBg="1"/>
      <p:bldP spid="51" grpId="0" animBg="1"/>
      <p:bldP spid="52" grpId="0" animBg="1"/>
      <p:bldP spid="53" grpId="0" animBg="1"/>
      <p:bldP spid="47" grpId="0" animBg="1"/>
      <p:bldP spid="2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Users\TAMARA\Downloads\-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71472" y="357166"/>
            <a:ext cx="7844619" cy="468186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 rot="10800000" flipV="1">
            <a:off x="0" y="4929198"/>
            <a:ext cx="8786843" cy="175432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6000" b="1" spc="50" dirty="0">
                <a:ln w="11430"/>
                <a:solidFill>
                  <a:srgbClr val="66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Памятник Бобру </a:t>
            </a:r>
          </a:p>
          <a:p>
            <a:pPr algn="ctr">
              <a:defRPr/>
            </a:pPr>
            <a:r>
              <a:rPr lang="ru-RU" sz="4800" b="1" spc="50" dirty="0">
                <a:ln w="11430"/>
                <a:solidFill>
                  <a:srgbClr val="66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Бобруйске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10800000" flipV="1">
            <a:off x="571472" y="428604"/>
            <a:ext cx="8072494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800" b="1" dirty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663300"/>
                </a:solidFill>
              </a:rPr>
              <a:t>Создавать, созидать, беречь и ценить </a:t>
            </a:r>
          </a:p>
          <a:p>
            <a:pPr algn="ctr">
              <a:defRPr/>
            </a:pPr>
            <a:r>
              <a:rPr lang="ru-RU" sz="4800" b="1" dirty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663300"/>
                </a:solidFill>
              </a:rPr>
              <a:t>созданное предками </a:t>
            </a:r>
          </a:p>
          <a:p>
            <a:pPr algn="ctr">
              <a:defRPr/>
            </a:pPr>
            <a:r>
              <a:rPr lang="ru-RU" sz="4800" b="1" dirty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663300"/>
                </a:solidFill>
              </a:rPr>
              <a:t>и другими людьми — </a:t>
            </a:r>
          </a:p>
          <a:p>
            <a:pPr algn="ctr">
              <a:defRPr/>
            </a:pPr>
            <a:r>
              <a:rPr lang="ru-RU" sz="4800" b="1" dirty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663300"/>
                </a:solidFill>
              </a:rPr>
              <a:t>это и есть основа и сила общества, а значит, и всего государства.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10800000" flipV="1">
            <a:off x="107504" y="478413"/>
            <a:ext cx="8820472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3600" b="1" spc="50" dirty="0">
                <a:ln w="11430"/>
                <a:solidFill>
                  <a:srgbClr val="66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Список использованных источников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7504" y="1124744"/>
            <a:ext cx="887935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dirty="0">
                <a:solidFill>
                  <a:srgbClr val="663300"/>
                </a:solidFill>
              </a:rPr>
              <a:t>1. </a:t>
            </a:r>
            <a:r>
              <a:rPr lang="ru-RU" sz="1600" dirty="0">
                <a:solidFill>
                  <a:srgbClr val="663300"/>
                </a:solidFill>
              </a:rPr>
              <a:t>Достопримечательности Беларуси // </a:t>
            </a:r>
            <a:r>
              <a:rPr lang="ru-RU" sz="1600" dirty="0" err="1">
                <a:solidFill>
                  <a:srgbClr val="663300"/>
                </a:solidFill>
              </a:rPr>
              <a:t>Туристер</a:t>
            </a:r>
            <a:r>
              <a:rPr lang="ru-RU" sz="1600" dirty="0">
                <a:solidFill>
                  <a:srgbClr val="663300"/>
                </a:solidFill>
              </a:rPr>
              <a:t>. — URL: https://www.tourister.ru/world/europe/belarus/placeofinterest (дата</a:t>
            </a:r>
            <a:r>
              <a:rPr lang="en-US" sz="1600" dirty="0">
                <a:solidFill>
                  <a:srgbClr val="663300"/>
                </a:solidFill>
              </a:rPr>
              <a:t> </a:t>
            </a:r>
            <a:r>
              <a:rPr lang="ru-RU" sz="1600" dirty="0">
                <a:solidFill>
                  <a:srgbClr val="663300"/>
                </a:solidFill>
              </a:rPr>
              <a:t>обращения: 22.01.2025).</a:t>
            </a:r>
          </a:p>
          <a:p>
            <a:pPr algn="just">
              <a:lnSpc>
                <a:spcPct val="150000"/>
              </a:lnSpc>
            </a:pPr>
            <a:r>
              <a:rPr lang="ru-RU" sz="1600" dirty="0">
                <a:solidFill>
                  <a:srgbClr val="663300"/>
                </a:solidFill>
              </a:rPr>
              <a:t>2. Достопримечательности Беларуси — что посмотреть в Беларуси и куда поехать самостоятельно // </a:t>
            </a:r>
            <a:r>
              <a:rPr lang="ru-RU" sz="1600" dirty="0" err="1">
                <a:solidFill>
                  <a:srgbClr val="663300"/>
                </a:solidFill>
              </a:rPr>
              <a:t>BlogTravel</a:t>
            </a:r>
            <a:r>
              <a:rPr lang="ru-RU" sz="1600" dirty="0">
                <a:solidFill>
                  <a:srgbClr val="663300"/>
                </a:solidFill>
              </a:rPr>
              <a:t>. —</a:t>
            </a:r>
            <a:r>
              <a:rPr lang="en-US" sz="1600" dirty="0">
                <a:solidFill>
                  <a:srgbClr val="663300"/>
                </a:solidFill>
              </a:rPr>
              <a:t> </a:t>
            </a:r>
            <a:r>
              <a:rPr lang="ru-RU" sz="1600" dirty="0">
                <a:solidFill>
                  <a:srgbClr val="663300"/>
                </a:solidFill>
              </a:rPr>
              <a:t>URL: https://blogtravel.by/dostoprimechatelnosti-belarusi/ (дата обращения: 30.01.2025).</a:t>
            </a:r>
          </a:p>
          <a:p>
            <a:pPr algn="just">
              <a:lnSpc>
                <a:spcPct val="150000"/>
              </a:lnSpc>
            </a:pPr>
            <a:r>
              <a:rPr lang="ru-RU" sz="1600" dirty="0">
                <a:solidFill>
                  <a:srgbClr val="663300"/>
                </a:solidFill>
              </a:rPr>
              <a:t>3. Мухина, Е. Беларусь «детская»: достопримечательности для самых маленьких / Е. Мухина // </a:t>
            </a:r>
            <a:r>
              <a:rPr lang="ru-RU" sz="1600" dirty="0" err="1">
                <a:solidFill>
                  <a:srgbClr val="663300"/>
                </a:solidFill>
              </a:rPr>
              <a:t>Planeta</a:t>
            </a:r>
            <a:r>
              <a:rPr lang="ru-RU" sz="1600" dirty="0">
                <a:solidFill>
                  <a:srgbClr val="663300"/>
                </a:solidFill>
              </a:rPr>
              <a:t> </a:t>
            </a:r>
            <a:r>
              <a:rPr lang="ru-RU" sz="1600" dirty="0" err="1">
                <a:solidFill>
                  <a:srgbClr val="663300"/>
                </a:solidFill>
              </a:rPr>
              <a:t>Belarus</a:t>
            </a:r>
            <a:r>
              <a:rPr lang="ru-RU" sz="1600" dirty="0">
                <a:solidFill>
                  <a:srgbClr val="663300"/>
                </a:solidFill>
              </a:rPr>
              <a:t>. —</a:t>
            </a:r>
            <a:r>
              <a:rPr lang="en-US" sz="1600" dirty="0">
                <a:solidFill>
                  <a:srgbClr val="663300"/>
                </a:solidFill>
              </a:rPr>
              <a:t> </a:t>
            </a:r>
            <a:r>
              <a:rPr lang="ru-RU" sz="1600" dirty="0">
                <a:solidFill>
                  <a:srgbClr val="663300"/>
                </a:solidFill>
              </a:rPr>
              <a:t>URL: https://planetabelarus.by/publications/belarus-detskaya-dostoprimechatelnosti-dlya-samykh-malenkikh/ (дата обращения: 22.01.2025).</a:t>
            </a:r>
          </a:p>
          <a:p>
            <a:pPr algn="just">
              <a:lnSpc>
                <a:spcPct val="150000"/>
              </a:lnSpc>
            </a:pPr>
            <a:r>
              <a:rPr lang="ru-RU" sz="1600" dirty="0">
                <a:solidFill>
                  <a:srgbClr val="663300"/>
                </a:solidFill>
              </a:rPr>
              <a:t>4. Красивые места Беларуси // Самые красивые места мира. Куда поехать и что посмотреть на свете: достопримечательности. — URL: https://krasivye-mesta.ru/belarussiya / (дата обращения: 22.01.2025).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8866" y="404663"/>
            <a:ext cx="8820851" cy="4961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298967" y="5805264"/>
            <a:ext cx="658064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>
                <a:ln w="1905">
                  <a:solidFill>
                    <a:schemeClr val="bg1"/>
                  </a:solidFill>
                </a:ln>
                <a:solidFill>
                  <a:srgbClr val="9966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Impact" pitchFamily="34" charset="0"/>
              </a:rPr>
              <a:t>Софийский Собор в Полоцке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43" r="47840" b="43654"/>
          <a:stretch/>
        </p:blipFill>
        <p:spPr bwMode="auto">
          <a:xfrm>
            <a:off x="2692089" y="404661"/>
            <a:ext cx="2092037" cy="2795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8744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5761" y="332656"/>
            <a:ext cx="7741010" cy="5464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878256" y="5949280"/>
            <a:ext cx="325602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>
                <a:ln w="1905">
                  <a:solidFill>
                    <a:schemeClr val="bg1"/>
                  </a:solidFill>
                </a:ln>
                <a:solidFill>
                  <a:srgbClr val="9966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Impact" pitchFamily="34" charset="0"/>
              </a:rPr>
              <a:t>Курган Славы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28" r="53804" b="38136"/>
          <a:stretch/>
        </p:blipFill>
        <p:spPr bwMode="auto">
          <a:xfrm>
            <a:off x="2155954" y="332656"/>
            <a:ext cx="2025693" cy="3380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0550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68000"/>
            <a:lum/>
          </a:blip>
          <a:srcRect/>
          <a:stretch>
            <a:fillRect l="-24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783765" y="1318359"/>
            <a:ext cx="900000" cy="1080000"/>
          </a:xfrm>
          <a:prstGeom prst="roundRect">
            <a:avLst/>
          </a:prstGeom>
          <a:solidFill>
            <a:srgbClr val="E5CBB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Е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9114" y="1307791"/>
            <a:ext cx="900000" cy="1080000"/>
          </a:xfrm>
          <a:prstGeom prst="roundRect">
            <a:avLst/>
          </a:prstGeom>
          <a:solidFill>
            <a:srgbClr val="E5CBB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79114" y="1307791"/>
            <a:ext cx="900000" cy="1080000"/>
          </a:xfrm>
          <a:prstGeom prst="roundRect">
            <a:avLst/>
          </a:prstGeom>
          <a:solidFill>
            <a:srgbClr val="E5CBB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883765" y="1329635"/>
            <a:ext cx="900000" cy="1080000"/>
          </a:xfrm>
          <a:prstGeom prst="roundRect">
            <a:avLst/>
          </a:prstGeom>
          <a:solidFill>
            <a:srgbClr val="E5CBB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683765" y="1318359"/>
            <a:ext cx="900000" cy="1080000"/>
          </a:xfrm>
          <a:prstGeom prst="roundRect">
            <a:avLst/>
          </a:prstGeom>
          <a:solidFill>
            <a:srgbClr val="E5CBB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583765" y="1329635"/>
            <a:ext cx="900000" cy="1080000"/>
          </a:xfrm>
          <a:prstGeom prst="roundRect">
            <a:avLst/>
          </a:prstGeom>
          <a:solidFill>
            <a:srgbClr val="E5CBB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Е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9114" y="1367003"/>
            <a:ext cx="900000" cy="1080000"/>
          </a:xfrm>
          <a:prstGeom prst="roundRect">
            <a:avLst/>
          </a:prstGeom>
          <a:solidFill>
            <a:srgbClr val="D8B0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800" dirty="0">
              <a:solidFill>
                <a:srgbClr val="C9925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973501" y="1367003"/>
            <a:ext cx="900000" cy="1080000"/>
          </a:xfrm>
          <a:prstGeom prst="roundRect">
            <a:avLst/>
          </a:prstGeom>
          <a:solidFill>
            <a:srgbClr val="D8B0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873501" y="1370142"/>
            <a:ext cx="900000" cy="1080000"/>
          </a:xfrm>
          <a:prstGeom prst="roundRect">
            <a:avLst/>
          </a:prstGeom>
          <a:solidFill>
            <a:srgbClr val="D8B0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783765" y="1379626"/>
            <a:ext cx="900000" cy="1080000"/>
          </a:xfrm>
          <a:prstGeom prst="roundRect">
            <a:avLst/>
          </a:prstGeom>
          <a:solidFill>
            <a:srgbClr val="D8B0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583765" y="1379626"/>
            <a:ext cx="900000" cy="1080000"/>
          </a:xfrm>
          <a:prstGeom prst="roundRect">
            <a:avLst/>
          </a:prstGeom>
          <a:solidFill>
            <a:srgbClr val="D8B0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683765" y="1379626"/>
            <a:ext cx="900000" cy="1080000"/>
          </a:xfrm>
          <a:prstGeom prst="roundRect">
            <a:avLst/>
          </a:prstGeom>
          <a:solidFill>
            <a:srgbClr val="D8B0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483765" y="1329635"/>
            <a:ext cx="900000" cy="1080000"/>
          </a:xfrm>
          <a:prstGeom prst="roundRect">
            <a:avLst/>
          </a:prstGeom>
          <a:solidFill>
            <a:srgbClr val="E5CBB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483765" y="1379626"/>
            <a:ext cx="900000" cy="1080000"/>
          </a:xfrm>
          <a:prstGeom prst="roundRect">
            <a:avLst/>
          </a:prstGeom>
          <a:solidFill>
            <a:srgbClr val="D8B0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 rot="10800000" flipV="1">
            <a:off x="2251397" y="-171400"/>
            <a:ext cx="5035265" cy="132343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8000" b="1" spc="50" dirty="0">
                <a:ln w="11430"/>
                <a:solidFill>
                  <a:srgbClr val="66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 </a:t>
            </a:r>
            <a:r>
              <a:rPr lang="ru-RU" sz="8000" b="1" spc="50" dirty="0">
                <a:ln w="11430"/>
                <a:solidFill>
                  <a:srgbClr val="66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тур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7283765" y="1329635"/>
            <a:ext cx="900000" cy="1080000"/>
          </a:xfrm>
          <a:prstGeom prst="roundRect">
            <a:avLst/>
          </a:prstGeom>
          <a:solidFill>
            <a:srgbClr val="E5CBB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6383765" y="1329635"/>
            <a:ext cx="900000" cy="1080000"/>
          </a:xfrm>
          <a:prstGeom prst="roundRect">
            <a:avLst/>
          </a:prstGeom>
          <a:solidFill>
            <a:srgbClr val="E5CBB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8183765" y="1318359"/>
            <a:ext cx="900000" cy="1080000"/>
          </a:xfrm>
          <a:prstGeom prst="roundRect">
            <a:avLst/>
          </a:prstGeom>
          <a:solidFill>
            <a:srgbClr val="E5CBB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Я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6383765" y="1379626"/>
            <a:ext cx="900000" cy="1080000"/>
          </a:xfrm>
          <a:prstGeom prst="roundRect">
            <a:avLst/>
          </a:prstGeom>
          <a:solidFill>
            <a:srgbClr val="D8B0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7283765" y="1379626"/>
            <a:ext cx="900000" cy="1080000"/>
          </a:xfrm>
          <a:prstGeom prst="roundRect">
            <a:avLst/>
          </a:prstGeom>
          <a:solidFill>
            <a:srgbClr val="D8B0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8183765" y="1379626"/>
            <a:ext cx="900000" cy="1080000"/>
          </a:xfrm>
          <a:prstGeom prst="roundRect">
            <a:avLst/>
          </a:prstGeom>
          <a:solidFill>
            <a:srgbClr val="D8B0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2085862" y="2779623"/>
            <a:ext cx="900000" cy="1080000"/>
          </a:xfrm>
          <a:prstGeom prst="roundRect">
            <a:avLst/>
          </a:prstGeom>
          <a:solidFill>
            <a:srgbClr val="E5CBB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</a:t>
            </a: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2085862" y="2852047"/>
            <a:ext cx="900000" cy="1080000"/>
          </a:xfrm>
          <a:prstGeom prst="roundRect">
            <a:avLst/>
          </a:prstGeom>
          <a:solidFill>
            <a:srgbClr val="D8B0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2985862" y="2779623"/>
            <a:ext cx="900000" cy="1080000"/>
          </a:xfrm>
          <a:prstGeom prst="roundRect">
            <a:avLst/>
          </a:prstGeom>
          <a:solidFill>
            <a:srgbClr val="E5CBB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2985862" y="2852047"/>
            <a:ext cx="900000" cy="1080000"/>
          </a:xfrm>
          <a:prstGeom prst="roundRect">
            <a:avLst/>
          </a:prstGeom>
          <a:solidFill>
            <a:srgbClr val="D8B0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4785862" y="2779623"/>
            <a:ext cx="900000" cy="1080000"/>
          </a:xfrm>
          <a:prstGeom prst="roundRect">
            <a:avLst/>
          </a:prstGeom>
          <a:solidFill>
            <a:srgbClr val="E5CBB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</a:t>
            </a: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3885862" y="2779623"/>
            <a:ext cx="900000" cy="1080000"/>
          </a:xfrm>
          <a:prstGeom prst="roundRect">
            <a:avLst/>
          </a:prstGeom>
          <a:solidFill>
            <a:srgbClr val="E5CBB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</a:t>
            </a: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5685862" y="2768347"/>
            <a:ext cx="900000" cy="1080000"/>
          </a:xfrm>
          <a:prstGeom prst="roundRect">
            <a:avLst/>
          </a:prstGeom>
          <a:solidFill>
            <a:srgbClr val="E5CBB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Я</a:t>
            </a: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3885862" y="2852047"/>
            <a:ext cx="900000" cy="1080000"/>
          </a:xfrm>
          <a:prstGeom prst="roundRect">
            <a:avLst/>
          </a:prstGeom>
          <a:solidFill>
            <a:srgbClr val="D8B0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4785862" y="2852047"/>
            <a:ext cx="900000" cy="1080000"/>
          </a:xfrm>
          <a:prstGeom prst="roundRect">
            <a:avLst/>
          </a:prstGeom>
          <a:solidFill>
            <a:srgbClr val="D8B0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5685862" y="2852047"/>
            <a:ext cx="900000" cy="1080000"/>
          </a:xfrm>
          <a:prstGeom prst="roundRect">
            <a:avLst/>
          </a:prstGeom>
          <a:solidFill>
            <a:srgbClr val="D8B0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219018" y="4293096"/>
            <a:ext cx="8640959" cy="2308324"/>
          </a:xfrm>
          <a:prstGeom prst="rect">
            <a:avLst/>
          </a:prstGeom>
          <a:gradFill flip="none" rotWithShape="1">
            <a:gsLst>
              <a:gs pos="0">
                <a:srgbClr val="E5CBB1">
                  <a:tint val="66000"/>
                  <a:satMod val="160000"/>
                </a:srgbClr>
              </a:gs>
              <a:gs pos="50000">
                <a:srgbClr val="E5CBB1">
                  <a:tint val="44500"/>
                  <a:satMod val="160000"/>
                </a:srgbClr>
              </a:gs>
              <a:gs pos="100000">
                <a:srgbClr val="E5CBB1">
                  <a:tint val="23500"/>
                  <a:satMod val="160000"/>
                </a:srgbClr>
              </a:gs>
            </a:gsLst>
            <a:lin ang="18900000" scaled="1"/>
            <a:tileRect/>
          </a:gradFill>
          <a:ln>
            <a:solidFill>
              <a:srgbClr val="996633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/>
              <a:t>Достопримечательность, находящаяся недалеко от города Бреста, построенная в 13 веке как укрепительное сооружение. Строительство длилось 11–12 лет. Высота сооружения около 30 метров, толщина стен у основания —</a:t>
            </a:r>
            <a:r>
              <a:rPr lang="en-US" dirty="0"/>
              <a:t> </a:t>
            </a:r>
            <a:r>
              <a:rPr lang="ru-RU" dirty="0"/>
              <a:t>2,5 метра. Внутри этого сооружения 5 ярусов, а в каждом ярусе бойницы, которые давали возможность вести обстрел врага. Всего известно о 12 подобных сооружениях: 6 — на территории современной Беларуси, 3 — на территории Польши и 3 — в Украине. Но до наших дней сохранилась лишь одна, поэтому она и уникальна. О чём идёт речь?</a:t>
            </a:r>
          </a:p>
        </p:txBody>
      </p:sp>
    </p:spTree>
    <p:extLst>
      <p:ext uri="{BB962C8B-B14F-4D97-AF65-F5344CB8AC3E}">
        <p14:creationId xmlns:p14="http://schemas.microsoft.com/office/powerpoint/2010/main" val="3691177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3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4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5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7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78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84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90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96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02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08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14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30" grpId="0" animBg="1"/>
      <p:bldP spid="33" grpId="0" animBg="1"/>
      <p:bldP spid="34" grpId="0" animBg="1"/>
      <p:bldP spid="35" grpId="0" animBg="1"/>
      <p:bldP spid="44" grpId="0" animBg="1"/>
      <p:bldP spid="46" grpId="0" animBg="1"/>
      <p:bldP spid="47" grpId="0" animBg="1"/>
      <p:bldP spid="49" grpId="0" animBg="1"/>
      <p:bldP spid="51" grpId="0" animBg="1"/>
      <p:bldP spid="52" grpId="0" animBg="1"/>
      <p:bldP spid="5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Users\TAMARA\Downloads\-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857224" y="373848"/>
            <a:ext cx="7143799" cy="476036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 rot="10800000" flipV="1">
            <a:off x="178561" y="5589240"/>
            <a:ext cx="8501123" cy="101566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6000" b="1" spc="50" dirty="0" err="1">
                <a:ln w="11430"/>
                <a:solidFill>
                  <a:srgbClr val="66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Каменецкая</a:t>
            </a:r>
            <a:r>
              <a:rPr lang="ru-RU" sz="6000" b="1" spc="50" dirty="0">
                <a:ln w="11430"/>
                <a:solidFill>
                  <a:srgbClr val="66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башня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3438" y="207164"/>
            <a:ext cx="7452978" cy="5589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93265" y="6021288"/>
            <a:ext cx="8593323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000" b="1" cap="none" spc="0" dirty="0">
                <a:ln w="1905">
                  <a:solidFill>
                    <a:schemeClr val="bg1"/>
                  </a:solidFill>
                </a:ln>
                <a:solidFill>
                  <a:srgbClr val="9966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Impact" pitchFamily="34" charset="0"/>
              </a:rPr>
              <a:t>Мемориальный комплекс «Хатынь»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53" r="31094" b="36041"/>
          <a:stretch/>
        </p:blipFill>
        <p:spPr bwMode="auto">
          <a:xfrm>
            <a:off x="3417251" y="207163"/>
            <a:ext cx="2567790" cy="3575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0545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9645" y="354329"/>
            <a:ext cx="8039243" cy="5338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08098" y="5994976"/>
            <a:ext cx="876233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>
                <a:ln w="1905">
                  <a:solidFill>
                    <a:schemeClr val="bg1"/>
                  </a:solidFill>
                </a:ln>
                <a:solidFill>
                  <a:srgbClr val="9966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Impact" pitchFamily="34" charset="0"/>
              </a:rPr>
              <a:t>Мемориальный комплекс «</a:t>
            </a:r>
            <a:r>
              <a:rPr lang="ru-RU" sz="2800" b="1" cap="none" spc="0" dirty="0">
                <a:ln w="1905">
                  <a:solidFill>
                    <a:schemeClr val="bg1"/>
                  </a:solidFill>
                </a:ln>
                <a:solidFill>
                  <a:srgbClr val="9966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Impact" pitchFamily="34" charset="0"/>
              </a:rPr>
              <a:t>Брестская крепость-герой»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98" r="59004" b="40720"/>
          <a:stretch/>
        </p:blipFill>
        <p:spPr bwMode="auto">
          <a:xfrm>
            <a:off x="2195736" y="354329"/>
            <a:ext cx="1647887" cy="316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9020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577" y="332656"/>
            <a:ext cx="7393518" cy="5545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03848" y="6093296"/>
            <a:ext cx="2805575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000" b="1" cap="none" spc="0" dirty="0">
                <a:ln w="1905">
                  <a:solidFill>
                    <a:schemeClr val="bg1"/>
                  </a:solidFill>
                </a:ln>
                <a:solidFill>
                  <a:srgbClr val="9966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Impact" pitchFamily="34" charset="0"/>
              </a:rPr>
              <a:t>Мирский замок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88" r="24667" b="42751"/>
          <a:stretch/>
        </p:blipFill>
        <p:spPr bwMode="auto">
          <a:xfrm>
            <a:off x="4142509" y="332656"/>
            <a:ext cx="2147455" cy="3174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7540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493</TotalTime>
  <Words>681</Words>
  <Application>Microsoft Office PowerPoint</Application>
  <PresentationFormat>Паказ на экране (4:3)</PresentationFormat>
  <Paragraphs>103</Paragraphs>
  <Slides>29</Slides>
  <Notes>0</Notes>
  <HiddenSlides>0</HiddenSlides>
  <MMClips>0</MMClips>
  <ScaleCrop>false</ScaleCrop>
  <HeadingPairs>
    <vt:vector size="6" baseType="variant">
      <vt:variant>
        <vt:lpstr>Выкарыстоўваюцца шрыфты</vt:lpstr>
      </vt:variant>
      <vt:variant>
        <vt:i4>4</vt:i4>
      </vt:variant>
      <vt:variant>
        <vt:lpstr>Тэма</vt:lpstr>
      </vt:variant>
      <vt:variant>
        <vt:i4>1</vt:i4>
      </vt:variant>
      <vt:variant>
        <vt:lpstr>Загалоўкі слайдаў</vt:lpstr>
      </vt:variant>
      <vt:variant>
        <vt:i4>29</vt:i4>
      </vt:variant>
    </vt:vector>
  </HeadingPairs>
  <TitlesOfParts>
    <vt:vector size="34" baseType="lpstr">
      <vt:lpstr>Arial</vt:lpstr>
      <vt:lpstr>Georgia</vt:lpstr>
      <vt:lpstr>Impact</vt:lpstr>
      <vt:lpstr>Trebuchet MS</vt:lpstr>
      <vt:lpstr>Воздушный поток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123</dc:creator>
  <cp:lastModifiedBy>Галина</cp:lastModifiedBy>
  <cp:revision>62</cp:revision>
  <dcterms:created xsi:type="dcterms:W3CDTF">2023-04-27T15:01:09Z</dcterms:created>
  <dcterms:modified xsi:type="dcterms:W3CDTF">2025-08-04T12:24:35Z</dcterms:modified>
</cp:coreProperties>
</file>