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1" r:id="rId5"/>
    <p:sldId id="262" r:id="rId6"/>
    <p:sldId id="263" r:id="rId7"/>
    <p:sldId id="265" r:id="rId8"/>
    <p:sldId id="266" r:id="rId9"/>
    <p:sldId id="267" r:id="rId10"/>
    <p:sldId id="268" r:id="rId11"/>
    <p:sldId id="271" r:id="rId12"/>
    <p:sldId id="284" r:id="rId13"/>
    <p:sldId id="283" r:id="rId14"/>
    <p:sldId id="272" r:id="rId15"/>
    <p:sldId id="273" r:id="rId16"/>
    <p:sldId id="274" r:id="rId17"/>
    <p:sldId id="275" r:id="rId18"/>
    <p:sldId id="277" r:id="rId19"/>
    <p:sldId id="278" r:id="rId20"/>
    <p:sldId id="280" r:id="rId21"/>
    <p:sldId id="281" r:id="rId22"/>
    <p:sldId id="282" r:id="rId23"/>
    <p:sldId id="286" r:id="rId24"/>
    <p:sldId id="287" r:id="rId25"/>
    <p:sldId id="288" r:id="rId26"/>
    <p:sldId id="291" r:id="rId27"/>
    <p:sldId id="289" r:id="rId28"/>
    <p:sldId id="290" r:id="rId29"/>
    <p:sldId id="27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F96"/>
    <a:srgbClr val="D3FF6C"/>
    <a:srgbClr val="CFFF69"/>
    <a:srgbClr val="CEFF68"/>
    <a:srgbClr val="E6FF80"/>
    <a:srgbClr val="D9FF73"/>
    <a:srgbClr val="DAFF74"/>
    <a:srgbClr val="F5FF8E"/>
    <a:srgbClr val="F9FF93"/>
    <a:srgbClr val="E9FA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79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CF1620A-E840-4921-A97B-178B0D56EC95}" type="datetimeFigureOut">
              <a:rPr lang="ru-RU" smtClean="0"/>
              <a:t>01.08.2025</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95C81F5-B9FF-4CFB-A10D-7C9393687383}"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CF1620A-E840-4921-A97B-178B0D56EC95}" type="datetimeFigureOut">
              <a:rPr lang="ru-RU" smtClean="0"/>
              <a:t>01.08.2025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5C81F5-B9FF-4CFB-A10D-7C9393687383}"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CF1620A-E840-4921-A97B-178B0D56EC95}" type="datetimeFigureOut">
              <a:rPr lang="ru-RU" smtClean="0"/>
              <a:t>01.08.2025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5C81F5-B9FF-4CFB-A10D-7C9393687383}"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CF1620A-E840-4921-A97B-178B0D56EC95}" type="datetimeFigureOut">
              <a:rPr lang="ru-RU" smtClean="0"/>
              <a:t>01.08.2025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5C81F5-B9FF-4CFB-A10D-7C9393687383}" type="slidenum">
              <a:rPr lang="ru-RU" smtClean="0"/>
              <a:t>‹#›</a:t>
            </a:fld>
            <a:endParaRPr lang="ru-RU"/>
          </a:p>
        </p:txBody>
      </p:sp>
      <p:sp>
        <p:nvSpPr>
          <p:cNvPr id="11" name="Title 10"/>
          <p:cNvSpPr>
            <a:spLocks noGrp="1"/>
          </p:cNvSpPr>
          <p:nvPr>
            <p:ph type="title"/>
          </p:nvPr>
        </p:nvSpPr>
        <p:spPr/>
        <p:txBody>
          <a:bodyPr/>
          <a:lstStyle/>
          <a:p>
            <a:r>
              <a:rPr lang="ru-RU"/>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CF1620A-E840-4921-A97B-178B0D56EC95}" type="datetimeFigureOut">
              <a:rPr lang="ru-RU" smtClean="0"/>
              <a:t>01.08.2025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5C81F5-B9FF-4CFB-A10D-7C9393687383}"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F1620A-E840-4921-A97B-178B0D56EC95}" type="datetimeFigureOut">
              <a:rPr lang="ru-RU" smtClean="0"/>
              <a:t>01.08.2025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5C81F5-B9FF-4CFB-A10D-7C9393687383}"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CF1620A-E840-4921-A97B-178B0D56EC95}" type="datetimeFigureOut">
              <a:rPr lang="ru-RU" smtClean="0"/>
              <a:t>01.08.2025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95C81F5-B9FF-4CFB-A10D-7C9393687383}"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CF1620A-E840-4921-A97B-178B0D56EC95}" type="datetimeFigureOut">
              <a:rPr lang="ru-RU" smtClean="0"/>
              <a:t>01.08.2025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5C81F5-B9FF-4CFB-A10D-7C9393687383}"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1620A-E840-4921-A97B-178B0D56EC95}" type="datetimeFigureOut">
              <a:rPr lang="ru-RU" smtClean="0"/>
              <a:t>01.08.2025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95C81F5-B9FF-4CFB-A10D-7C939368738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CF1620A-E840-4921-A97B-178B0D56EC95}" type="datetimeFigureOut">
              <a:rPr lang="ru-RU" smtClean="0"/>
              <a:t>01.08.2025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5C81F5-B9FF-4CFB-A10D-7C939368738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CF1620A-E840-4921-A97B-178B0D56EC95}" type="datetimeFigureOut">
              <a:rPr lang="ru-RU" smtClean="0"/>
              <a:t>01.08.2025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5C81F5-B9FF-4CFB-A10D-7C939368738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CF1620A-E840-4921-A97B-178B0D56EC95}" type="datetimeFigureOut">
              <a:rPr lang="ru-RU" smtClean="0"/>
              <a:t>01.08.2025</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95C81F5-B9FF-4CFB-A10D-7C939368738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1.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692696"/>
            <a:ext cx="7272808" cy="1354217"/>
          </a:xfrm>
          <a:prstGeom prst="rect">
            <a:avLst/>
          </a:prstGeom>
          <a:noFill/>
        </p:spPr>
        <p:txBody>
          <a:bodyPr wrap="square" rtlCol="0">
            <a:spAutoFit/>
          </a:bodyPr>
          <a:lstStyle/>
          <a:p>
            <a:pPr algn="ctr"/>
            <a:r>
              <a:rPr lang="ru-RU" sz="3200" b="1" dirty="0">
                <a:latin typeface="Calibri" pitchFamily="34" charset="0"/>
              </a:rPr>
              <a:t>Урок по предмету «Человек и мир»</a:t>
            </a:r>
          </a:p>
          <a:p>
            <a:pPr algn="ctr"/>
            <a:r>
              <a:rPr lang="ru-RU" sz="3200" b="1" dirty="0">
                <a:latin typeface="Calibri" pitchFamily="34" charset="0"/>
              </a:rPr>
              <a:t>3 класс</a:t>
            </a:r>
          </a:p>
          <a:p>
            <a:endParaRPr lang="ru-RU" dirty="0"/>
          </a:p>
        </p:txBody>
      </p:sp>
      <p:sp>
        <p:nvSpPr>
          <p:cNvPr id="5" name="TextBox 4"/>
          <p:cNvSpPr txBox="1"/>
          <p:nvPr/>
        </p:nvSpPr>
        <p:spPr>
          <a:xfrm>
            <a:off x="1210575" y="1923802"/>
            <a:ext cx="7200800" cy="1569660"/>
          </a:xfrm>
          <a:prstGeom prst="rect">
            <a:avLst/>
          </a:prstGeom>
          <a:noFill/>
        </p:spPr>
        <p:txBody>
          <a:bodyPr wrap="square" rtlCol="0">
            <a:spAutoFit/>
          </a:bodyPr>
          <a:lstStyle/>
          <a:p>
            <a:pPr algn="ctr"/>
            <a:r>
              <a:rPr lang="ru-RU" sz="4800" dirty="0">
                <a:latin typeface="Calibri" pitchFamily="34" charset="0"/>
              </a:rPr>
              <a:t>Горизонт. </a:t>
            </a:r>
          </a:p>
          <a:p>
            <a:pPr algn="ctr"/>
            <a:r>
              <a:rPr lang="ru-RU" sz="4800" dirty="0">
                <a:latin typeface="Calibri" pitchFamily="34" charset="0"/>
              </a:rPr>
              <a:t>Стороны горизонта</a:t>
            </a:r>
          </a:p>
        </p:txBody>
      </p:sp>
      <p:sp>
        <p:nvSpPr>
          <p:cNvPr id="6" name="AutoShape 2" descr="Горизонт рисунок - 72 фото"/>
          <p:cNvSpPr>
            <a:spLocks noChangeAspect="1" noChangeArrowheads="1"/>
          </p:cNvSpPr>
          <p:nvPr/>
        </p:nvSpPr>
        <p:spPr bwMode="auto">
          <a:xfrm>
            <a:off x="155575" y="-860425"/>
            <a:ext cx="2543175"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Горизонт рисунок - 72 фото"/>
          <p:cNvSpPr>
            <a:spLocks noChangeAspect="1" noChangeArrowheads="1"/>
          </p:cNvSpPr>
          <p:nvPr/>
        </p:nvSpPr>
        <p:spPr bwMode="auto">
          <a:xfrm>
            <a:off x="307975" y="-708025"/>
            <a:ext cx="2543175"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Нарисовать Горизонт (54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Нарисовать Горизонт (54 Фото)"/>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0" descr="Нарисовать Горизонт (54 Фото)"/>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4" descr="Скачать картинки Корабль закат, стоковые фото Корабль закат в хорошем  качестве | Depositphot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9" name="Picture 15" descr="C:\Users\KOMP\Desktop\1679089469_bogatyr-club-p-korabl-na-golubom-fone-foni-krasiv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61" y="3861048"/>
            <a:ext cx="4333025" cy="25781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OMP\Desktop\image1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80112" y="3826925"/>
            <a:ext cx="237172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89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67544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174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i?id=101048d2226d9272fce464f4e84710c44108c8ed-7564157-images-thumbs&amp;n=13"/>
          <p:cNvPicPr>
            <a:picLocks noChangeAspect="1" noChangeArrowheads="1"/>
          </p:cNvPicPr>
          <p:nvPr/>
        </p:nvPicPr>
        <p:blipFill rotWithShape="1">
          <a:blip r:embed="rId2">
            <a:extLst>
              <a:ext uri="{28A0092B-C50C-407E-A947-70E740481C1C}">
                <a14:useLocalDpi xmlns:a14="http://schemas.microsoft.com/office/drawing/2010/main" val="0"/>
              </a:ext>
            </a:extLst>
          </a:blip>
          <a:srcRect l="6529" t="6980" r="8530" b="4383"/>
          <a:stretch/>
        </p:blipFill>
        <p:spPr bwMode="auto">
          <a:xfrm>
            <a:off x="-21141" y="260648"/>
            <a:ext cx="9168136" cy="6298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239" y="692696"/>
            <a:ext cx="8856984" cy="6001643"/>
          </a:xfrm>
          <a:prstGeom prst="rect">
            <a:avLst/>
          </a:prstGeom>
          <a:noFill/>
        </p:spPr>
        <p:txBody>
          <a:bodyPr wrap="square" rtlCol="0">
            <a:spAutoFit/>
          </a:bodyPr>
          <a:lstStyle/>
          <a:p>
            <a:pPr>
              <a:lnSpc>
                <a:spcPct val="150000"/>
              </a:lnSpc>
            </a:pPr>
            <a:r>
              <a:rPr lang="ru-RU" sz="3200" b="1" i="1" dirty="0">
                <a:latin typeface="Monotype Corsiva" pitchFamily="66" charset="0"/>
              </a:rPr>
              <a:t>Мы отправились в морское путешествие из                     , самого маленького материка, в западном направлении. Сначала мы прошли по                       океану к берегам  материка                   Достигнув его, мы пополнили запасы воды и пищи и взяли курс на северо-восток. На следующий день  начался сильный шторм. Мачта корабля была повреждена. Нас прибило к берегам большого острова.</a:t>
            </a:r>
            <a:endParaRPr lang="ru-RU" sz="3200" b="1" dirty="0">
              <a:latin typeface="Monotype Corsiva" pitchFamily="66" charset="0"/>
            </a:endParaRPr>
          </a:p>
        </p:txBody>
      </p:sp>
      <p:pic>
        <p:nvPicPr>
          <p:cNvPr id="6"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7055796" y="984397"/>
            <a:ext cx="1923383" cy="502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3779912" y="2420423"/>
            <a:ext cx="2232248" cy="502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1991152" y="3158335"/>
            <a:ext cx="1491335" cy="502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1403648" y="3933056"/>
            <a:ext cx="898068" cy="302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5811438" y="4653136"/>
            <a:ext cx="1067563" cy="360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5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i?id=101048d2226d9272fce464f4e84710c44108c8ed-7564157-images-thumbs&amp;n=13"/>
          <p:cNvPicPr>
            <a:picLocks noChangeAspect="1" noChangeArrowheads="1"/>
          </p:cNvPicPr>
          <p:nvPr/>
        </p:nvPicPr>
        <p:blipFill rotWithShape="1">
          <a:blip r:embed="rId2">
            <a:extLst>
              <a:ext uri="{28A0092B-C50C-407E-A947-70E740481C1C}">
                <a14:useLocalDpi xmlns:a14="http://schemas.microsoft.com/office/drawing/2010/main" val="0"/>
              </a:ext>
            </a:extLst>
          </a:blip>
          <a:srcRect l="6529" t="6980" r="8530" b="4383"/>
          <a:stretch/>
        </p:blipFill>
        <p:spPr bwMode="auto">
          <a:xfrm>
            <a:off x="-50994" y="260648"/>
            <a:ext cx="9168136" cy="6298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239" y="692696"/>
            <a:ext cx="8856984" cy="6001643"/>
          </a:xfrm>
          <a:prstGeom prst="rect">
            <a:avLst/>
          </a:prstGeom>
          <a:noFill/>
        </p:spPr>
        <p:txBody>
          <a:bodyPr wrap="square" rtlCol="0">
            <a:spAutoFit/>
          </a:bodyPr>
          <a:lstStyle/>
          <a:p>
            <a:pPr>
              <a:lnSpc>
                <a:spcPct val="150000"/>
              </a:lnSpc>
            </a:pPr>
            <a:r>
              <a:rPr lang="ru-RU" sz="3200" b="1" i="1" dirty="0">
                <a:latin typeface="Monotype Corsiva" pitchFamily="66" charset="0"/>
              </a:rPr>
              <a:t>Мы отправились в морское путешествие из  </a:t>
            </a:r>
            <a:r>
              <a:rPr lang="ru-RU" sz="3200" b="1" i="1" dirty="0">
                <a:solidFill>
                  <a:srgbClr val="C00000"/>
                </a:solidFill>
                <a:latin typeface="Monotype Corsiva" pitchFamily="66" charset="0"/>
              </a:rPr>
              <a:t>Австралии,</a:t>
            </a:r>
            <a:r>
              <a:rPr lang="ru-RU" sz="3200" b="1" i="1" dirty="0">
                <a:latin typeface="Monotype Corsiva" pitchFamily="66" charset="0"/>
              </a:rPr>
              <a:t>                    самого маленького материка, в западном направлении. Сначала мы прошли по                       океану к берегам  материка                   Достигнув его, мы пополнили запасы воды и пищи и взяли курс на северо-восток. На следующий день  начался сильный шторм. Мачта корабля была повреждена. Нас прибило к берегам большого острова.</a:t>
            </a:r>
            <a:endParaRPr lang="ru-RU" sz="3200" b="1" dirty="0">
              <a:latin typeface="Monotype Corsiva" pitchFamily="66" charset="0"/>
            </a:endParaRPr>
          </a:p>
        </p:txBody>
      </p:sp>
      <p:pic>
        <p:nvPicPr>
          <p:cNvPr id="8"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3779912" y="2413729"/>
            <a:ext cx="2232248" cy="502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1991152" y="3158335"/>
            <a:ext cx="1491335" cy="502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1403648" y="3933056"/>
            <a:ext cx="898068" cy="302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5811438" y="4653136"/>
            <a:ext cx="1067563" cy="360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02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i?id=101048d2226d9272fce464f4e84710c44108c8ed-7564157-images-thumbs&amp;n=13"/>
          <p:cNvPicPr>
            <a:picLocks noChangeAspect="1" noChangeArrowheads="1"/>
          </p:cNvPicPr>
          <p:nvPr/>
        </p:nvPicPr>
        <p:blipFill rotWithShape="1">
          <a:blip r:embed="rId2">
            <a:extLst>
              <a:ext uri="{28A0092B-C50C-407E-A947-70E740481C1C}">
                <a14:useLocalDpi xmlns:a14="http://schemas.microsoft.com/office/drawing/2010/main" val="0"/>
              </a:ext>
            </a:extLst>
          </a:blip>
          <a:srcRect l="6529" t="6980" r="8530" b="4383"/>
          <a:stretch/>
        </p:blipFill>
        <p:spPr bwMode="auto">
          <a:xfrm>
            <a:off x="-50994" y="260648"/>
            <a:ext cx="9168136" cy="6298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239" y="692696"/>
            <a:ext cx="8856984" cy="6001643"/>
          </a:xfrm>
          <a:prstGeom prst="rect">
            <a:avLst/>
          </a:prstGeom>
          <a:noFill/>
        </p:spPr>
        <p:txBody>
          <a:bodyPr wrap="square" rtlCol="0">
            <a:spAutoFit/>
          </a:bodyPr>
          <a:lstStyle/>
          <a:p>
            <a:pPr>
              <a:lnSpc>
                <a:spcPct val="150000"/>
              </a:lnSpc>
            </a:pPr>
            <a:r>
              <a:rPr lang="ru-RU" sz="3200" b="1" i="1" dirty="0">
                <a:latin typeface="Monotype Corsiva" pitchFamily="66" charset="0"/>
              </a:rPr>
              <a:t>Мы отправились в морское путешествие из  </a:t>
            </a:r>
            <a:r>
              <a:rPr lang="ru-RU" sz="3200" b="1" i="1" dirty="0">
                <a:solidFill>
                  <a:srgbClr val="C00000"/>
                </a:solidFill>
                <a:latin typeface="Monotype Corsiva" pitchFamily="66" charset="0"/>
              </a:rPr>
              <a:t>Австралии</a:t>
            </a:r>
            <a:r>
              <a:rPr lang="ru-RU" sz="3200" b="1" i="1" dirty="0">
                <a:latin typeface="Monotype Corsiva" pitchFamily="66" charset="0"/>
              </a:rPr>
              <a:t>,                   самого маленького материка, в западном направлении. Сначала мы прошли по                       океану к берегам  материка                   Достигнув его, мы пополнили запасы воды и пищи и взяли курс на северо-восток. На следующий день  начался сильный шторм. Мачта корабля была повреждена. Нас прибило к берегам большого острова.</a:t>
            </a:r>
            <a:endParaRPr lang="ru-RU" sz="3200" b="1" dirty="0">
              <a:latin typeface="Monotype Corsiva" pitchFamily="66" charset="0"/>
            </a:endParaRPr>
          </a:p>
        </p:txBody>
      </p:sp>
      <p:pic>
        <p:nvPicPr>
          <p:cNvPr id="8"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3707904" y="2388543"/>
            <a:ext cx="2232248" cy="502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1991152" y="3158335"/>
            <a:ext cx="1491335" cy="502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1403648" y="3933056"/>
            <a:ext cx="898068" cy="302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5811438" y="4653136"/>
            <a:ext cx="1067563" cy="360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0" descr="Picture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3706" y="1392238"/>
            <a:ext cx="347732" cy="3938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Picture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135" y="3656831"/>
            <a:ext cx="347732" cy="39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02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712968" cy="1200329"/>
          </a:xfrm>
          <a:prstGeom prst="rect">
            <a:avLst/>
          </a:prstGeom>
          <a:noFill/>
        </p:spPr>
        <p:txBody>
          <a:bodyPr wrap="square" rtlCol="0">
            <a:spAutoFit/>
          </a:bodyPr>
          <a:lstStyle/>
          <a:p>
            <a:pPr algn="ctr"/>
            <a:r>
              <a:rPr lang="ru-RU" sz="3600" dirty="0">
                <a:latin typeface="Calibri" pitchFamily="34" charset="0"/>
              </a:rPr>
              <a:t>Тема раздела</a:t>
            </a:r>
          </a:p>
          <a:p>
            <a:pPr algn="ctr"/>
            <a:r>
              <a:rPr lang="ru-RU" sz="3600" dirty="0">
                <a:latin typeface="Calibri" pitchFamily="34" charset="0"/>
              </a:rPr>
              <a:t>«Ориентирование на местности»</a:t>
            </a:r>
          </a:p>
        </p:txBody>
      </p:sp>
      <p:sp>
        <p:nvSpPr>
          <p:cNvPr id="4" name="TextBox 3"/>
          <p:cNvSpPr txBox="1"/>
          <p:nvPr/>
        </p:nvSpPr>
        <p:spPr>
          <a:xfrm>
            <a:off x="573994" y="1388969"/>
            <a:ext cx="8208912" cy="646331"/>
          </a:xfrm>
          <a:prstGeom prst="rect">
            <a:avLst/>
          </a:prstGeom>
          <a:noFill/>
        </p:spPr>
        <p:txBody>
          <a:bodyPr wrap="square" rtlCol="0">
            <a:spAutoFit/>
          </a:bodyPr>
          <a:lstStyle/>
          <a:p>
            <a:pPr algn="ctr"/>
            <a:r>
              <a:rPr lang="ru-RU" sz="3600" dirty="0">
                <a:latin typeface="Calibri" pitchFamily="34" charset="0"/>
              </a:rPr>
              <a:t>Тема «Горизонт. Стороны горизонта»</a:t>
            </a:r>
          </a:p>
        </p:txBody>
      </p:sp>
      <p:pic>
        <p:nvPicPr>
          <p:cNvPr id="5" name="Picture 6" descr="Ориентирование на местности. Стороны горизонта — Блог Тетрики"/>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81" t="-738" r="20102" b="1"/>
          <a:stretch/>
        </p:blipFill>
        <p:spPr bwMode="auto">
          <a:xfrm>
            <a:off x="6516216" y="2958749"/>
            <a:ext cx="1613571"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4454" y="2589298"/>
            <a:ext cx="8102462" cy="4524315"/>
          </a:xfrm>
          <a:prstGeom prst="rect">
            <a:avLst/>
          </a:prstGeom>
          <a:noFill/>
        </p:spPr>
        <p:txBody>
          <a:bodyPr wrap="square" rtlCol="0">
            <a:spAutoFit/>
          </a:bodyPr>
          <a:lstStyle/>
          <a:p>
            <a:r>
              <a:rPr lang="ru-RU" sz="3600" b="1" dirty="0">
                <a:latin typeface="Calibri" pitchFamily="34" charset="0"/>
              </a:rPr>
              <a:t>Цель: к концу урока  </a:t>
            </a:r>
          </a:p>
          <a:p>
            <a:r>
              <a:rPr lang="ru-RU" sz="3600" b="1" dirty="0">
                <a:latin typeface="Calibri" pitchFamily="34" charset="0"/>
              </a:rPr>
              <a:t>знать, </a:t>
            </a:r>
          </a:p>
          <a:p>
            <a:r>
              <a:rPr lang="ru-RU" sz="3600" dirty="0">
                <a:latin typeface="Calibri" pitchFamily="34" charset="0"/>
              </a:rPr>
              <a:t>что такое горизонт,</a:t>
            </a:r>
          </a:p>
          <a:p>
            <a:r>
              <a:rPr lang="ru-RU" sz="3600" dirty="0">
                <a:latin typeface="Calibri" pitchFamily="34" charset="0"/>
              </a:rPr>
              <a:t>линия горизонта,</a:t>
            </a:r>
          </a:p>
          <a:p>
            <a:r>
              <a:rPr lang="ru-RU" sz="3600" dirty="0">
                <a:latin typeface="Calibri" pitchFamily="34" charset="0"/>
              </a:rPr>
              <a:t>стороны горизонта;</a:t>
            </a:r>
          </a:p>
          <a:p>
            <a:r>
              <a:rPr lang="ru-RU" sz="3600" b="1" dirty="0">
                <a:latin typeface="Calibri" pitchFamily="34" charset="0"/>
              </a:rPr>
              <a:t>уметь </a:t>
            </a:r>
            <a:r>
              <a:rPr lang="ru-RU" sz="3600" dirty="0">
                <a:latin typeface="Calibri" pitchFamily="34" charset="0"/>
              </a:rPr>
              <a:t>определять стороны горизонта по карте и схеме. </a:t>
            </a:r>
          </a:p>
          <a:p>
            <a:endParaRPr lang="ru-RU" sz="3600" dirty="0">
              <a:latin typeface="Calibri" pitchFamily="34" charset="0"/>
            </a:endParaRPr>
          </a:p>
        </p:txBody>
      </p:sp>
      <p:sp>
        <p:nvSpPr>
          <p:cNvPr id="7" name="Овал 6"/>
          <p:cNvSpPr/>
          <p:nvPr/>
        </p:nvSpPr>
        <p:spPr>
          <a:xfrm>
            <a:off x="237175" y="2780928"/>
            <a:ext cx="288032" cy="2880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814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1000"/>
                                        <p:tgtEl>
                                          <p:spTgt spid="6">
                                            <p:txEl>
                                              <p:pRg st="5" end="5"/>
                                            </p:txEl>
                                          </p:spTgt>
                                        </p:tgtEl>
                                      </p:cBhvr>
                                    </p:animEffect>
                                    <p:anim calcmode="lin" valueType="num">
                                      <p:cBhvr>
                                        <p:cTn id="4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2919" r="2077"/>
          <a:stretch/>
        </p:blipFill>
        <p:spPr bwMode="auto">
          <a:xfrm>
            <a:off x="755576" y="849744"/>
            <a:ext cx="7464788" cy="522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77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411" name="Picture 3" descr="C:\Users\KOMP\Desktop\360_F_83287268_E4UOEI0kO7ZE9L87tjVGkJhx1B3dJ9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24744"/>
            <a:ext cx="4025359"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descr="Picture backgrou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417" name="Picture 9"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150209"/>
            <a:ext cx="4691255" cy="2638831"/>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8254" y="3874348"/>
            <a:ext cx="4357297" cy="26318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9632" y="312738"/>
            <a:ext cx="6192688" cy="584775"/>
          </a:xfrm>
          <a:prstGeom prst="rect">
            <a:avLst/>
          </a:prstGeom>
          <a:noFill/>
        </p:spPr>
        <p:txBody>
          <a:bodyPr wrap="square" rtlCol="0">
            <a:spAutoFit/>
          </a:bodyPr>
          <a:lstStyle/>
          <a:p>
            <a:pPr algn="ctr"/>
            <a:r>
              <a:rPr lang="ru-RU" sz="3200" dirty="0"/>
              <a:t>Г</a:t>
            </a:r>
            <a:r>
              <a:rPr lang="ru-RU" sz="3200" dirty="0">
                <a:solidFill>
                  <a:srgbClr val="FF0000"/>
                </a:solidFill>
              </a:rPr>
              <a:t>О</a:t>
            </a:r>
            <a:r>
              <a:rPr lang="ru-RU" sz="3200" dirty="0"/>
              <a:t>Р</a:t>
            </a:r>
            <a:r>
              <a:rPr lang="ru-RU" sz="3200" dirty="0">
                <a:solidFill>
                  <a:srgbClr val="FF0000"/>
                </a:solidFill>
              </a:rPr>
              <a:t>И</a:t>
            </a:r>
            <a:r>
              <a:rPr lang="ru-RU" sz="3200" dirty="0"/>
              <a:t>ЗОНТ</a:t>
            </a:r>
          </a:p>
        </p:txBody>
      </p:sp>
    </p:spTree>
    <p:extLst>
      <p:ext uri="{BB962C8B-B14F-4D97-AF65-F5344CB8AC3E}">
        <p14:creationId xmlns:p14="http://schemas.microsoft.com/office/powerpoint/2010/main" val="43967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712968" cy="1200329"/>
          </a:xfrm>
          <a:prstGeom prst="rect">
            <a:avLst/>
          </a:prstGeom>
          <a:noFill/>
        </p:spPr>
        <p:txBody>
          <a:bodyPr wrap="square" rtlCol="0">
            <a:spAutoFit/>
          </a:bodyPr>
          <a:lstStyle/>
          <a:p>
            <a:pPr algn="ctr"/>
            <a:r>
              <a:rPr lang="ru-RU" sz="3600" dirty="0">
                <a:latin typeface="Calibri" pitchFamily="34" charset="0"/>
              </a:rPr>
              <a:t>Тема раздела</a:t>
            </a:r>
          </a:p>
          <a:p>
            <a:pPr algn="ctr"/>
            <a:r>
              <a:rPr lang="ru-RU" sz="3600" dirty="0">
                <a:latin typeface="Calibri" pitchFamily="34" charset="0"/>
              </a:rPr>
              <a:t>«Ориентирование на местности»</a:t>
            </a:r>
          </a:p>
        </p:txBody>
      </p:sp>
      <p:sp>
        <p:nvSpPr>
          <p:cNvPr id="4" name="TextBox 3"/>
          <p:cNvSpPr txBox="1"/>
          <p:nvPr/>
        </p:nvSpPr>
        <p:spPr>
          <a:xfrm>
            <a:off x="573994" y="1388969"/>
            <a:ext cx="8208912" cy="646331"/>
          </a:xfrm>
          <a:prstGeom prst="rect">
            <a:avLst/>
          </a:prstGeom>
          <a:noFill/>
        </p:spPr>
        <p:txBody>
          <a:bodyPr wrap="square" rtlCol="0">
            <a:spAutoFit/>
          </a:bodyPr>
          <a:lstStyle/>
          <a:p>
            <a:pPr algn="ctr"/>
            <a:r>
              <a:rPr lang="ru-RU" sz="3600" dirty="0">
                <a:latin typeface="Calibri" pitchFamily="34" charset="0"/>
              </a:rPr>
              <a:t>Тема «Горизонт. Стороны горизонта»</a:t>
            </a:r>
          </a:p>
        </p:txBody>
      </p:sp>
      <p:pic>
        <p:nvPicPr>
          <p:cNvPr id="5" name="Picture 6" descr="Ориентирование на местности. Стороны горизонта — Блог Тетрики"/>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81" t="-738" r="20102" b="1"/>
          <a:stretch/>
        </p:blipFill>
        <p:spPr bwMode="auto">
          <a:xfrm>
            <a:off x="6948264" y="2780928"/>
            <a:ext cx="1613571"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3994" y="2132855"/>
            <a:ext cx="8102462" cy="4524315"/>
          </a:xfrm>
          <a:prstGeom prst="rect">
            <a:avLst/>
          </a:prstGeom>
          <a:noFill/>
        </p:spPr>
        <p:txBody>
          <a:bodyPr wrap="square" rtlCol="0">
            <a:spAutoFit/>
          </a:bodyPr>
          <a:lstStyle/>
          <a:p>
            <a:r>
              <a:rPr lang="ru-RU" sz="3600" b="1" dirty="0">
                <a:latin typeface="Calibri" pitchFamily="34" charset="0"/>
              </a:rPr>
              <a:t>Цель: к концу урока  </a:t>
            </a:r>
          </a:p>
          <a:p>
            <a:r>
              <a:rPr lang="ru-RU" sz="3600" b="1" dirty="0">
                <a:latin typeface="Calibri" pitchFamily="34" charset="0"/>
              </a:rPr>
              <a:t>знать, </a:t>
            </a:r>
          </a:p>
          <a:p>
            <a:r>
              <a:rPr lang="ru-RU" sz="3600" dirty="0">
                <a:latin typeface="Calibri" pitchFamily="34" charset="0"/>
              </a:rPr>
              <a:t>что такое горизонт,</a:t>
            </a:r>
          </a:p>
          <a:p>
            <a:r>
              <a:rPr lang="ru-RU" sz="3600" dirty="0">
                <a:latin typeface="Calibri" pitchFamily="34" charset="0"/>
              </a:rPr>
              <a:t>линия горизонта;</a:t>
            </a:r>
          </a:p>
          <a:p>
            <a:r>
              <a:rPr lang="ru-RU" sz="3600" dirty="0">
                <a:latin typeface="Calibri" pitchFamily="34" charset="0"/>
              </a:rPr>
              <a:t>стороны горизонта;</a:t>
            </a:r>
          </a:p>
          <a:p>
            <a:r>
              <a:rPr lang="ru-RU" sz="3600" b="1" dirty="0">
                <a:latin typeface="Calibri" pitchFamily="34" charset="0"/>
              </a:rPr>
              <a:t>уметь </a:t>
            </a:r>
            <a:r>
              <a:rPr lang="ru-RU" sz="3600" dirty="0">
                <a:latin typeface="Calibri" pitchFamily="34" charset="0"/>
              </a:rPr>
              <a:t>определять стороны горизонта по карте и схеме.  </a:t>
            </a:r>
          </a:p>
          <a:p>
            <a:endParaRPr lang="ru-RU" sz="3600" dirty="0">
              <a:latin typeface="Calibri" pitchFamily="34" charset="0"/>
            </a:endParaRPr>
          </a:p>
        </p:txBody>
      </p:sp>
      <p:sp>
        <p:nvSpPr>
          <p:cNvPr id="7" name="Овал 6"/>
          <p:cNvSpPr/>
          <p:nvPr/>
        </p:nvSpPr>
        <p:spPr>
          <a:xfrm>
            <a:off x="241605" y="4072748"/>
            <a:ext cx="288032" cy="2880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9269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71234" y="2525250"/>
            <a:ext cx="2920842" cy="954107"/>
          </a:xfrm>
          <a:prstGeom prst="rect">
            <a:avLst/>
          </a:prstGeom>
          <a:noFill/>
        </p:spPr>
        <p:txBody>
          <a:bodyPr wrap="square" rtlCol="0">
            <a:spAutoFit/>
          </a:bodyPr>
          <a:lstStyle/>
          <a:p>
            <a:r>
              <a:rPr lang="ru-RU" sz="2800" dirty="0">
                <a:latin typeface="Calibri" pitchFamily="34" charset="0"/>
              </a:rPr>
              <a:t>Сергей </a:t>
            </a:r>
          </a:p>
          <a:p>
            <a:r>
              <a:rPr lang="ru-RU" sz="2800" dirty="0" err="1">
                <a:latin typeface="Calibri" pitchFamily="34" charset="0"/>
              </a:rPr>
              <a:t>Трухан</a:t>
            </a:r>
            <a:endParaRPr lang="ru-RU" sz="2800" dirty="0">
              <a:latin typeface="Calibri" pitchFamily="34" charset="0"/>
            </a:endParaRPr>
          </a:p>
        </p:txBody>
      </p:sp>
      <p:pic>
        <p:nvPicPr>
          <p:cNvPr id="21510" name="Picture 6"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3479357"/>
            <a:ext cx="4964359" cy="32914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7097" y="5926814"/>
            <a:ext cx="3456384" cy="954107"/>
          </a:xfrm>
          <a:prstGeom prst="rect">
            <a:avLst/>
          </a:prstGeom>
          <a:noFill/>
        </p:spPr>
        <p:txBody>
          <a:bodyPr wrap="square" rtlCol="0">
            <a:spAutoFit/>
          </a:bodyPr>
          <a:lstStyle/>
          <a:p>
            <a:pPr algn="r"/>
            <a:r>
              <a:rPr lang="ru-RU" sz="2800" dirty="0">
                <a:latin typeface="Calibri" pitchFamily="34" charset="0"/>
              </a:rPr>
              <a:t>Витольд </a:t>
            </a:r>
          </a:p>
          <a:p>
            <a:pPr algn="r"/>
            <a:r>
              <a:rPr lang="ru-RU" sz="2800" dirty="0" err="1">
                <a:latin typeface="Calibri" pitchFamily="34" charset="0"/>
              </a:rPr>
              <a:t>Бялыницкий-Бируля</a:t>
            </a:r>
            <a:endParaRPr lang="ru-RU" sz="2800" dirty="0">
              <a:latin typeface="Calibri" pitchFamily="34" charset="0"/>
            </a:endParaRPr>
          </a:p>
        </p:txBody>
      </p:sp>
      <p:pic>
        <p:nvPicPr>
          <p:cNvPr id="21512" name="Picture 8" descr="Художник Сергей Трухан | Карти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7219"/>
            <a:ext cx="5063730" cy="329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89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Картинки с горизонтом по окружающему миру (57 фото)"/>
          <p:cNvPicPr>
            <a:picLocks noChangeAspect="1" noChangeArrowheads="1"/>
          </p:cNvPicPr>
          <p:nvPr/>
        </p:nvPicPr>
        <p:blipFill rotWithShape="1">
          <a:blip r:embed="rId2">
            <a:extLst>
              <a:ext uri="{28A0092B-C50C-407E-A947-70E740481C1C}">
                <a14:useLocalDpi xmlns:a14="http://schemas.microsoft.com/office/drawing/2010/main" val="0"/>
              </a:ext>
            </a:extLst>
          </a:blip>
          <a:srcRect t="3926"/>
          <a:stretch/>
        </p:blipFill>
        <p:spPr bwMode="auto">
          <a:xfrm>
            <a:off x="1619672" y="1196752"/>
            <a:ext cx="6250440" cy="394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0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620688"/>
            <a:ext cx="7704856" cy="3739485"/>
          </a:xfrm>
          <a:prstGeom prst="rect">
            <a:avLst/>
          </a:prstGeom>
          <a:noFill/>
        </p:spPr>
        <p:txBody>
          <a:bodyPr wrap="square" rtlCol="0">
            <a:spAutoFit/>
          </a:bodyPr>
          <a:lstStyle/>
          <a:p>
            <a:pPr>
              <a:lnSpc>
                <a:spcPct val="150000"/>
              </a:lnSpc>
            </a:pPr>
            <a:r>
              <a:rPr lang="ru-RU" sz="2800" dirty="0">
                <a:latin typeface="Calibri" pitchFamily="34" charset="0"/>
              </a:rPr>
              <a:t>Давай поскорее отправимся в путь,</a:t>
            </a:r>
            <a:br>
              <a:rPr lang="ru-RU" sz="2800" dirty="0">
                <a:latin typeface="Calibri" pitchFamily="34" charset="0"/>
              </a:rPr>
            </a:br>
            <a:r>
              <a:rPr lang="ru-RU" sz="2800" dirty="0">
                <a:latin typeface="Calibri" pitchFamily="34" charset="0"/>
              </a:rPr>
              <a:t>Хороших друзей взять с собой не забудь.</a:t>
            </a:r>
            <a:br>
              <a:rPr lang="ru-RU" sz="2800" dirty="0">
                <a:latin typeface="Calibri" pitchFamily="34" charset="0"/>
              </a:rPr>
            </a:br>
            <a:r>
              <a:rPr lang="ru-RU" sz="2800" dirty="0">
                <a:latin typeface="Calibri" pitchFamily="34" charset="0"/>
              </a:rPr>
              <a:t>Волшебные ждут приключенья в пути,</a:t>
            </a:r>
            <a:br>
              <a:rPr lang="ru-RU" sz="2800" dirty="0">
                <a:latin typeface="Calibri" pitchFamily="34" charset="0"/>
              </a:rPr>
            </a:br>
            <a:r>
              <a:rPr lang="ru-RU" sz="2800" dirty="0">
                <a:latin typeface="Calibri" pitchFamily="34" charset="0"/>
              </a:rPr>
              <a:t>Лишь смелый и ловкий их сможет пройти. </a:t>
            </a:r>
          </a:p>
          <a:p>
            <a:pPr>
              <a:lnSpc>
                <a:spcPct val="150000"/>
              </a:lnSpc>
            </a:pPr>
            <a:r>
              <a:rPr lang="ru-RU" sz="2800" i="1" dirty="0">
                <a:latin typeface="Calibri" pitchFamily="34" charset="0"/>
              </a:rPr>
              <a:t>                                                             О. Чусовитина</a:t>
            </a:r>
          </a:p>
          <a:p>
            <a:pPr>
              <a:lnSpc>
                <a:spcPct val="150000"/>
              </a:lnSpc>
            </a:pPr>
            <a:endParaRPr lang="ru-RU" dirty="0"/>
          </a:p>
        </p:txBody>
      </p:sp>
      <p:pic>
        <p:nvPicPr>
          <p:cNvPr id="1028" name="Picture 4" descr="Picture backgrou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9183"/>
          <a:stretch/>
        </p:blipFill>
        <p:spPr bwMode="auto">
          <a:xfrm>
            <a:off x="1547664" y="3429000"/>
            <a:ext cx="4018311"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6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712968" cy="1200329"/>
          </a:xfrm>
          <a:prstGeom prst="rect">
            <a:avLst/>
          </a:prstGeom>
          <a:noFill/>
        </p:spPr>
        <p:txBody>
          <a:bodyPr wrap="square" rtlCol="0">
            <a:spAutoFit/>
          </a:bodyPr>
          <a:lstStyle/>
          <a:p>
            <a:pPr algn="ctr"/>
            <a:r>
              <a:rPr lang="ru-RU" sz="3600" dirty="0">
                <a:latin typeface="Calibri" pitchFamily="34" charset="0"/>
              </a:rPr>
              <a:t>Тема раздела</a:t>
            </a:r>
          </a:p>
          <a:p>
            <a:pPr algn="ctr"/>
            <a:r>
              <a:rPr lang="ru-RU" sz="3600" dirty="0">
                <a:latin typeface="Calibri" pitchFamily="34" charset="0"/>
              </a:rPr>
              <a:t>«Ориентирование на местности»</a:t>
            </a:r>
          </a:p>
        </p:txBody>
      </p:sp>
      <p:sp>
        <p:nvSpPr>
          <p:cNvPr id="4" name="TextBox 3"/>
          <p:cNvSpPr txBox="1"/>
          <p:nvPr/>
        </p:nvSpPr>
        <p:spPr>
          <a:xfrm>
            <a:off x="573994" y="1388969"/>
            <a:ext cx="8208912" cy="646331"/>
          </a:xfrm>
          <a:prstGeom prst="rect">
            <a:avLst/>
          </a:prstGeom>
          <a:noFill/>
        </p:spPr>
        <p:txBody>
          <a:bodyPr wrap="square" rtlCol="0">
            <a:spAutoFit/>
          </a:bodyPr>
          <a:lstStyle/>
          <a:p>
            <a:pPr algn="ctr"/>
            <a:r>
              <a:rPr lang="ru-RU" sz="3600" dirty="0">
                <a:latin typeface="Calibri" pitchFamily="34" charset="0"/>
              </a:rPr>
              <a:t>Тема «Горизонт. Стороны горизонта»</a:t>
            </a:r>
          </a:p>
        </p:txBody>
      </p:sp>
      <p:pic>
        <p:nvPicPr>
          <p:cNvPr id="5" name="Picture 6" descr="Ориентирование на местности. Стороны горизонта — Блог Тетрики"/>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81" t="-738" r="20102" b="1"/>
          <a:stretch/>
        </p:blipFill>
        <p:spPr bwMode="auto">
          <a:xfrm>
            <a:off x="6948264" y="2780928"/>
            <a:ext cx="1613571"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3994" y="2132855"/>
            <a:ext cx="8102462" cy="4524315"/>
          </a:xfrm>
          <a:prstGeom prst="rect">
            <a:avLst/>
          </a:prstGeom>
          <a:noFill/>
        </p:spPr>
        <p:txBody>
          <a:bodyPr wrap="square" rtlCol="0">
            <a:spAutoFit/>
          </a:bodyPr>
          <a:lstStyle/>
          <a:p>
            <a:r>
              <a:rPr lang="ru-RU" sz="3600" b="1" dirty="0">
                <a:latin typeface="Calibri" pitchFamily="34" charset="0"/>
              </a:rPr>
              <a:t>Цель: к концу урока  </a:t>
            </a:r>
          </a:p>
          <a:p>
            <a:r>
              <a:rPr lang="ru-RU" sz="3600" b="1" dirty="0">
                <a:latin typeface="Calibri" pitchFamily="34" charset="0"/>
              </a:rPr>
              <a:t>знать, </a:t>
            </a:r>
          </a:p>
          <a:p>
            <a:r>
              <a:rPr lang="ru-RU" sz="3600" dirty="0">
                <a:latin typeface="Calibri" pitchFamily="34" charset="0"/>
              </a:rPr>
              <a:t>что такое горизонт,</a:t>
            </a:r>
          </a:p>
          <a:p>
            <a:r>
              <a:rPr lang="ru-RU" sz="3600" dirty="0">
                <a:latin typeface="Calibri" pitchFamily="34" charset="0"/>
              </a:rPr>
              <a:t>линия горизонта,</a:t>
            </a:r>
          </a:p>
          <a:p>
            <a:r>
              <a:rPr lang="ru-RU" sz="3600" dirty="0">
                <a:latin typeface="Calibri" pitchFamily="34" charset="0"/>
              </a:rPr>
              <a:t>стороны горизонта;</a:t>
            </a:r>
          </a:p>
          <a:p>
            <a:r>
              <a:rPr lang="ru-RU" sz="3600" b="1" dirty="0">
                <a:latin typeface="Calibri" pitchFamily="34" charset="0"/>
              </a:rPr>
              <a:t>уметь </a:t>
            </a:r>
            <a:r>
              <a:rPr lang="ru-RU" sz="3600" dirty="0">
                <a:latin typeface="Calibri" pitchFamily="34" charset="0"/>
              </a:rPr>
              <a:t>определять стороны горизонта по карте и схеме. </a:t>
            </a:r>
          </a:p>
          <a:p>
            <a:endParaRPr lang="ru-RU" sz="3600" dirty="0">
              <a:latin typeface="Calibri" pitchFamily="34" charset="0"/>
            </a:endParaRPr>
          </a:p>
        </p:txBody>
      </p:sp>
      <p:sp>
        <p:nvSpPr>
          <p:cNvPr id="7" name="Овал 6"/>
          <p:cNvSpPr/>
          <p:nvPr/>
        </p:nvSpPr>
        <p:spPr>
          <a:xfrm>
            <a:off x="285962" y="4581128"/>
            <a:ext cx="288032" cy="2880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66589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Picture backgrou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39" y="187497"/>
            <a:ext cx="8404031" cy="63030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956376" y="5589240"/>
            <a:ext cx="576064" cy="576064"/>
          </a:xfrm>
          <a:prstGeom prst="rect">
            <a:avLst/>
          </a:prstGeom>
          <a:solidFill>
            <a:srgbClr val="D1F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340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i?id=101048d2226d9272fce464f4e84710c44108c8ed-7564157-images-thumbs&amp;n=13"/>
          <p:cNvPicPr>
            <a:picLocks noChangeAspect="1" noChangeArrowheads="1"/>
          </p:cNvPicPr>
          <p:nvPr/>
        </p:nvPicPr>
        <p:blipFill rotWithShape="1">
          <a:blip r:embed="rId2">
            <a:extLst>
              <a:ext uri="{28A0092B-C50C-407E-A947-70E740481C1C}">
                <a14:useLocalDpi xmlns:a14="http://schemas.microsoft.com/office/drawing/2010/main" val="0"/>
              </a:ext>
            </a:extLst>
          </a:blip>
          <a:srcRect l="6529" t="6980" r="8530" b="4383"/>
          <a:stretch/>
        </p:blipFill>
        <p:spPr bwMode="auto">
          <a:xfrm>
            <a:off x="-50994" y="260648"/>
            <a:ext cx="9168136" cy="6298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92696"/>
            <a:ext cx="8921719" cy="6001643"/>
          </a:xfrm>
          <a:prstGeom prst="rect">
            <a:avLst/>
          </a:prstGeom>
          <a:noFill/>
        </p:spPr>
        <p:txBody>
          <a:bodyPr wrap="square" rtlCol="0">
            <a:spAutoFit/>
          </a:bodyPr>
          <a:lstStyle/>
          <a:p>
            <a:pPr>
              <a:lnSpc>
                <a:spcPct val="150000"/>
              </a:lnSpc>
            </a:pPr>
            <a:r>
              <a:rPr lang="ru-RU" sz="3200" b="1" i="1" dirty="0">
                <a:latin typeface="Monotype Corsiva" pitchFamily="66" charset="0"/>
              </a:rPr>
              <a:t>Мы отправились в морское путешествие из  </a:t>
            </a:r>
            <a:r>
              <a:rPr lang="ru-RU" sz="3200" b="1" i="1" dirty="0">
                <a:solidFill>
                  <a:srgbClr val="C00000"/>
                </a:solidFill>
                <a:latin typeface="Monotype Corsiva" pitchFamily="66" charset="0"/>
              </a:rPr>
              <a:t>Австралии</a:t>
            </a:r>
            <a:r>
              <a:rPr lang="ru-RU" sz="3200" b="1" i="1" dirty="0">
                <a:latin typeface="Monotype Corsiva" pitchFamily="66" charset="0"/>
              </a:rPr>
              <a:t>,     самого маленького материка, в западном направлении. Сначала мы прошли по  </a:t>
            </a:r>
            <a:r>
              <a:rPr lang="ru-RU" sz="3200" b="1" i="1" dirty="0">
                <a:solidFill>
                  <a:srgbClr val="C00000"/>
                </a:solidFill>
                <a:latin typeface="Monotype Corsiva" pitchFamily="66" charset="0"/>
              </a:rPr>
              <a:t>Индийскому</a:t>
            </a:r>
            <a:r>
              <a:rPr lang="ru-RU" sz="3200" b="1" i="1" dirty="0">
                <a:latin typeface="Monotype Corsiva" pitchFamily="66" charset="0"/>
              </a:rPr>
              <a:t>  океану к берегам  материка   </a:t>
            </a:r>
            <a:r>
              <a:rPr lang="ru-RU" sz="3200" b="1" i="1" dirty="0">
                <a:solidFill>
                  <a:srgbClr val="C00000"/>
                </a:solidFill>
                <a:latin typeface="Monotype Corsiva" pitchFamily="66" charset="0"/>
              </a:rPr>
              <a:t>Африка</a:t>
            </a:r>
            <a:r>
              <a:rPr lang="ru-RU" sz="3200" b="1" i="1" dirty="0">
                <a:latin typeface="Monotype Corsiva" pitchFamily="66" charset="0"/>
              </a:rPr>
              <a:t> . Достигнув его, мы пополнили запасы воды и пищи и взяли курс на северо-восток. На следующий день  начался сильный шторм. Мачта корабля была повреждена. Нас прибило к берегам большого острова.</a:t>
            </a:r>
            <a:endParaRPr lang="ru-RU" sz="3200" b="1" dirty="0">
              <a:latin typeface="Monotype Corsiva" pitchFamily="66" charset="0"/>
            </a:endParaRPr>
          </a:p>
        </p:txBody>
      </p:sp>
      <p:pic>
        <p:nvPicPr>
          <p:cNvPr id="11"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1403648" y="3933056"/>
            <a:ext cx="898068" cy="302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5811438" y="4653136"/>
            <a:ext cx="1067563" cy="360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0" descr="Picture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135" y="3656831"/>
            <a:ext cx="347732" cy="39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Picture backgrou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1" name="Picture 5" descr="C:\Users\KOMP\Desktop\9c5bb836c8edf4e7869dcb86b8990bc4-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12737"/>
            <a:ext cx="8266641" cy="61999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956376" y="5589240"/>
            <a:ext cx="576064" cy="576064"/>
          </a:xfrm>
          <a:prstGeom prst="rect">
            <a:avLst/>
          </a:prstGeom>
          <a:solidFill>
            <a:srgbClr val="D1F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1452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i?id=101048d2226d9272fce464f4e84710c44108c8ed-7564157-images-thumbs&amp;n=13"/>
          <p:cNvPicPr>
            <a:picLocks noChangeAspect="1" noChangeArrowheads="1"/>
          </p:cNvPicPr>
          <p:nvPr/>
        </p:nvPicPr>
        <p:blipFill rotWithShape="1">
          <a:blip r:embed="rId2">
            <a:extLst>
              <a:ext uri="{28A0092B-C50C-407E-A947-70E740481C1C}">
                <a14:useLocalDpi xmlns:a14="http://schemas.microsoft.com/office/drawing/2010/main" val="0"/>
              </a:ext>
            </a:extLst>
          </a:blip>
          <a:srcRect l="6529" t="6980" r="8530" b="4383"/>
          <a:stretch/>
        </p:blipFill>
        <p:spPr bwMode="auto">
          <a:xfrm>
            <a:off x="-50994" y="260648"/>
            <a:ext cx="9168136" cy="6298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92696"/>
            <a:ext cx="8921719" cy="6001643"/>
          </a:xfrm>
          <a:prstGeom prst="rect">
            <a:avLst/>
          </a:prstGeom>
          <a:noFill/>
        </p:spPr>
        <p:txBody>
          <a:bodyPr wrap="square" rtlCol="0">
            <a:spAutoFit/>
          </a:bodyPr>
          <a:lstStyle/>
          <a:p>
            <a:pPr>
              <a:lnSpc>
                <a:spcPct val="150000"/>
              </a:lnSpc>
            </a:pPr>
            <a:r>
              <a:rPr lang="ru-RU" sz="3200" b="1" i="1" dirty="0">
                <a:latin typeface="Monotype Corsiva" pitchFamily="66" charset="0"/>
              </a:rPr>
              <a:t>Мы отправились в морское путешествие из  </a:t>
            </a:r>
            <a:r>
              <a:rPr lang="ru-RU" sz="3200" b="1" i="1" dirty="0">
                <a:solidFill>
                  <a:srgbClr val="C00000"/>
                </a:solidFill>
                <a:latin typeface="Monotype Corsiva" pitchFamily="66" charset="0"/>
              </a:rPr>
              <a:t>Австралии</a:t>
            </a:r>
            <a:r>
              <a:rPr lang="ru-RU" sz="3200" b="1" i="1" dirty="0">
                <a:latin typeface="Monotype Corsiva" pitchFamily="66" charset="0"/>
              </a:rPr>
              <a:t>,     самого маленького материка, в западном направлении. Сначала мы прошли по  </a:t>
            </a:r>
            <a:r>
              <a:rPr lang="ru-RU" sz="3200" b="1" i="1" dirty="0">
                <a:solidFill>
                  <a:srgbClr val="C00000"/>
                </a:solidFill>
                <a:latin typeface="Monotype Corsiva" pitchFamily="66" charset="0"/>
              </a:rPr>
              <a:t>Индийскому</a:t>
            </a:r>
            <a:r>
              <a:rPr lang="ru-RU" sz="3200" b="1" i="1" dirty="0">
                <a:latin typeface="Monotype Corsiva" pitchFamily="66" charset="0"/>
              </a:rPr>
              <a:t>  океану к берегам  материка   </a:t>
            </a:r>
            <a:r>
              <a:rPr lang="ru-RU" sz="3200" b="1" i="1" dirty="0">
                <a:solidFill>
                  <a:srgbClr val="C00000"/>
                </a:solidFill>
                <a:latin typeface="Monotype Corsiva" pitchFamily="66" charset="0"/>
              </a:rPr>
              <a:t>Африка</a:t>
            </a:r>
            <a:r>
              <a:rPr lang="ru-RU" sz="3200" b="1" i="1" dirty="0">
                <a:latin typeface="Monotype Corsiva" pitchFamily="66" charset="0"/>
              </a:rPr>
              <a:t> . Достигнув его, мы пополнили запасы воды и пищи и взяли курс на северо-восток. На следующий день  начался сильный шторм. Мачта корабля была повреждена. Нас прибило к берегам большого острова.</a:t>
            </a:r>
            <a:endParaRPr lang="ru-RU" sz="3200" b="1" dirty="0">
              <a:latin typeface="Monotype Corsiva" pitchFamily="66" charset="0"/>
            </a:endParaRPr>
          </a:p>
        </p:txBody>
      </p:sp>
      <p:pic>
        <p:nvPicPr>
          <p:cNvPr id="11"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1403648" y="3933056"/>
            <a:ext cx="898068" cy="302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https://avatars.mds.yandex.net/i?id=101048d2226d9272fce464f4e84710c44108c8ed-7564157-images-thumbs&amp;n=1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9593" t="16092" r="9826" b="75733"/>
          <a:stretch/>
        </p:blipFill>
        <p:spPr bwMode="auto">
          <a:xfrm>
            <a:off x="5811438" y="4653136"/>
            <a:ext cx="1067563" cy="360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97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712968" cy="1200329"/>
          </a:xfrm>
          <a:prstGeom prst="rect">
            <a:avLst/>
          </a:prstGeom>
          <a:noFill/>
        </p:spPr>
        <p:txBody>
          <a:bodyPr wrap="square" rtlCol="0">
            <a:spAutoFit/>
          </a:bodyPr>
          <a:lstStyle/>
          <a:p>
            <a:pPr algn="ctr"/>
            <a:r>
              <a:rPr lang="ru-RU" sz="3600" dirty="0">
                <a:latin typeface="Calibri" pitchFamily="34" charset="0"/>
              </a:rPr>
              <a:t>Тема раздела</a:t>
            </a:r>
          </a:p>
          <a:p>
            <a:pPr algn="ctr"/>
            <a:r>
              <a:rPr lang="ru-RU" sz="3600" dirty="0">
                <a:latin typeface="Calibri" pitchFamily="34" charset="0"/>
              </a:rPr>
              <a:t>«Ориентирование на местности»</a:t>
            </a:r>
          </a:p>
        </p:txBody>
      </p:sp>
      <p:sp>
        <p:nvSpPr>
          <p:cNvPr id="4" name="TextBox 3"/>
          <p:cNvSpPr txBox="1"/>
          <p:nvPr/>
        </p:nvSpPr>
        <p:spPr>
          <a:xfrm>
            <a:off x="573994" y="1388969"/>
            <a:ext cx="8208912" cy="646331"/>
          </a:xfrm>
          <a:prstGeom prst="rect">
            <a:avLst/>
          </a:prstGeom>
          <a:noFill/>
        </p:spPr>
        <p:txBody>
          <a:bodyPr wrap="square" rtlCol="0">
            <a:spAutoFit/>
          </a:bodyPr>
          <a:lstStyle/>
          <a:p>
            <a:pPr algn="ctr"/>
            <a:r>
              <a:rPr lang="ru-RU" sz="3600" dirty="0">
                <a:latin typeface="Calibri" pitchFamily="34" charset="0"/>
              </a:rPr>
              <a:t>Тема «Горизонт. Стороны горизонта»</a:t>
            </a:r>
          </a:p>
        </p:txBody>
      </p:sp>
      <p:pic>
        <p:nvPicPr>
          <p:cNvPr id="5" name="Picture 6" descr="Ориентирование на местности. Стороны горизонта — Блог Тетрики"/>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81" t="-738" r="20102" b="1"/>
          <a:stretch/>
        </p:blipFill>
        <p:spPr bwMode="auto">
          <a:xfrm>
            <a:off x="6948264" y="2780928"/>
            <a:ext cx="1613571"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3994" y="2132855"/>
            <a:ext cx="8102462" cy="4524315"/>
          </a:xfrm>
          <a:prstGeom prst="rect">
            <a:avLst/>
          </a:prstGeom>
          <a:noFill/>
        </p:spPr>
        <p:txBody>
          <a:bodyPr wrap="square" rtlCol="0">
            <a:spAutoFit/>
          </a:bodyPr>
          <a:lstStyle/>
          <a:p>
            <a:r>
              <a:rPr lang="ru-RU" sz="3600" b="1" dirty="0">
                <a:latin typeface="Calibri" pitchFamily="34" charset="0"/>
              </a:rPr>
              <a:t>Цель: к концу урока  </a:t>
            </a:r>
          </a:p>
          <a:p>
            <a:r>
              <a:rPr lang="ru-RU" sz="3600" b="1" dirty="0">
                <a:latin typeface="Calibri" pitchFamily="34" charset="0"/>
              </a:rPr>
              <a:t>знать, </a:t>
            </a:r>
          </a:p>
          <a:p>
            <a:r>
              <a:rPr lang="ru-RU" sz="3600" dirty="0">
                <a:latin typeface="Calibri" pitchFamily="34" charset="0"/>
              </a:rPr>
              <a:t>что такое горизонт,</a:t>
            </a:r>
          </a:p>
          <a:p>
            <a:r>
              <a:rPr lang="ru-RU" sz="3600" dirty="0">
                <a:latin typeface="Calibri" pitchFamily="34" charset="0"/>
              </a:rPr>
              <a:t>линия горизонта,</a:t>
            </a:r>
          </a:p>
          <a:p>
            <a:r>
              <a:rPr lang="ru-RU" sz="3600" dirty="0">
                <a:latin typeface="Calibri" pitchFamily="34" charset="0"/>
              </a:rPr>
              <a:t>стороны горизонта;</a:t>
            </a:r>
          </a:p>
          <a:p>
            <a:r>
              <a:rPr lang="ru-RU" sz="3600" b="1" dirty="0">
                <a:latin typeface="Calibri" pitchFamily="34" charset="0"/>
              </a:rPr>
              <a:t>уметь </a:t>
            </a:r>
            <a:r>
              <a:rPr lang="ru-RU" sz="3600" dirty="0">
                <a:latin typeface="Calibri" pitchFamily="34" charset="0"/>
              </a:rPr>
              <a:t>определять стороны горизонта по карте и схеме. </a:t>
            </a:r>
          </a:p>
          <a:p>
            <a:endParaRPr lang="ru-RU" sz="3600" dirty="0">
              <a:latin typeface="Calibri" pitchFamily="34" charset="0"/>
            </a:endParaRPr>
          </a:p>
        </p:txBody>
      </p:sp>
      <p:sp>
        <p:nvSpPr>
          <p:cNvPr id="7" name="Овал 6"/>
          <p:cNvSpPr/>
          <p:nvPr/>
        </p:nvSpPr>
        <p:spPr>
          <a:xfrm>
            <a:off x="285962" y="5157192"/>
            <a:ext cx="288032" cy="2880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21771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Определение сторон горизонта — задание. География, 6 клас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052736"/>
            <a:ext cx="3271573" cy="48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11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облако сл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8"/>
            <a:ext cx="5616624" cy="561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993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Picture backgrou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1" name="Picture 5" descr="C:\Users\KOMP\Desktop\9c5bb836c8edf4e7869dcb86b8990bc4-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527" y="695418"/>
            <a:ext cx="6963328" cy="522249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39903" y="3013484"/>
            <a:ext cx="576064" cy="576064"/>
          </a:xfrm>
          <a:prstGeom prst="rect">
            <a:avLst/>
          </a:prstGeom>
          <a:solidFill>
            <a:srgbClr val="D1F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327935" y="1412776"/>
            <a:ext cx="756084" cy="648072"/>
          </a:xfrm>
          <a:prstGeom prst="rect">
            <a:avLst/>
          </a:prstGeom>
          <a:solidFill>
            <a:srgbClr val="F5F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615967" y="4792083"/>
            <a:ext cx="936104" cy="680915"/>
          </a:xfrm>
          <a:prstGeom prst="rect">
            <a:avLst/>
          </a:prstGeom>
          <a:solidFill>
            <a:srgbClr val="D3F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228184" y="4661520"/>
            <a:ext cx="864096" cy="728464"/>
          </a:xfrm>
          <a:prstGeom prst="rect">
            <a:avLst/>
          </a:prstGeom>
          <a:solidFill>
            <a:srgbClr val="DAF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283968" y="5085184"/>
            <a:ext cx="864096" cy="728464"/>
          </a:xfrm>
          <a:prstGeom prst="rect">
            <a:avLst/>
          </a:prstGeom>
          <a:solidFill>
            <a:srgbClr val="CFF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427984" y="690268"/>
            <a:ext cx="576064" cy="576064"/>
          </a:xfrm>
          <a:prstGeom prst="rect">
            <a:avLst/>
          </a:prstGeom>
          <a:solidFill>
            <a:srgbClr val="FCF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086526" y="1340768"/>
            <a:ext cx="717721" cy="720080"/>
          </a:xfrm>
          <a:prstGeom prst="rect">
            <a:avLst/>
          </a:prstGeom>
          <a:solidFill>
            <a:srgbClr val="F9F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477222" y="5072672"/>
            <a:ext cx="576064" cy="576064"/>
          </a:xfrm>
          <a:prstGeom prst="rect">
            <a:avLst/>
          </a:prstGeom>
          <a:solidFill>
            <a:srgbClr val="CEF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804248" y="2852936"/>
            <a:ext cx="576064" cy="576064"/>
          </a:xfrm>
          <a:prstGeom prst="rect">
            <a:avLst/>
          </a:prstGeom>
          <a:solidFill>
            <a:srgbClr val="E6F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6" name="Picture 2" descr="Picture backgroun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02" b="92055" l="4000" r="100000"/>
                    </a14:imgEffect>
                  </a14:imgLayer>
                </a14:imgProps>
              </a:ext>
              <a:ext uri="{28A0092B-C50C-407E-A947-70E740481C1C}">
                <a14:useLocalDpi xmlns:a14="http://schemas.microsoft.com/office/drawing/2010/main" val="0"/>
              </a:ext>
            </a:extLst>
          </a:blip>
          <a:srcRect b="14226"/>
          <a:stretch/>
        </p:blipFill>
        <p:spPr bwMode="auto">
          <a:xfrm>
            <a:off x="4385119" y="541416"/>
            <a:ext cx="702143" cy="7993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icture background"/>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3556" b="78116" l="15190" r="91561"/>
                    </a14:imgEffect>
                  </a14:imgLayer>
                </a14:imgProps>
              </a:ext>
              <a:ext uri="{28A0092B-C50C-407E-A947-70E740481C1C}">
                <a14:useLocalDpi xmlns:a14="http://schemas.microsoft.com/office/drawing/2010/main" val="0"/>
              </a:ext>
            </a:extLst>
          </a:blip>
          <a:srcRect l="15130" t="23360" r="6621" b="20634"/>
          <a:stretch/>
        </p:blipFill>
        <p:spPr bwMode="auto">
          <a:xfrm>
            <a:off x="1693800" y="2510897"/>
            <a:ext cx="1268270" cy="12601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icture background"/>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3250" l="0" r="100000"/>
                    </a14:imgEffect>
                  </a14:imgLayer>
                </a14:imgProps>
              </a:ext>
              <a:ext uri="{28A0092B-C50C-407E-A947-70E740481C1C}">
                <a14:useLocalDpi xmlns:a14="http://schemas.microsoft.com/office/drawing/2010/main" val="0"/>
              </a:ext>
            </a:extLst>
          </a:blip>
          <a:srcRect/>
          <a:stretch>
            <a:fillRect/>
          </a:stretch>
        </p:blipFill>
        <p:spPr bwMode="auto">
          <a:xfrm>
            <a:off x="6003256" y="4389700"/>
            <a:ext cx="1359406" cy="97100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icture background"/>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2075845" y="4216102"/>
            <a:ext cx="1327871" cy="139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425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Деревенский пейзаж, вид с воздуха. Дорога через поля. Посевные поля,  простирающиеся до горизонта . — Стоковое фото © g_art08 #17430089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6" descr="Более 1 114 000 работ на тему «горизонт над землей»: стоковые фото,  картинки и изображения royalty-free - i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麦田的无边田野伸向地平线积雨云划过田野上空的蓝天在磁场的边缘是一个在木杆上的电源线——图库图片© ivanov.autobau.ru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434504" y="334396"/>
            <a:ext cx="8208912" cy="646331"/>
          </a:xfrm>
          <a:prstGeom prst="rect">
            <a:avLst/>
          </a:prstGeom>
          <a:noFill/>
        </p:spPr>
        <p:txBody>
          <a:bodyPr wrap="square" rtlCol="0">
            <a:spAutoFit/>
          </a:bodyPr>
          <a:lstStyle/>
          <a:p>
            <a:pPr algn="ctr"/>
            <a:r>
              <a:rPr lang="ru-RU" sz="3600" dirty="0">
                <a:latin typeface="Corbel" pitchFamily="34" charset="0"/>
              </a:rPr>
              <a:t>Рефлексия</a:t>
            </a:r>
          </a:p>
        </p:txBody>
      </p:sp>
      <p:sp>
        <p:nvSpPr>
          <p:cNvPr id="6" name="TextBox 5"/>
          <p:cNvSpPr txBox="1"/>
          <p:nvPr/>
        </p:nvSpPr>
        <p:spPr>
          <a:xfrm>
            <a:off x="1043608" y="1556792"/>
            <a:ext cx="6624736" cy="3330464"/>
          </a:xfrm>
          <a:prstGeom prst="rect">
            <a:avLst/>
          </a:prstGeom>
          <a:noFill/>
        </p:spPr>
        <p:txBody>
          <a:bodyPr wrap="square" rtlCol="0">
            <a:spAutoFit/>
          </a:bodyPr>
          <a:lstStyle/>
          <a:p>
            <a:pPr>
              <a:lnSpc>
                <a:spcPct val="150000"/>
              </a:lnSpc>
            </a:pPr>
            <a:r>
              <a:rPr lang="ru-RU" sz="3600" dirty="0">
                <a:latin typeface="Corbel" pitchFamily="34" charset="0"/>
              </a:rPr>
              <a:t>Мне всё понятно, интересно!</a:t>
            </a:r>
          </a:p>
          <a:p>
            <a:pPr>
              <a:lnSpc>
                <a:spcPct val="150000"/>
              </a:lnSpc>
            </a:pPr>
            <a:r>
              <a:rPr lang="ru-RU" sz="3600" dirty="0">
                <a:latin typeface="Corbel" pitchFamily="34" charset="0"/>
              </a:rPr>
              <a:t>Немного трудно, но полезно.</a:t>
            </a:r>
          </a:p>
          <a:p>
            <a:pPr>
              <a:lnSpc>
                <a:spcPct val="150000"/>
              </a:lnSpc>
            </a:pPr>
            <a:r>
              <a:rPr lang="ru-RU" sz="3600" dirty="0">
                <a:latin typeface="Corbel" pitchFamily="34" charset="0"/>
              </a:rPr>
              <a:t>Тут стоит лучше разобраться.</a:t>
            </a:r>
          </a:p>
          <a:p>
            <a:pPr>
              <a:lnSpc>
                <a:spcPct val="150000"/>
              </a:lnSpc>
            </a:pPr>
            <a:r>
              <a:rPr lang="ru-RU" sz="3600" dirty="0">
                <a:latin typeface="Corbel" pitchFamily="34" charset="0"/>
              </a:rPr>
              <a:t>Усердней надо заниматься.</a:t>
            </a:r>
          </a:p>
        </p:txBody>
      </p:sp>
    </p:spTree>
    <p:extLst>
      <p:ext uri="{BB962C8B-B14F-4D97-AF65-F5344CB8AC3E}">
        <p14:creationId xmlns:p14="http://schemas.microsoft.com/office/powerpoint/2010/main" val="143051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94" y="692802"/>
            <a:ext cx="7888198" cy="4437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5661248"/>
            <a:ext cx="7992888" cy="523220"/>
          </a:xfrm>
          <a:prstGeom prst="rect">
            <a:avLst/>
          </a:prstGeom>
          <a:noFill/>
        </p:spPr>
        <p:txBody>
          <a:bodyPr wrap="square" rtlCol="0">
            <a:spAutoFit/>
          </a:bodyPr>
          <a:lstStyle/>
          <a:p>
            <a:pPr algn="ctr"/>
            <a:r>
              <a:rPr lang="ru-RU" sz="2800" b="1" dirty="0" err="1">
                <a:latin typeface="Calibri" pitchFamily="34" charset="0"/>
              </a:rPr>
              <a:t>Фернан</a:t>
            </a:r>
            <a:r>
              <a:rPr lang="ru-RU" sz="2800" b="1" dirty="0">
                <a:latin typeface="Calibri" pitchFamily="34" charset="0"/>
              </a:rPr>
              <a:t> Магеллан</a:t>
            </a:r>
            <a:endParaRPr lang="ru-RU" sz="2800" dirty="0">
              <a:latin typeface="Calibri" pitchFamily="34" charset="0"/>
            </a:endParaRPr>
          </a:p>
        </p:txBody>
      </p:sp>
    </p:spTree>
    <p:extLst>
      <p:ext uri="{BB962C8B-B14F-4D97-AF65-F5344CB8AC3E}">
        <p14:creationId xmlns:p14="http://schemas.microsoft.com/office/powerpoint/2010/main" val="90174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4" name="Picture 4"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808866"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7704" y="5714092"/>
            <a:ext cx="5256584" cy="523220"/>
          </a:xfrm>
          <a:prstGeom prst="rect">
            <a:avLst/>
          </a:prstGeom>
          <a:noFill/>
        </p:spPr>
        <p:txBody>
          <a:bodyPr wrap="square" rtlCol="0">
            <a:spAutoFit/>
          </a:bodyPr>
          <a:lstStyle/>
          <a:p>
            <a:pPr algn="ctr"/>
            <a:r>
              <a:rPr lang="ru-RU" sz="2800" b="1" dirty="0">
                <a:latin typeface="Calibri" pitchFamily="34" charset="0"/>
              </a:rPr>
              <a:t>Христофор Колумб</a:t>
            </a:r>
          </a:p>
        </p:txBody>
      </p:sp>
    </p:spTree>
    <p:extLst>
      <p:ext uri="{BB962C8B-B14F-4D97-AF65-F5344CB8AC3E}">
        <p14:creationId xmlns:p14="http://schemas.microsoft.com/office/powerpoint/2010/main" val="347359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666" y="332656"/>
            <a:ext cx="714375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1580" y="5805264"/>
            <a:ext cx="7560840" cy="523220"/>
          </a:xfrm>
          <a:prstGeom prst="rect">
            <a:avLst/>
          </a:prstGeom>
          <a:noFill/>
        </p:spPr>
        <p:txBody>
          <a:bodyPr wrap="square" rtlCol="0">
            <a:spAutoFit/>
          </a:bodyPr>
          <a:lstStyle/>
          <a:p>
            <a:pPr algn="ctr"/>
            <a:r>
              <a:rPr lang="ru-RU" sz="2800" b="1" dirty="0">
                <a:latin typeface="Calibri" pitchFamily="34" charset="0"/>
              </a:rPr>
              <a:t>Джеймс Кук</a:t>
            </a:r>
          </a:p>
        </p:txBody>
      </p:sp>
    </p:spTree>
    <p:extLst>
      <p:ext uri="{BB962C8B-B14F-4D97-AF65-F5344CB8AC3E}">
        <p14:creationId xmlns:p14="http://schemas.microsoft.com/office/powerpoint/2010/main" val="53639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01" y="548680"/>
            <a:ext cx="8076851" cy="4543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5589240"/>
            <a:ext cx="7632848" cy="523220"/>
          </a:xfrm>
          <a:prstGeom prst="rect">
            <a:avLst/>
          </a:prstGeom>
          <a:noFill/>
        </p:spPr>
        <p:txBody>
          <a:bodyPr wrap="square" rtlCol="0">
            <a:spAutoFit/>
          </a:bodyPr>
          <a:lstStyle/>
          <a:p>
            <a:pPr algn="ctr"/>
            <a:r>
              <a:rPr lang="ru-RU" sz="2800" b="1" dirty="0" err="1">
                <a:latin typeface="Calibri" pitchFamily="34" charset="0"/>
              </a:rPr>
              <a:t>Фаддей</a:t>
            </a:r>
            <a:r>
              <a:rPr lang="ru-RU" sz="2800" b="1" dirty="0">
                <a:latin typeface="Calibri" pitchFamily="34" charset="0"/>
              </a:rPr>
              <a:t> Беллинсгаузен и Михаил Лазарев</a:t>
            </a:r>
          </a:p>
        </p:txBody>
      </p:sp>
    </p:spTree>
    <p:extLst>
      <p:ext uri="{BB962C8B-B14F-4D97-AF65-F5344CB8AC3E}">
        <p14:creationId xmlns:p14="http://schemas.microsoft.com/office/powerpoint/2010/main" val="186343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64096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216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 контурной карты полушарий (43 фото)"/>
          <p:cNvPicPr/>
          <p:nvPr/>
        </p:nvPicPr>
        <p:blipFill rotWithShape="1">
          <a:blip r:embed="rId2">
            <a:extLst>
              <a:ext uri="{28A0092B-C50C-407E-A947-70E740481C1C}">
                <a14:useLocalDpi xmlns:a14="http://schemas.microsoft.com/office/drawing/2010/main" val="0"/>
              </a:ext>
            </a:extLst>
          </a:blip>
          <a:srcRect b="11244"/>
          <a:stretch/>
        </p:blipFill>
        <p:spPr bwMode="auto">
          <a:xfrm>
            <a:off x="1453596" y="188640"/>
            <a:ext cx="6048672" cy="3515142"/>
          </a:xfrm>
          <a:prstGeom prst="rect">
            <a:avLst/>
          </a:prstGeom>
          <a:noFill/>
          <a:ln>
            <a:noFill/>
          </a:ln>
        </p:spPr>
      </p:pic>
      <p:sp>
        <p:nvSpPr>
          <p:cNvPr id="3" name="TextBox 2"/>
          <p:cNvSpPr txBox="1"/>
          <p:nvPr/>
        </p:nvSpPr>
        <p:spPr>
          <a:xfrm>
            <a:off x="85444" y="3861048"/>
            <a:ext cx="8784976" cy="2677656"/>
          </a:xfrm>
          <a:prstGeom prst="rect">
            <a:avLst/>
          </a:prstGeom>
          <a:noFill/>
        </p:spPr>
        <p:txBody>
          <a:bodyPr wrap="square" rtlCol="0">
            <a:spAutoFit/>
          </a:bodyPr>
          <a:lstStyle/>
          <a:p>
            <a:pPr lvl="0"/>
            <a:r>
              <a:rPr lang="ru-RU" sz="2800" dirty="0">
                <a:latin typeface="Calibri" panose="020F0502020204030204" pitchFamily="34" charset="0"/>
                <a:cs typeface="Calibri" panose="020F0502020204030204" pitchFamily="34" charset="0"/>
              </a:rPr>
              <a:t>1. </a:t>
            </a:r>
            <a:r>
              <a:rPr lang="ru-RU" sz="2800" dirty="0">
                <a:latin typeface="Calibri" pitchFamily="34" charset="0"/>
              </a:rPr>
              <a:t>Австралия                    6. Евразия</a:t>
            </a:r>
          </a:p>
          <a:p>
            <a:pPr lvl="0"/>
            <a:r>
              <a:rPr lang="ru-RU" sz="2800" dirty="0">
                <a:latin typeface="Calibri" pitchFamily="34" charset="0"/>
              </a:rPr>
              <a:t>2. Антарктида                 7. Атлантический океан</a:t>
            </a:r>
          </a:p>
          <a:p>
            <a:pPr lvl="0"/>
            <a:r>
              <a:rPr lang="ru-RU" sz="2800" dirty="0">
                <a:latin typeface="Calibri" pitchFamily="34" charset="0"/>
              </a:rPr>
              <a:t>3. Африка                         8. Индийский океан</a:t>
            </a:r>
          </a:p>
          <a:p>
            <a:pPr lvl="0"/>
            <a:r>
              <a:rPr lang="ru-RU" sz="2800" dirty="0">
                <a:latin typeface="Calibri" pitchFamily="34" charset="0"/>
              </a:rPr>
              <a:t>4. Северная Америка    9. Тихий океан</a:t>
            </a:r>
          </a:p>
          <a:p>
            <a:pPr lvl="0"/>
            <a:r>
              <a:rPr lang="ru-RU" sz="2800" dirty="0">
                <a:latin typeface="Calibri" pitchFamily="34" charset="0"/>
              </a:rPr>
              <a:t>5. Южная Америка        10. Северный Ледовитый океан</a:t>
            </a:r>
          </a:p>
          <a:p>
            <a:endParaRPr lang="ru-RU" sz="2800" dirty="0">
              <a:latin typeface="Calibri" pitchFamily="34" charset="0"/>
            </a:endParaRPr>
          </a:p>
        </p:txBody>
      </p:sp>
    </p:spTree>
    <p:extLst>
      <p:ext uri="{BB962C8B-B14F-4D97-AF65-F5344CB8AC3E}">
        <p14:creationId xmlns:p14="http://schemas.microsoft.com/office/powerpoint/2010/main" val="396394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83742638"/>
              </p:ext>
            </p:extLst>
          </p:nvPr>
        </p:nvGraphicFramePr>
        <p:xfrm>
          <a:off x="467544" y="116632"/>
          <a:ext cx="7992889" cy="5693473"/>
        </p:xfrm>
        <a:graphic>
          <a:graphicData uri="http://schemas.openxmlformats.org/drawingml/2006/table">
            <a:tbl>
              <a:tblPr firstRow="1" firstCol="1" bandRow="1">
                <a:tableStyleId>{5940675A-B579-460E-94D1-54222C63F5DA}</a:tableStyleId>
              </a:tblPr>
              <a:tblGrid>
                <a:gridCol w="6124237">
                  <a:extLst>
                    <a:ext uri="{9D8B030D-6E8A-4147-A177-3AD203B41FA5}">
                      <a16:colId xmlns:a16="http://schemas.microsoft.com/office/drawing/2014/main" val="20000"/>
                    </a:ext>
                  </a:extLst>
                </a:gridCol>
                <a:gridCol w="951435">
                  <a:extLst>
                    <a:ext uri="{9D8B030D-6E8A-4147-A177-3AD203B41FA5}">
                      <a16:colId xmlns:a16="http://schemas.microsoft.com/office/drawing/2014/main" val="20001"/>
                    </a:ext>
                  </a:extLst>
                </a:gridCol>
                <a:gridCol w="917217">
                  <a:extLst>
                    <a:ext uri="{9D8B030D-6E8A-4147-A177-3AD203B41FA5}">
                      <a16:colId xmlns:a16="http://schemas.microsoft.com/office/drawing/2014/main" val="20002"/>
                    </a:ext>
                  </a:extLst>
                </a:gridCol>
              </a:tblGrid>
              <a:tr h="329172">
                <a:tc>
                  <a:txBody>
                    <a:bodyPr/>
                    <a:lstStyle/>
                    <a:p>
                      <a:pPr algn="ctr">
                        <a:spcAft>
                          <a:spcPts val="0"/>
                        </a:spcAft>
                      </a:pPr>
                      <a:r>
                        <a:rPr lang="ru-RU" sz="2000" b="1" dirty="0">
                          <a:effectLst/>
                          <a:latin typeface="Calibri" pitchFamily="34" charset="0"/>
                        </a:rPr>
                        <a:t>Утверждения</a:t>
                      </a:r>
                      <a:endParaRPr lang="ru-RU" sz="2000" b="1" dirty="0">
                        <a:effectLst/>
                        <a:latin typeface="Calibri" pitchFamily="34" charset="0"/>
                        <a:ea typeface="Times New Roman"/>
                      </a:endParaRPr>
                    </a:p>
                  </a:txBody>
                  <a:tcPr marL="68580" marR="68580" marT="0" marB="0">
                    <a:solidFill>
                      <a:schemeClr val="bg1">
                        <a:lumMod val="75000"/>
                      </a:schemeClr>
                    </a:solidFill>
                  </a:tcPr>
                </a:tc>
                <a:tc>
                  <a:txBody>
                    <a:bodyPr/>
                    <a:lstStyle/>
                    <a:p>
                      <a:pPr algn="ctr">
                        <a:spcAft>
                          <a:spcPts val="0"/>
                        </a:spcAft>
                      </a:pPr>
                      <a:r>
                        <a:rPr lang="ru-RU" sz="2000" b="1" dirty="0">
                          <a:effectLst/>
                          <a:latin typeface="Calibri" pitchFamily="34" charset="0"/>
                        </a:rPr>
                        <a:t>Да</a:t>
                      </a:r>
                      <a:endParaRPr lang="ru-RU" sz="2000" b="1" dirty="0">
                        <a:effectLst/>
                        <a:latin typeface="Calibri" pitchFamily="34" charset="0"/>
                        <a:ea typeface="Times New Roman"/>
                      </a:endParaRPr>
                    </a:p>
                  </a:txBody>
                  <a:tcPr marL="68580" marR="68580" marT="0" marB="0">
                    <a:solidFill>
                      <a:schemeClr val="bg1">
                        <a:lumMod val="75000"/>
                      </a:schemeClr>
                    </a:solidFill>
                  </a:tcPr>
                </a:tc>
                <a:tc>
                  <a:txBody>
                    <a:bodyPr/>
                    <a:lstStyle/>
                    <a:p>
                      <a:pPr algn="ctr">
                        <a:spcAft>
                          <a:spcPts val="0"/>
                        </a:spcAft>
                      </a:pPr>
                      <a:r>
                        <a:rPr lang="ru-RU" sz="2000" b="1" dirty="0">
                          <a:effectLst/>
                          <a:latin typeface="Calibri" pitchFamily="34" charset="0"/>
                        </a:rPr>
                        <a:t>Нет</a:t>
                      </a:r>
                      <a:endParaRPr lang="ru-RU" sz="2000" b="1" dirty="0">
                        <a:effectLst/>
                        <a:latin typeface="Calibri" pitchFamily="34" charset="0"/>
                        <a:ea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0"/>
                  </a:ext>
                </a:extLst>
              </a:tr>
              <a:tr h="658344">
                <a:tc>
                  <a:txBody>
                    <a:bodyPr/>
                    <a:lstStyle/>
                    <a:p>
                      <a:pPr marL="0" lvl="0" indent="0">
                        <a:spcAft>
                          <a:spcPts val="0"/>
                        </a:spcAft>
                        <a:buFont typeface="+mj-lt"/>
                        <a:buNone/>
                      </a:pPr>
                      <a:r>
                        <a:rPr lang="ru-RU" sz="2000" dirty="0">
                          <a:effectLst/>
                          <a:latin typeface="Calibri" pitchFamily="34" charset="0"/>
                        </a:rPr>
                        <a:t>1.</a:t>
                      </a:r>
                      <a:r>
                        <a:rPr lang="ru-RU" sz="2000" baseline="0" dirty="0">
                          <a:effectLst/>
                          <a:latin typeface="Calibri" pitchFamily="34" charset="0"/>
                        </a:rPr>
                        <a:t> </a:t>
                      </a:r>
                      <a:r>
                        <a:rPr lang="ru-RU" sz="2000" dirty="0">
                          <a:effectLst/>
                          <a:latin typeface="Calibri" pitchFamily="34" charset="0"/>
                        </a:rPr>
                        <a:t>Земная ось – воображаемая линия, которая проходит на одинаковом расстоянии от полюсов.</a:t>
                      </a:r>
                      <a:endParaRPr lang="ru-RU" sz="2000" dirty="0">
                        <a:effectLst/>
                        <a:latin typeface="Calibri" pitchFamily="34" charset="0"/>
                        <a:ea typeface="Times New Roman"/>
                      </a:endParaRPr>
                    </a:p>
                  </a:txBody>
                  <a:tcPr marL="68580" marR="68580" marT="0" marB="0"/>
                </a:tc>
                <a:tc>
                  <a:txBody>
                    <a:bodyPr/>
                    <a:lstStyle/>
                    <a:p>
                      <a:pPr algn="ctr">
                        <a:spcAft>
                          <a:spcPts val="0"/>
                        </a:spcAft>
                      </a:pPr>
                      <a:r>
                        <a:rPr lang="ru-RU" sz="2800" dirty="0">
                          <a:effectLst/>
                          <a:latin typeface="Calibri" pitchFamily="34" charset="0"/>
                        </a:rPr>
                        <a:t>в</a:t>
                      </a:r>
                      <a:endParaRPr lang="ru-RU" sz="2800" dirty="0">
                        <a:effectLst/>
                        <a:latin typeface="Calibri" pitchFamily="34" charset="0"/>
                        <a:ea typeface="Times New Roman"/>
                      </a:endParaRPr>
                    </a:p>
                  </a:txBody>
                  <a:tcPr marL="68580" marR="68580" marT="0" marB="0" anchor="ctr"/>
                </a:tc>
                <a:tc>
                  <a:txBody>
                    <a:bodyPr/>
                    <a:lstStyle/>
                    <a:p>
                      <a:pPr algn="ctr">
                        <a:spcAft>
                          <a:spcPts val="0"/>
                        </a:spcAft>
                      </a:pPr>
                      <a:r>
                        <a:rPr lang="ru-RU" sz="2800">
                          <a:effectLst/>
                          <a:latin typeface="Calibri" pitchFamily="34" charset="0"/>
                        </a:rPr>
                        <a:t>г</a:t>
                      </a:r>
                      <a:endParaRPr lang="ru-RU" sz="280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1"/>
                  </a:ext>
                </a:extLst>
              </a:tr>
              <a:tr h="987517">
                <a:tc>
                  <a:txBody>
                    <a:bodyPr/>
                    <a:lstStyle/>
                    <a:p>
                      <a:pPr marL="0" lvl="0" indent="0">
                        <a:spcAft>
                          <a:spcPts val="0"/>
                        </a:spcAft>
                        <a:buFont typeface="+mj-lt"/>
                        <a:buNone/>
                      </a:pPr>
                      <a:r>
                        <a:rPr lang="ru-RU" sz="2000" dirty="0">
                          <a:effectLst/>
                          <a:latin typeface="Calibri" pitchFamily="34" charset="0"/>
                        </a:rPr>
                        <a:t>2. Географическая карта – уменьшенное изображение поверхности Земли на плоскости с помощью условных знаков.</a:t>
                      </a:r>
                      <a:endParaRPr lang="ru-RU" sz="2000" dirty="0">
                        <a:effectLst/>
                        <a:latin typeface="Calibri" pitchFamily="34" charset="0"/>
                        <a:ea typeface="Times New Roman"/>
                      </a:endParaRPr>
                    </a:p>
                  </a:txBody>
                  <a:tcPr marL="68580" marR="68580" marT="0" marB="0"/>
                </a:tc>
                <a:tc>
                  <a:txBody>
                    <a:bodyPr/>
                    <a:lstStyle/>
                    <a:p>
                      <a:pPr algn="ctr">
                        <a:spcAft>
                          <a:spcPts val="0"/>
                        </a:spcAft>
                      </a:pPr>
                      <a:r>
                        <a:rPr lang="ru-RU" sz="2800" dirty="0">
                          <a:effectLst/>
                          <a:latin typeface="Calibri" pitchFamily="34" charset="0"/>
                        </a:rPr>
                        <a:t>о</a:t>
                      </a:r>
                      <a:endParaRPr lang="ru-RU" sz="2800" dirty="0">
                        <a:effectLst/>
                        <a:latin typeface="Calibri" pitchFamily="34" charset="0"/>
                        <a:ea typeface="Times New Roman"/>
                      </a:endParaRPr>
                    </a:p>
                  </a:txBody>
                  <a:tcPr marL="68580" marR="68580" marT="0" marB="0" anchor="ctr"/>
                </a:tc>
                <a:tc>
                  <a:txBody>
                    <a:bodyPr/>
                    <a:lstStyle/>
                    <a:p>
                      <a:pPr algn="ctr">
                        <a:spcAft>
                          <a:spcPts val="0"/>
                        </a:spcAft>
                      </a:pPr>
                      <a:r>
                        <a:rPr lang="ru-RU" sz="2800" dirty="0">
                          <a:effectLst/>
                          <a:latin typeface="Calibri" pitchFamily="34" charset="0"/>
                        </a:rPr>
                        <a:t>с</a:t>
                      </a:r>
                      <a:endParaRPr lang="ru-RU" sz="28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2"/>
                  </a:ext>
                </a:extLst>
              </a:tr>
              <a:tr h="658344">
                <a:tc>
                  <a:txBody>
                    <a:bodyPr/>
                    <a:lstStyle/>
                    <a:p>
                      <a:pPr marL="0" lvl="0" indent="0">
                        <a:spcAft>
                          <a:spcPts val="0"/>
                        </a:spcAft>
                        <a:buFont typeface="+mj-lt"/>
                        <a:buNone/>
                      </a:pPr>
                      <a:r>
                        <a:rPr lang="ru-RU" sz="2000" dirty="0">
                          <a:effectLst/>
                          <a:latin typeface="Calibri" pitchFamily="34" charset="0"/>
                        </a:rPr>
                        <a:t>3. Экватор – воображаемая линия, вокруг которой вращается Земля.</a:t>
                      </a:r>
                      <a:endParaRPr lang="ru-RU" sz="2000" dirty="0">
                        <a:effectLst/>
                        <a:latin typeface="Calibri" pitchFamily="34" charset="0"/>
                        <a:ea typeface="Times New Roman"/>
                      </a:endParaRPr>
                    </a:p>
                  </a:txBody>
                  <a:tcPr marL="68580" marR="68580" marT="0" marB="0"/>
                </a:tc>
                <a:tc>
                  <a:txBody>
                    <a:bodyPr/>
                    <a:lstStyle/>
                    <a:p>
                      <a:pPr algn="ctr">
                        <a:spcAft>
                          <a:spcPts val="0"/>
                        </a:spcAft>
                      </a:pPr>
                      <a:r>
                        <a:rPr lang="ru-RU" sz="2800">
                          <a:effectLst/>
                          <a:latin typeface="Calibri" pitchFamily="34" charset="0"/>
                        </a:rPr>
                        <a:t>а</a:t>
                      </a:r>
                      <a:endParaRPr lang="ru-RU" sz="2800">
                        <a:effectLst/>
                        <a:latin typeface="Calibri" pitchFamily="34" charset="0"/>
                        <a:ea typeface="Times New Roman"/>
                      </a:endParaRPr>
                    </a:p>
                  </a:txBody>
                  <a:tcPr marL="68580" marR="68580" marT="0" marB="0" anchor="ctr"/>
                </a:tc>
                <a:tc>
                  <a:txBody>
                    <a:bodyPr/>
                    <a:lstStyle/>
                    <a:p>
                      <a:pPr algn="ctr">
                        <a:spcAft>
                          <a:spcPts val="0"/>
                        </a:spcAft>
                      </a:pPr>
                      <a:r>
                        <a:rPr lang="ru-RU" sz="2800" dirty="0">
                          <a:effectLst/>
                          <a:latin typeface="Calibri" pitchFamily="34" charset="0"/>
                        </a:rPr>
                        <a:t>р</a:t>
                      </a:r>
                      <a:endParaRPr lang="ru-RU" sz="28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3"/>
                  </a:ext>
                </a:extLst>
              </a:tr>
              <a:tr h="658344">
                <a:tc>
                  <a:txBody>
                    <a:bodyPr/>
                    <a:lstStyle/>
                    <a:p>
                      <a:pPr marL="0" lvl="0" indent="0">
                        <a:spcAft>
                          <a:spcPts val="0"/>
                        </a:spcAft>
                        <a:buFont typeface="+mj-lt"/>
                        <a:buNone/>
                      </a:pPr>
                      <a:r>
                        <a:rPr lang="ru-RU" sz="2000" dirty="0">
                          <a:effectLst/>
                          <a:latin typeface="Calibri" pitchFamily="34" charset="0"/>
                        </a:rPr>
                        <a:t>4. Южный полюс – верхняя точка, где земная ось условно выходит на поверхность.</a:t>
                      </a:r>
                      <a:endParaRPr lang="ru-RU" sz="2000" dirty="0">
                        <a:effectLst/>
                        <a:latin typeface="Calibri" pitchFamily="34" charset="0"/>
                        <a:ea typeface="Times New Roman"/>
                      </a:endParaRPr>
                    </a:p>
                  </a:txBody>
                  <a:tcPr marL="68580" marR="68580" marT="0" marB="0"/>
                </a:tc>
                <a:tc>
                  <a:txBody>
                    <a:bodyPr/>
                    <a:lstStyle/>
                    <a:p>
                      <a:pPr algn="ctr">
                        <a:spcAft>
                          <a:spcPts val="0"/>
                        </a:spcAft>
                      </a:pPr>
                      <a:r>
                        <a:rPr lang="ru-RU" sz="2800">
                          <a:effectLst/>
                          <a:latin typeface="Calibri" pitchFamily="34" charset="0"/>
                        </a:rPr>
                        <a:t>и</a:t>
                      </a:r>
                      <a:endParaRPr lang="ru-RU" sz="2800">
                        <a:effectLst/>
                        <a:latin typeface="Calibri" pitchFamily="34" charset="0"/>
                        <a:ea typeface="Times New Roman"/>
                      </a:endParaRPr>
                    </a:p>
                  </a:txBody>
                  <a:tcPr marL="68580" marR="68580" marT="0" marB="0" anchor="ctr"/>
                </a:tc>
                <a:tc>
                  <a:txBody>
                    <a:bodyPr/>
                    <a:lstStyle/>
                    <a:p>
                      <a:pPr algn="ctr">
                        <a:spcAft>
                          <a:spcPts val="0"/>
                        </a:spcAft>
                      </a:pPr>
                      <a:r>
                        <a:rPr lang="ru-RU" sz="2800" dirty="0">
                          <a:effectLst/>
                          <a:latin typeface="Calibri" pitchFamily="34" charset="0"/>
                        </a:rPr>
                        <a:t>т</a:t>
                      </a:r>
                      <a:endParaRPr lang="ru-RU" sz="28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4"/>
                  </a:ext>
                </a:extLst>
              </a:tr>
              <a:tr h="329172">
                <a:tc>
                  <a:txBody>
                    <a:bodyPr/>
                    <a:lstStyle/>
                    <a:p>
                      <a:pPr marL="0" lvl="0" indent="0">
                        <a:spcAft>
                          <a:spcPts val="0"/>
                        </a:spcAft>
                        <a:buFont typeface="+mj-lt"/>
                        <a:buNone/>
                      </a:pPr>
                      <a:r>
                        <a:rPr lang="ru-RU" sz="2000" dirty="0">
                          <a:effectLst/>
                          <a:latin typeface="Calibri" pitchFamily="34" charset="0"/>
                        </a:rPr>
                        <a:t>5. Глобус – уменьшенная модель Земли.</a:t>
                      </a:r>
                      <a:endParaRPr lang="ru-RU" sz="2000" dirty="0">
                        <a:effectLst/>
                        <a:latin typeface="Calibri" pitchFamily="34" charset="0"/>
                        <a:ea typeface="Times New Roman"/>
                      </a:endParaRPr>
                    </a:p>
                  </a:txBody>
                  <a:tcPr marL="68580" marR="68580" marT="0" marB="0"/>
                </a:tc>
                <a:tc>
                  <a:txBody>
                    <a:bodyPr/>
                    <a:lstStyle/>
                    <a:p>
                      <a:pPr algn="ctr">
                        <a:spcAft>
                          <a:spcPts val="0"/>
                        </a:spcAft>
                      </a:pPr>
                      <a:r>
                        <a:rPr lang="ru-RU" sz="2800">
                          <a:effectLst/>
                          <a:latin typeface="Calibri" pitchFamily="34" charset="0"/>
                        </a:rPr>
                        <a:t>з</a:t>
                      </a:r>
                      <a:endParaRPr lang="ru-RU" sz="2800">
                        <a:effectLst/>
                        <a:latin typeface="Calibri" pitchFamily="34" charset="0"/>
                        <a:ea typeface="Times New Roman"/>
                      </a:endParaRPr>
                    </a:p>
                  </a:txBody>
                  <a:tcPr marL="68580" marR="68580" marT="0" marB="0" anchor="ctr"/>
                </a:tc>
                <a:tc>
                  <a:txBody>
                    <a:bodyPr/>
                    <a:lstStyle/>
                    <a:p>
                      <a:pPr algn="ctr">
                        <a:spcAft>
                          <a:spcPts val="0"/>
                        </a:spcAft>
                      </a:pPr>
                      <a:r>
                        <a:rPr lang="ru-RU" sz="2800" dirty="0">
                          <a:effectLst/>
                          <a:latin typeface="Calibri" pitchFamily="34" charset="0"/>
                        </a:rPr>
                        <a:t>е</a:t>
                      </a:r>
                      <a:endParaRPr lang="ru-RU" sz="28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5"/>
                  </a:ext>
                </a:extLst>
              </a:tr>
              <a:tr h="658344">
                <a:tc>
                  <a:txBody>
                    <a:bodyPr/>
                    <a:lstStyle/>
                    <a:p>
                      <a:pPr marL="0" lvl="0" indent="0">
                        <a:spcAft>
                          <a:spcPts val="0"/>
                        </a:spcAft>
                        <a:buFont typeface="+mj-lt"/>
                        <a:buNone/>
                      </a:pPr>
                      <a:r>
                        <a:rPr lang="ru-RU" sz="2000" dirty="0">
                          <a:effectLst/>
                          <a:latin typeface="Calibri" pitchFamily="34" charset="0"/>
                        </a:rPr>
                        <a:t>6. Океаны – огромные водные пространства, окружающие материки.</a:t>
                      </a:r>
                      <a:endParaRPr lang="ru-RU" sz="2000" dirty="0">
                        <a:effectLst/>
                        <a:latin typeface="Calibri" pitchFamily="34" charset="0"/>
                        <a:ea typeface="Times New Roman"/>
                      </a:endParaRPr>
                    </a:p>
                  </a:txBody>
                  <a:tcPr marL="68580" marR="68580" marT="0" marB="0"/>
                </a:tc>
                <a:tc>
                  <a:txBody>
                    <a:bodyPr/>
                    <a:lstStyle/>
                    <a:p>
                      <a:pPr algn="ctr">
                        <a:spcAft>
                          <a:spcPts val="0"/>
                        </a:spcAft>
                      </a:pPr>
                      <a:r>
                        <a:rPr lang="ru-RU" sz="2800">
                          <a:effectLst/>
                          <a:latin typeface="Calibri" pitchFamily="34" charset="0"/>
                        </a:rPr>
                        <a:t>о</a:t>
                      </a:r>
                      <a:endParaRPr lang="ru-RU" sz="2800">
                        <a:effectLst/>
                        <a:latin typeface="Calibri" pitchFamily="34" charset="0"/>
                        <a:ea typeface="Times New Roman"/>
                      </a:endParaRPr>
                    </a:p>
                  </a:txBody>
                  <a:tcPr marL="68580" marR="68580" marT="0" marB="0" anchor="ctr"/>
                </a:tc>
                <a:tc>
                  <a:txBody>
                    <a:bodyPr/>
                    <a:lstStyle/>
                    <a:p>
                      <a:pPr algn="ctr">
                        <a:spcAft>
                          <a:spcPts val="0"/>
                        </a:spcAft>
                      </a:pPr>
                      <a:r>
                        <a:rPr lang="ru-RU" sz="2800" dirty="0">
                          <a:effectLst/>
                          <a:latin typeface="Calibri" pitchFamily="34" charset="0"/>
                        </a:rPr>
                        <a:t>ж</a:t>
                      </a:r>
                      <a:endParaRPr lang="ru-RU" sz="28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6"/>
                  </a:ext>
                </a:extLst>
              </a:tr>
              <a:tr h="658344">
                <a:tc>
                  <a:txBody>
                    <a:bodyPr/>
                    <a:lstStyle/>
                    <a:p>
                      <a:pPr marL="0" lvl="0" indent="0">
                        <a:spcAft>
                          <a:spcPts val="0"/>
                        </a:spcAft>
                        <a:buFont typeface="+mj-lt"/>
                        <a:buNone/>
                      </a:pPr>
                      <a:r>
                        <a:rPr lang="ru-RU" sz="2000" dirty="0">
                          <a:effectLst/>
                          <a:latin typeface="Calibri" pitchFamily="34" charset="0"/>
                        </a:rPr>
                        <a:t>7. Экватор делит земной шар на Западное и Восточное полушария.</a:t>
                      </a:r>
                      <a:endParaRPr lang="ru-RU" sz="2000" dirty="0">
                        <a:effectLst/>
                        <a:latin typeface="Calibri" pitchFamily="34" charset="0"/>
                        <a:ea typeface="Times New Roman"/>
                      </a:endParaRPr>
                    </a:p>
                  </a:txBody>
                  <a:tcPr marL="68580" marR="68580" marT="0" marB="0"/>
                </a:tc>
                <a:tc>
                  <a:txBody>
                    <a:bodyPr/>
                    <a:lstStyle/>
                    <a:p>
                      <a:pPr algn="ctr">
                        <a:spcAft>
                          <a:spcPts val="0"/>
                        </a:spcAft>
                      </a:pPr>
                      <a:r>
                        <a:rPr lang="ru-RU" sz="2800">
                          <a:effectLst/>
                          <a:latin typeface="Calibri" pitchFamily="34" charset="0"/>
                        </a:rPr>
                        <a:t>д</a:t>
                      </a:r>
                      <a:endParaRPr lang="ru-RU" sz="2800">
                        <a:effectLst/>
                        <a:latin typeface="Calibri" pitchFamily="34" charset="0"/>
                        <a:ea typeface="Times New Roman"/>
                      </a:endParaRPr>
                    </a:p>
                  </a:txBody>
                  <a:tcPr marL="68580" marR="68580" marT="0" marB="0" anchor="ctr"/>
                </a:tc>
                <a:tc>
                  <a:txBody>
                    <a:bodyPr/>
                    <a:lstStyle/>
                    <a:p>
                      <a:pPr algn="ctr">
                        <a:spcAft>
                          <a:spcPts val="0"/>
                        </a:spcAft>
                      </a:pPr>
                      <a:r>
                        <a:rPr lang="ru-RU" sz="2800" dirty="0">
                          <a:effectLst/>
                          <a:latin typeface="Calibri" pitchFamily="34" charset="0"/>
                        </a:rPr>
                        <a:t>н</a:t>
                      </a:r>
                      <a:endParaRPr lang="ru-RU" sz="28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7"/>
                  </a:ext>
                </a:extLst>
              </a:tr>
              <a:tr h="658344">
                <a:tc>
                  <a:txBody>
                    <a:bodyPr/>
                    <a:lstStyle/>
                    <a:p>
                      <a:pPr marL="0" lvl="0" indent="0">
                        <a:spcAft>
                          <a:spcPts val="0"/>
                        </a:spcAft>
                        <a:buFont typeface="+mj-lt"/>
                        <a:buNone/>
                      </a:pPr>
                      <a:r>
                        <a:rPr lang="ru-RU" sz="2000" dirty="0">
                          <a:effectLst/>
                          <a:latin typeface="Calibri" pitchFamily="34" charset="0"/>
                        </a:rPr>
                        <a:t>8. На физической карте полушарий земной шар разделён на Западное и Восточное полушария.</a:t>
                      </a:r>
                      <a:endParaRPr lang="ru-RU" sz="2000" dirty="0">
                        <a:effectLst/>
                        <a:latin typeface="Calibri" pitchFamily="34" charset="0"/>
                        <a:ea typeface="Times New Roman"/>
                      </a:endParaRPr>
                    </a:p>
                  </a:txBody>
                  <a:tcPr marL="68580" marR="68580" marT="0" marB="0"/>
                </a:tc>
                <a:tc>
                  <a:txBody>
                    <a:bodyPr/>
                    <a:lstStyle/>
                    <a:p>
                      <a:pPr algn="ctr">
                        <a:spcAft>
                          <a:spcPts val="0"/>
                        </a:spcAft>
                      </a:pPr>
                      <a:r>
                        <a:rPr lang="ru-RU" sz="2800" dirty="0">
                          <a:effectLst/>
                          <a:latin typeface="Calibri" pitchFamily="34" charset="0"/>
                        </a:rPr>
                        <a:t>т</a:t>
                      </a:r>
                      <a:endParaRPr lang="ru-RU" sz="2800" dirty="0">
                        <a:effectLst/>
                        <a:latin typeface="Calibri" pitchFamily="34" charset="0"/>
                        <a:ea typeface="Times New Roman"/>
                      </a:endParaRPr>
                    </a:p>
                  </a:txBody>
                  <a:tcPr marL="68580" marR="68580" marT="0" marB="0" anchor="ctr"/>
                </a:tc>
                <a:tc>
                  <a:txBody>
                    <a:bodyPr/>
                    <a:lstStyle/>
                    <a:p>
                      <a:pPr algn="ctr">
                        <a:spcAft>
                          <a:spcPts val="0"/>
                        </a:spcAft>
                      </a:pPr>
                      <a:r>
                        <a:rPr lang="ru-RU" sz="2800" dirty="0">
                          <a:effectLst/>
                          <a:latin typeface="Calibri" pitchFamily="34" charset="0"/>
                        </a:rPr>
                        <a:t>а</a:t>
                      </a:r>
                      <a:endParaRPr lang="ru-RU" sz="28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8"/>
                  </a:ext>
                </a:extLst>
              </a:tr>
            </a:tbl>
          </a:graphicData>
        </a:graphic>
      </p:graphicFrame>
      <p:sp>
        <p:nvSpPr>
          <p:cNvPr id="3" name="TextBox 2"/>
          <p:cNvSpPr txBox="1"/>
          <p:nvPr/>
        </p:nvSpPr>
        <p:spPr>
          <a:xfrm>
            <a:off x="467544" y="5877272"/>
            <a:ext cx="5040560" cy="646331"/>
          </a:xfrm>
          <a:prstGeom prst="rect">
            <a:avLst/>
          </a:prstGeom>
          <a:noFill/>
        </p:spPr>
        <p:txBody>
          <a:bodyPr wrap="square" rtlCol="0">
            <a:spAutoFit/>
          </a:bodyPr>
          <a:lstStyle/>
          <a:p>
            <a:pPr algn="ctr"/>
            <a:r>
              <a:rPr lang="ru-RU" sz="3600" dirty="0">
                <a:latin typeface="Calibri" pitchFamily="34" charset="0"/>
              </a:rPr>
              <a:t>ГОРИЗОНТ</a:t>
            </a:r>
          </a:p>
        </p:txBody>
      </p:sp>
      <p:pic>
        <p:nvPicPr>
          <p:cNvPr id="10250" name="Picture 10"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5881304"/>
            <a:ext cx="650830" cy="73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50"/>
                                        </p:tgtEl>
                                        <p:attrNameLst>
                                          <p:attrName>style.visibility</p:attrName>
                                        </p:attrNameLst>
                                      </p:cBhvr>
                                      <p:to>
                                        <p:strVal val="visible"/>
                                      </p:to>
                                    </p:set>
                                    <p:animEffect transition="in" filter="fade">
                                      <p:cBhvr>
                                        <p:cTn id="14" dur="2000"/>
                                        <p:tgtEl>
                                          <p:spTgt spid="10250"/>
                                        </p:tgtEl>
                                      </p:cBhvr>
                                    </p:animEffect>
                                    <p:anim calcmode="lin" valueType="num">
                                      <p:cBhvr>
                                        <p:cTn id="15" dur="2000" fill="hold"/>
                                        <p:tgtEl>
                                          <p:spTgt spid="10250"/>
                                        </p:tgtEl>
                                        <p:attrNameLst>
                                          <p:attrName>ppt_w</p:attrName>
                                        </p:attrNameLst>
                                      </p:cBhvr>
                                      <p:tavLst>
                                        <p:tav tm="0" fmla="#ppt_w*sin(2.5*pi*$)">
                                          <p:val>
                                            <p:fltVal val="0"/>
                                          </p:val>
                                        </p:tav>
                                        <p:tav tm="100000">
                                          <p:val>
                                            <p:fltVal val="1"/>
                                          </p:val>
                                        </p:tav>
                                      </p:tavLst>
                                    </p:anim>
                                    <p:anim calcmode="lin" valueType="num">
                                      <p:cBhvr>
                                        <p:cTn id="16" dur="2000" fill="hold"/>
                                        <p:tgtEl>
                                          <p:spTgt spid="102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491</TotalTime>
  <Words>705</Words>
  <Application>Microsoft Office PowerPoint</Application>
  <PresentationFormat>Паказ на экране (4:3)</PresentationFormat>
  <Paragraphs>94</Paragraphs>
  <Slides>29</Slides>
  <Notes>0</Notes>
  <HiddenSlides>0</HiddenSlides>
  <MMClips>0</MMClips>
  <ScaleCrop>false</ScaleCrop>
  <HeadingPairs>
    <vt:vector size="6" baseType="variant">
      <vt:variant>
        <vt:lpstr>Выкарыстоўваюцца шрыфты</vt:lpstr>
      </vt:variant>
      <vt:variant>
        <vt:i4>6</vt:i4>
      </vt:variant>
      <vt:variant>
        <vt:lpstr>Тэма</vt:lpstr>
      </vt:variant>
      <vt:variant>
        <vt:i4>1</vt:i4>
      </vt:variant>
      <vt:variant>
        <vt:lpstr>Загалоўкі слайдаў</vt:lpstr>
      </vt:variant>
      <vt:variant>
        <vt:i4>29</vt:i4>
      </vt:variant>
    </vt:vector>
  </HeadingPairs>
  <TitlesOfParts>
    <vt:vector size="36" baseType="lpstr">
      <vt:lpstr>Book Antiqua</vt:lpstr>
      <vt:lpstr>Calibri</vt:lpstr>
      <vt:lpstr>Corbel</vt:lpstr>
      <vt:lpstr>Monotype Corsiva</vt:lpstr>
      <vt:lpstr>Times New Roman</vt:lpstr>
      <vt:lpstr>Wingdings</vt:lpstr>
      <vt:lpstr>Твердый переплет</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lpstr>Прэзентацыя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KOMP</dc:creator>
  <cp:lastModifiedBy>Галина</cp:lastModifiedBy>
  <cp:revision>40</cp:revision>
  <dcterms:created xsi:type="dcterms:W3CDTF">2025-06-10T06:07:19Z</dcterms:created>
  <dcterms:modified xsi:type="dcterms:W3CDTF">2025-08-01T17:28:14Z</dcterms:modified>
</cp:coreProperties>
</file>