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9" r:id="rId4"/>
    <p:sldId id="291" r:id="rId5"/>
    <p:sldId id="294" r:id="rId6"/>
    <p:sldId id="292" r:id="rId7"/>
    <p:sldId id="293" r:id="rId8"/>
    <p:sldId id="295" r:id="rId9"/>
    <p:sldId id="296" r:id="rId10"/>
    <p:sldId id="273" r:id="rId11"/>
    <p:sldId id="301" r:id="rId12"/>
    <p:sldId id="302" r:id="rId13"/>
    <p:sldId id="297" r:id="rId14"/>
    <p:sldId id="274" r:id="rId15"/>
    <p:sldId id="300" r:id="rId16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67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2FC6A-1328-4E07-A716-F0B978A15E29}" type="datetimeFigureOut">
              <a:rPr lang="ru-RU" smtClean="0"/>
              <a:pPr/>
              <a:t>01.08.2025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E3F20-5728-41F1-AD15-FFB50DD61C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86116" y="3571883"/>
            <a:ext cx="54292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Коваленко Е.В.,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учитель начальных классов </a:t>
            </a:r>
          </a:p>
          <a:p>
            <a:pPr algn="ctr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ГУО «Средняя школа № 17 г. Барановичи»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6050" y="1785932"/>
            <a:ext cx="632245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ЗНАЧЕНИЕ </a:t>
            </a:r>
          </a:p>
          <a:p>
            <a:pPr algn="ct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И ОХРАНА ВОЗДУХА</a:t>
            </a:r>
          </a:p>
        </p:txBody>
      </p:sp>
      <p:pic>
        <p:nvPicPr>
          <p:cNvPr id="10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lum contrast="10000"/>
          </a:blip>
          <a:srcRect/>
          <a:stretch>
            <a:fillRect/>
          </a:stretch>
        </p:blipFill>
        <p:spPr bwMode="auto">
          <a:xfrm>
            <a:off x="2357423" y="426796"/>
            <a:ext cx="2714644" cy="1287716"/>
          </a:xfrm>
          <a:prstGeom prst="rect">
            <a:avLst/>
          </a:prstGeom>
          <a:noFill/>
        </p:spPr>
      </p:pic>
      <p:pic>
        <p:nvPicPr>
          <p:cNvPr id="11" name="Picture 2" descr="Picture background"/>
          <p:cNvPicPr>
            <a:picLocks noChangeAspect="1" noChangeArrowheads="1"/>
          </p:cNvPicPr>
          <p:nvPr/>
        </p:nvPicPr>
        <p:blipFill>
          <a:blip r:embed="rId3" cstate="print">
            <a:lum bright="10000"/>
          </a:blip>
          <a:srcRect/>
          <a:stretch>
            <a:fillRect/>
          </a:stretch>
        </p:blipFill>
        <p:spPr bwMode="auto">
          <a:xfrm>
            <a:off x="0" y="714362"/>
            <a:ext cx="3614377" cy="1714512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142990"/>
            <a:ext cx="3857604" cy="2571736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4714876" y="0"/>
            <a:ext cx="4429124" cy="2500312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4714876" y="2643188"/>
            <a:ext cx="4429124" cy="250031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536447" y="4000510"/>
            <a:ext cx="10001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</a:rPr>
              <a:t>―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1868" y="-214332"/>
            <a:ext cx="10001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>
                <a:solidFill>
                  <a:srgbClr val="00B050"/>
                </a:solidFill>
              </a:rPr>
              <a:t>+</a:t>
            </a:r>
          </a:p>
        </p:txBody>
      </p:sp>
      <p:pic>
        <p:nvPicPr>
          <p:cNvPr id="2052" name="Picture 4" descr="Picture backgroun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285866"/>
            <a:ext cx="3982091" cy="2357454"/>
          </a:xfrm>
          <a:prstGeom prst="rect">
            <a:avLst/>
          </a:prstGeom>
          <a:noFill/>
        </p:spPr>
      </p:pic>
      <p:pic>
        <p:nvPicPr>
          <p:cNvPr id="2054" name="Picture 6" descr="Picture background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214428"/>
            <a:ext cx="3786214" cy="2643207"/>
          </a:xfrm>
          <a:prstGeom prst="rect">
            <a:avLst/>
          </a:prstGeom>
          <a:noFill/>
        </p:spPr>
      </p:pic>
      <p:pic>
        <p:nvPicPr>
          <p:cNvPr id="2056" name="Picture 8" descr="Picture background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142990"/>
            <a:ext cx="3786214" cy="2643206"/>
          </a:xfrm>
          <a:prstGeom prst="rect">
            <a:avLst/>
          </a:prstGeom>
          <a:noFill/>
        </p:spPr>
      </p:pic>
      <p:pic>
        <p:nvPicPr>
          <p:cNvPr id="2058" name="Picture 10" descr="Picture background"/>
          <p:cNvPicPr>
            <a:picLocks noChangeAspect="1" noChangeArrowheads="1"/>
          </p:cNvPicPr>
          <p:nvPr/>
        </p:nvPicPr>
        <p:blipFill>
          <a:blip r:embed="rId6"/>
          <a:srcRect b="22300"/>
          <a:stretch>
            <a:fillRect/>
          </a:stretch>
        </p:blipFill>
        <p:spPr bwMode="auto">
          <a:xfrm>
            <a:off x="285720" y="1142990"/>
            <a:ext cx="3982091" cy="294645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9.86741E-7 L 0.49618 0.3077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800" y="154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6 0.0071 L 0.50295 0.28721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600" y="1400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9.60469E-6 L 0.51979 -0.26621 " pathEditMode="relative" ptsTypes="AA">
                                      <p:cBhvr>
                                        <p:cTn id="24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98271E-6 L 0.53559 -0.25201 " pathEditMode="relative" ptsTypes="AA">
                                      <p:cBhvr>
                                        <p:cTn id="33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-5.21927E-6 L 0.50399 0.294 " pathEditMode="relative" ptsTypes="AA">
                                      <p:cBhvr>
                                        <p:cTn id="42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357158" y="285734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1472" y="500048"/>
            <a:ext cx="35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1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Без воздуха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не проживёшь.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4643438" y="285734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714876" y="428610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Факт № 2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Воздух ― невидимый герой нашей планеты.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6" name="Выноска-облако 5"/>
          <p:cNvSpPr/>
          <p:nvPr/>
        </p:nvSpPr>
        <p:spPr>
          <a:xfrm>
            <a:off x="1857356" y="2357436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928794" y="2500312"/>
            <a:ext cx="37862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3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Чистый воздух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в наших руках.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9026" y="357172"/>
            <a:ext cx="5214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Узнали: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из чего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состоит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. </a:t>
            </a:r>
          </a:p>
        </p:txBody>
      </p:sp>
      <p:sp>
        <p:nvSpPr>
          <p:cNvPr id="3" name="Выноска-облако 2"/>
          <p:cNvSpPr/>
          <p:nvPr/>
        </p:nvSpPr>
        <p:spPr>
          <a:xfrm>
            <a:off x="571472" y="357172"/>
            <a:ext cx="3929090" cy="1357322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500048"/>
            <a:ext cx="35719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Comic Sans MS" pitchFamily="66" charset="0"/>
              </a:rPr>
              <a:t>ВОЗДУХ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857370"/>
            <a:ext cx="60944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Смогли: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объяснить,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в чём значение;</a:t>
            </a:r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назвать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3 источника загрязнения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назвать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3 действия по охране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00166" y="428610"/>
            <a:ext cx="20002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Т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―</a:t>
            </a:r>
          </a:p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Р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―</a:t>
            </a:r>
          </a:p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И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―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786064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_______ </a:t>
            </a:r>
          </a:p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       + _______ </a:t>
            </a:r>
          </a:p>
          <a:p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                        = ______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071902" y="285734"/>
            <a:ext cx="50720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Т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рудолюбие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4810" y="1071552"/>
            <a:ext cx="3071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Р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езультат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43372" y="1785932"/>
            <a:ext cx="30718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>
                <a:solidFill>
                  <a:srgbClr val="FF0000"/>
                </a:solidFill>
                <a:latin typeface="Comic Sans MS" pitchFamily="66" charset="0"/>
              </a:rPr>
              <a:t>И</a:t>
            </a: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нтерес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4843 -0.06105 C -0.01354 -0.03361 0.04843 -0.06198 -0.07761 0.00648 C -0.1125 0.02529 -0.15191 0.03824 -0.18594 0.06383 C -0.21598 0.08634 -0.24723 0.1178 -0.28004 0.12304 C -0.29723 0.13476 -0.31181 0.15418 -0.33004 0.15881 C -0.33924 0.16744 -0.34966 0.16867 -0.35973 0.17145 C -0.36788 0.17638 -0.37639 0.17823 -0.38473 0.18224 C -0.39306 0.19118 -0.40313 0.20444 -0.41337 0.20537 C -0.42084 0.20599 -0.42848 0.20537 -0.43594 0.20537 " pathEditMode="relative" rAng="0" ptsTypes="ffffffffA"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200" y="133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5.55556E-7 -0.05027 C -0.01944 0.00616 -0.00747 -0.03053 -0.03958 0.08664 C -0.04392 0.10268 -0.04948 0.11656 -0.05243 0.13475 C -0.06146 0.18809 -0.05747 0.16558 -0.06441 0.20351 C -0.06563 0.21985 -0.06944 0.23373 -0.07222 0.24884 C -0.07622 0.26981 -0.07917 0.28862 -0.0816 0.31051 C -0.08819 0.37064 -0.08542 0.34813 -0.08854 0.39099 C -0.08872 0.39315 -0.08889 0.39685 -0.08941 0.40024 C -0.09045 0.40579 -0.09219 0.40919 -0.09358 0.4135 C -0.09722 0.42615 -0.10156 0.44403 -0.10399 0.45698 C -0.11076 0.4946 -0.11389 0.52574 -0.11615 0.56706 C -0.11701 0.58711 -0.12014 0.60592 -0.12014 0.62689 " pathEditMode="relative" rAng="0" ptsTypes="fffffffffff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00" y="33900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04358 -0.02806 C 0.01076 0.09004 -0.05 -0.03484 0.02656 0.09467 C 0.04566 0.12705 0.06128 0.1659 0.08142 0.19612 C 0.10868 0.23682 0.08767 0.2029 0.10399 0.23405 C 0.10712 0.2399 0.11354 0.25101 0.11354 0.25131 C 0.12552 0.31483 0.16892 0.40703 0.20156 0.44774 C 0.20347 0.50509 0.19878 0.52513 0.21823 0.55967 C 0.22014 0.56985 0.22292 0.57725 0.22778 0.5831 C 0.22899 0.58465 0.23021 0.58557 0.23142 0.58711 C 0.23264 0.58835 0.2349 0.59143 0.2349 0.59174 " pathEditMode="relative" rAng="0" ptsTypes="fffffffffA">
                                      <p:cBhvr>
                                        <p:cTn id="3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600" y="3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7" grpId="1"/>
      <p:bldP spid="8" grpId="0"/>
      <p:bldP spid="8" grpId="1"/>
      <p:bldP spid="9" grpId="0"/>
      <p:bldP spid="9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носка-облако 2"/>
          <p:cNvSpPr/>
          <p:nvPr/>
        </p:nvSpPr>
        <p:spPr>
          <a:xfrm>
            <a:off x="214282" y="428610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714362"/>
            <a:ext cx="35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1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Он везде, но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не мешает.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Выноска-облако 4"/>
          <p:cNvSpPr/>
          <p:nvPr/>
        </p:nvSpPr>
        <p:spPr>
          <a:xfrm>
            <a:off x="4929190" y="428610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Выноска-облако 5"/>
          <p:cNvSpPr/>
          <p:nvPr/>
        </p:nvSpPr>
        <p:spPr>
          <a:xfrm>
            <a:off x="2000232" y="2500312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143504" y="571486"/>
            <a:ext cx="35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2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Всю жизнь с ним живём, а ни разу не видели.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00232" y="2643188"/>
            <a:ext cx="35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3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Он ничей, но принадлежит каждому.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6" grpId="0" animBg="1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29026" y="357172"/>
            <a:ext cx="5214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Comic Sans MS" pitchFamily="66" charset="0"/>
              </a:rPr>
              <a:t>Будем знать: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из чего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состоит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. </a:t>
            </a:r>
          </a:p>
        </p:txBody>
      </p:sp>
      <p:sp>
        <p:nvSpPr>
          <p:cNvPr id="3" name="Выноска-облако 2"/>
          <p:cNvSpPr/>
          <p:nvPr/>
        </p:nvSpPr>
        <p:spPr>
          <a:xfrm>
            <a:off x="571472" y="357172"/>
            <a:ext cx="3929090" cy="1357322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714348" y="500048"/>
            <a:ext cx="35719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solidFill>
                  <a:srgbClr val="002060"/>
                </a:solidFill>
                <a:latin typeface="Comic Sans MS" pitchFamily="66" charset="0"/>
              </a:rPr>
              <a:t>ВОЗДУХ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5852" y="1857370"/>
            <a:ext cx="60944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Сможем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 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объяснить,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в чём значение;</a:t>
            </a:r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назвать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3 источника загрязнения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;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назвать </a:t>
            </a:r>
            <a:r>
              <a:rPr lang="ru-RU" sz="2800" u="sng" dirty="0">
                <a:solidFill>
                  <a:srgbClr val="002060"/>
                </a:solidFill>
                <a:latin typeface="Comic Sans MS" pitchFamily="66" charset="0"/>
              </a:rPr>
              <a:t>3 действия по охране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.</a:t>
            </a:r>
          </a:p>
          <a:p>
            <a:r>
              <a:rPr lang="ru-RU" sz="2800" b="1" dirty="0">
                <a:solidFill>
                  <a:srgbClr val="002060"/>
                </a:solidFill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357158" y="285734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1472" y="500048"/>
            <a:ext cx="35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1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Без воздуха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не проживёшь.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-облако 1"/>
          <p:cNvSpPr/>
          <p:nvPr/>
        </p:nvSpPr>
        <p:spPr>
          <a:xfrm>
            <a:off x="357158" y="285734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571472" y="500048"/>
            <a:ext cx="35719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u="sng" dirty="0">
                <a:solidFill>
                  <a:srgbClr val="002060"/>
                </a:solidFill>
                <a:latin typeface="Comic Sans MS" pitchFamily="66" charset="0"/>
              </a:rPr>
              <a:t>Факт № 1</a:t>
            </a:r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Без воздуха 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Comic Sans MS" pitchFamily="66" charset="0"/>
              </a:rPr>
              <a:t>не проживёшь.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Выноска-облако 3"/>
          <p:cNvSpPr/>
          <p:nvPr/>
        </p:nvSpPr>
        <p:spPr>
          <a:xfrm>
            <a:off x="4643438" y="285734"/>
            <a:ext cx="3929090" cy="2357454"/>
          </a:xfrm>
          <a:prstGeom prst="cloudCallou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4714876" y="428610"/>
            <a:ext cx="37862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u="sng">
                <a:solidFill>
                  <a:srgbClr val="002060"/>
                </a:solidFill>
                <a:latin typeface="Comic Sans MS" pitchFamily="66" charset="0"/>
              </a:rPr>
              <a:t>Факт № 2</a:t>
            </a:r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: </a:t>
            </a:r>
          </a:p>
          <a:p>
            <a:pPr algn="ctr"/>
            <a:r>
              <a:rPr lang="ru-RU" sz="2800" dirty="0">
                <a:solidFill>
                  <a:srgbClr val="002060"/>
                </a:solidFill>
                <a:latin typeface="Comic Sans MS" pitchFamily="66" charset="0"/>
              </a:rPr>
              <a:t>Воздух ― невидимый герой нашей планеты.</a:t>
            </a:r>
          </a:p>
          <a:p>
            <a:endParaRPr lang="ru-RU" sz="32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191</Words>
  <Application>Microsoft Office PowerPoint</Application>
  <PresentationFormat>Паказ на экране (16:9)</PresentationFormat>
  <Paragraphs>55</Paragraphs>
  <Slides>15</Slides>
  <Notes>0</Notes>
  <HiddenSlides>0</HiddenSlides>
  <MMClips>0</MMClips>
  <ScaleCrop>false</ScaleCrop>
  <HeadingPairs>
    <vt:vector size="6" baseType="variant">
      <vt:variant>
        <vt:lpstr>Выкарыстоўваюцца шрыфты</vt:lpstr>
      </vt:variant>
      <vt:variant>
        <vt:i4>3</vt:i4>
      </vt:variant>
      <vt:variant>
        <vt:lpstr>Тэма</vt:lpstr>
      </vt:variant>
      <vt:variant>
        <vt:i4>1</vt:i4>
      </vt:variant>
      <vt:variant>
        <vt:lpstr>Загалоўкі слайдаў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Тема Office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  <vt:lpstr>Прэзентацыя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Галина</cp:lastModifiedBy>
  <cp:revision>35</cp:revision>
  <dcterms:created xsi:type="dcterms:W3CDTF">2025-05-03T09:57:02Z</dcterms:created>
  <dcterms:modified xsi:type="dcterms:W3CDTF">2025-08-01T12:51:27Z</dcterms:modified>
</cp:coreProperties>
</file>