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90" r:id="rId11"/>
    <p:sldId id="264" r:id="rId12"/>
    <p:sldId id="265" r:id="rId13"/>
    <p:sldId id="289" r:id="rId14"/>
    <p:sldId id="266" r:id="rId15"/>
    <p:sldId id="291" r:id="rId16"/>
    <p:sldId id="268" r:id="rId17"/>
    <p:sldId id="285" r:id="rId18"/>
    <p:sldId id="280" r:id="rId19"/>
    <p:sldId id="282" r:id="rId20"/>
    <p:sldId id="281" r:id="rId21"/>
    <p:sldId id="292" r:id="rId22"/>
    <p:sldId id="267" r:id="rId23"/>
    <p:sldId id="288" r:id="rId24"/>
    <p:sldId id="287" r:id="rId25"/>
    <p:sldId id="283" r:id="rId26"/>
    <p:sldId id="293" r:id="rId27"/>
    <p:sldId id="270" r:id="rId28"/>
    <p:sldId id="269" r:id="rId29"/>
    <p:sldId id="294" r:id="rId30"/>
    <p:sldId id="271" r:id="rId31"/>
    <p:sldId id="272" r:id="rId32"/>
    <p:sldId id="274" r:id="rId33"/>
    <p:sldId id="275" r:id="rId34"/>
    <p:sldId id="276" r:id="rId35"/>
    <p:sldId id="277" r:id="rId36"/>
    <p:sldId id="278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CC"/>
    <a:srgbClr val="CCECFF"/>
    <a:srgbClr val="CC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F2F4-2E7F-4D48-A21C-41382607C348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58C0-9573-4B41-9C15-97C9B2016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8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58C0-9573-4B41-9C15-97C9B20167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3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58C0-9573-4B41-9C15-97C9B20167C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58C0-9573-4B41-9C15-97C9B20167C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09D68EE-265F-4610-A8F7-AF94944DA83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6CD120E-D3E4-41AD-9463-D020338495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cdn-fs.interneturok.ru/content/konspekt_image/51250/92a34e50_fab6_0130_f983_22000a1c9e18.jpg?roistat_visit=141420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s://cdn-fs.interneturok.ru/content/konspekt_image/51251/934f3180_fab6_0130_f984_22000a1c9e18.jpg?roistat_visit=141420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cdn-fs.interneturok.ru/content/konspekt_image/51263/99ad6040_fab6_0130_f990_22000a1c9e18.jpg?roistat_visit=1414203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10.wdp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8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692696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«Человек и мир»</a:t>
            </a:r>
          </a:p>
          <a:p>
            <a:pPr algn="ctr"/>
            <a:r>
              <a:rPr lang="ru-RU" sz="2800" b="1" dirty="0"/>
              <a:t>3 класс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0575" y="192380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Земля – наш общий дом</a:t>
            </a:r>
          </a:p>
        </p:txBody>
      </p:sp>
      <p:pic>
        <p:nvPicPr>
          <p:cNvPr id="1027" name="Picture 3" descr="Электронный образовательный маршрут «ЗЕМЛЯ — НАШ ОБЩИЙ ДОМ» 2020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9" b="89844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55" y="2780928"/>
            <a:ext cx="378903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1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«Земля — наш общий дом»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2513"/>
            <a:ext cx="81830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Цель:</a:t>
            </a:r>
            <a:r>
              <a:rPr lang="ru-RU" sz="2600" dirty="0"/>
              <a:t> </a:t>
            </a:r>
            <a:r>
              <a:rPr lang="ru-RU" sz="2600" b="1" dirty="0"/>
              <a:t>к концу урока </a:t>
            </a:r>
          </a:p>
          <a:p>
            <a:r>
              <a:rPr lang="ru-RU" sz="2600" b="1" dirty="0"/>
              <a:t>знать</a:t>
            </a:r>
            <a:r>
              <a:rPr lang="ru-RU" sz="2600" dirty="0"/>
              <a:t>, что такое </a:t>
            </a:r>
          </a:p>
          <a:p>
            <a:r>
              <a:rPr lang="ru-RU" sz="2600" dirty="0"/>
              <a:t>земная ось, Северный полюс,  Южный полюс, </a:t>
            </a:r>
          </a:p>
          <a:p>
            <a:r>
              <a:rPr lang="ru-RU" sz="2600" dirty="0"/>
              <a:t>глобус, </a:t>
            </a:r>
          </a:p>
          <a:p>
            <a:r>
              <a:rPr lang="ru-RU" sz="2600" dirty="0"/>
              <a:t>экватор, Северное полушарие, Южное полушарие, </a:t>
            </a:r>
          </a:p>
          <a:p>
            <a:r>
              <a:rPr lang="ru-RU" sz="2600" dirty="0"/>
              <a:t>материки, океаны, их названия;</a:t>
            </a:r>
          </a:p>
          <a:p>
            <a:r>
              <a:rPr lang="ru-RU" sz="2600" b="1" i="1" dirty="0"/>
              <a:t>уметь</a:t>
            </a:r>
            <a:r>
              <a:rPr lang="ru-RU" sz="2600" dirty="0"/>
              <a:t> находить эти объекты на модели. </a:t>
            </a:r>
          </a:p>
          <a:p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23528" y="2420888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19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Представления древних людей               о форме Земли</a:t>
            </a:r>
          </a:p>
        </p:txBody>
      </p:sp>
      <p:pic>
        <p:nvPicPr>
          <p:cNvPr id="4" name="Рисунок 3" descr="Мифическое представление глобуса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6500"/>
            <a:ext cx="2808312" cy="318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ндийское представление глобуса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51943"/>
            <a:ext cx="2952328" cy="3221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05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емлю может упасть советский космический корабль, который запустили  более 50 лет назад | Sobak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903"/>
            <a:ext cx="5561856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ой Советского Союза Гагарин Юрий Алексеевич :: Герои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88" y="3429000"/>
            <a:ext cx="19251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лимук, Петр Ильич - ПЕРСОНА ТА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2515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2566" y="623731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Юрий Гагарин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5701" y="6263169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Пётр Климук</a:t>
            </a:r>
          </a:p>
        </p:txBody>
      </p:sp>
    </p:spTree>
    <p:extLst>
      <p:ext uri="{BB962C8B-B14F-4D97-AF65-F5344CB8AC3E}">
        <p14:creationId xmlns:p14="http://schemas.microsoft.com/office/powerpoint/2010/main" val="361353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c80ac4be7439f7b240bea36b481b14793478c6ad-300146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9" y="1052736"/>
            <a:ext cx="6026041" cy="39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42900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9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Файл:Green triangle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Файл:Green triangle.svg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Green Triangle&quot; Images – Browse 20,973 Stock Photos, Vectors, and Video | 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Green Triangle&quot; Images – Browse 20,973 Stock Photos, Vectors, and Video |  Adobe 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122922" y="1340768"/>
            <a:ext cx="5444169" cy="4504779"/>
            <a:chOff x="2267451" y="764704"/>
            <a:chExt cx="4776356" cy="4210447"/>
          </a:xfrm>
        </p:grpSpPr>
        <p:pic>
          <p:nvPicPr>
            <p:cNvPr id="2050" name="Picture 2" descr="Треугольник. Божественный, любовный, Бермудский, магический и не только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89286" l="1778" r="99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" t="8016" r="5199" b="11465"/>
            <a:stretch/>
          </p:blipFill>
          <p:spPr bwMode="auto">
            <a:xfrm>
              <a:off x="2267451" y="2764866"/>
              <a:ext cx="243870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9" b="96250" l="18125" r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9" r="18710"/>
            <a:stretch/>
          </p:blipFill>
          <p:spPr bwMode="auto">
            <a:xfrm>
              <a:off x="4642618" y="2815151"/>
              <a:ext cx="240118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2708" l="4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7" b="19062"/>
            <a:stretch/>
          </p:blipFill>
          <p:spPr bwMode="auto">
            <a:xfrm rot="10800000">
              <a:off x="3408302" y="2782493"/>
              <a:ext cx="2542636" cy="219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треугольник на прозрачном фоне 27 фото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002" y="764704"/>
              <a:ext cx="242923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34793" y="2187403"/>
              <a:ext cx="1949291" cy="66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воображаемая</a:t>
              </a:r>
            </a:p>
            <a:p>
              <a:pPr algn="ctr"/>
              <a:r>
                <a:rPr lang="ru-RU" sz="2000" dirty="0"/>
                <a:t>линия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34793" y="3242781"/>
              <a:ext cx="1615651" cy="37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</a:rPr>
                <a:t>земная ось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5811" y="4108617"/>
              <a:ext cx="1443095" cy="66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Северный</a:t>
              </a:r>
            </a:p>
            <a:p>
              <a:pPr algn="ctr"/>
              <a:r>
                <a:rPr lang="ru-RU" sz="2000" dirty="0"/>
                <a:t>полюс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1666" y="4117993"/>
              <a:ext cx="1443095" cy="66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Южный</a:t>
              </a:r>
            </a:p>
            <a:p>
              <a:pPr algn="ctr"/>
              <a:r>
                <a:rPr lang="ru-RU" sz="2000" dirty="0"/>
                <a:t>полюс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47302" y="465138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Земная ось</a:t>
            </a:r>
          </a:p>
        </p:txBody>
      </p:sp>
    </p:spTree>
    <p:extLst>
      <p:ext uri="{BB962C8B-B14F-4D97-AF65-F5344CB8AC3E}">
        <p14:creationId xmlns:p14="http://schemas.microsoft.com/office/powerpoint/2010/main" val="287311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«Земля — наш общий дом»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2513"/>
            <a:ext cx="81830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Цель:</a:t>
            </a:r>
            <a:r>
              <a:rPr lang="ru-RU" sz="2600" dirty="0"/>
              <a:t> </a:t>
            </a:r>
            <a:r>
              <a:rPr lang="ru-RU" sz="2600" b="1" dirty="0"/>
              <a:t>к концу урока </a:t>
            </a:r>
          </a:p>
          <a:p>
            <a:r>
              <a:rPr lang="ru-RU" sz="2600" b="1" dirty="0"/>
              <a:t>знать</a:t>
            </a:r>
            <a:r>
              <a:rPr lang="ru-RU" sz="2600" dirty="0"/>
              <a:t>, что такое </a:t>
            </a:r>
          </a:p>
          <a:p>
            <a:r>
              <a:rPr lang="ru-RU" sz="2600" dirty="0"/>
              <a:t>земная ось, Северный полюс,  Южный полюс, </a:t>
            </a:r>
          </a:p>
          <a:p>
            <a:r>
              <a:rPr lang="ru-RU" sz="2600" dirty="0"/>
              <a:t>глобус, </a:t>
            </a:r>
          </a:p>
          <a:p>
            <a:r>
              <a:rPr lang="ru-RU" sz="2600" dirty="0"/>
              <a:t>экватор, Северное полушарие, Южное полушарие, </a:t>
            </a:r>
          </a:p>
          <a:p>
            <a:r>
              <a:rPr lang="ru-RU" sz="2600" dirty="0"/>
              <a:t>материки, океаны, их названия;</a:t>
            </a:r>
          </a:p>
          <a:p>
            <a:r>
              <a:rPr lang="ru-RU" sz="2600" b="1" i="1" dirty="0"/>
              <a:t>уметь</a:t>
            </a:r>
            <a:r>
              <a:rPr lang="ru-RU" sz="2600" dirty="0"/>
              <a:t> находить эти объекты на модели. </a:t>
            </a:r>
          </a:p>
          <a:p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46713" y="2813396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6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17452" y="1579142"/>
            <a:ext cx="5400600" cy="4498479"/>
            <a:chOff x="2267451" y="764704"/>
            <a:chExt cx="4776356" cy="4210447"/>
          </a:xfrm>
        </p:grpSpPr>
        <p:pic>
          <p:nvPicPr>
            <p:cNvPr id="3" name="Picture 2" descr="Треугольник. Божественный, любовный, Бермудский, магический и не только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89286" l="1778" r="99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" t="8016" r="5199" b="11465"/>
            <a:stretch/>
          </p:blipFill>
          <p:spPr bwMode="auto">
            <a:xfrm>
              <a:off x="2267451" y="2764866"/>
              <a:ext cx="243870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2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9" b="96250" l="18125" r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9" r="18710"/>
            <a:stretch/>
          </p:blipFill>
          <p:spPr bwMode="auto">
            <a:xfrm>
              <a:off x="4642618" y="2815151"/>
              <a:ext cx="240118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2708" l="4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7" b="19062"/>
            <a:stretch/>
          </p:blipFill>
          <p:spPr bwMode="auto">
            <a:xfrm rot="10800000">
              <a:off x="3408302" y="2782493"/>
              <a:ext cx="2542636" cy="219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треугольник на прозрачном фоне 27 фото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002" y="764704"/>
              <a:ext cx="242923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64294" y="1912920"/>
              <a:ext cx="1283731" cy="66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модель</a:t>
              </a:r>
            </a:p>
            <a:p>
              <a:pPr algn="ctr"/>
              <a:r>
                <a:rPr lang="ru-RU" sz="2000" dirty="0"/>
                <a:t> Земли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793" y="3242781"/>
              <a:ext cx="1615651" cy="37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</a:rPr>
                <a:t>глобус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5810" y="3926682"/>
              <a:ext cx="1618694" cy="66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в форме шара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37937" y="3895151"/>
              <a:ext cx="1610550" cy="95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показывает</a:t>
              </a:r>
            </a:p>
            <a:p>
              <a:pPr algn="ctr"/>
              <a:r>
                <a:rPr lang="ru-RU" sz="2000" dirty="0"/>
                <a:t>вращение вокруг оси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04757" y="477694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Глобус</a:t>
            </a:r>
          </a:p>
        </p:txBody>
      </p:sp>
    </p:spTree>
    <p:extLst>
      <p:ext uri="{BB962C8B-B14F-4D97-AF65-F5344CB8AC3E}">
        <p14:creationId xmlns:p14="http://schemas.microsoft.com/office/powerpoint/2010/main" val="422154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обус Кратеса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5"/>
          <a:stretch/>
        </p:blipFill>
        <p:spPr bwMode="auto">
          <a:xfrm>
            <a:off x="2699792" y="1196752"/>
            <a:ext cx="3600400" cy="3541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67844" y="514202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Глобус </a:t>
            </a:r>
            <a:r>
              <a:rPr lang="ru-RU" sz="2200" dirty="0" err="1"/>
              <a:t>Кратеса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0524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интересных фактов о глобусе и история его создания, изображение №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8" y="548680"/>
            <a:ext cx="70922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7321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Диаметр самого большого глобуса </a:t>
            </a:r>
            <a:r>
              <a:rPr lang="ru-RU" sz="2200" dirty="0" err="1"/>
              <a:t>Eartha</a:t>
            </a:r>
            <a:r>
              <a:rPr lang="ru-RU" sz="2200" dirty="0"/>
              <a:t> составляет 12,6 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47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интересных фактов о глобусе и история его создания, изображение №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186"/>
            <a:ext cx="62432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4522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В 1492 году был создан глобус под названием «Земное яблоко».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Наш дом родной, наш общий дом — </a:t>
            </a:r>
          </a:p>
          <a:p>
            <a:r>
              <a:rPr lang="ru-RU" sz="2800" dirty="0"/>
              <a:t>Земля, где мы с тобой живём! </a:t>
            </a:r>
          </a:p>
          <a:p>
            <a:r>
              <a:rPr lang="ru-RU" sz="2800" dirty="0"/>
              <a:t>Ты только посмотри вокруг: </a:t>
            </a:r>
          </a:p>
          <a:p>
            <a:r>
              <a:rPr lang="ru-RU" sz="2800" dirty="0"/>
              <a:t>Тут речка, там — зелёный луг, </a:t>
            </a:r>
          </a:p>
          <a:p>
            <a:r>
              <a:rPr lang="ru-RU" sz="2800" dirty="0"/>
              <a:t>А где-то снег лежит горой, </a:t>
            </a:r>
          </a:p>
          <a:p>
            <a:r>
              <a:rPr lang="ru-RU" sz="2800" dirty="0"/>
              <a:t>А где-то жарко и зимой… </a:t>
            </a:r>
          </a:p>
          <a:p>
            <a:r>
              <a:rPr lang="ru-RU" sz="2800" dirty="0"/>
              <a:t>Одно у них названье есть: </a:t>
            </a:r>
          </a:p>
          <a:p>
            <a:r>
              <a:rPr lang="ru-RU" sz="2800" dirty="0"/>
              <a:t>Леса, и горы, и моря — </a:t>
            </a:r>
          </a:p>
          <a:p>
            <a:r>
              <a:rPr lang="ru-RU" sz="2800" dirty="0"/>
              <a:t>Всё называется ЗЕМЛЯ!</a:t>
            </a:r>
          </a:p>
        </p:txBody>
      </p:sp>
      <p:pic>
        <p:nvPicPr>
          <p:cNvPr id="2054" name="Picture 6" descr="Картинки красивые на телефон природа весна (7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0520"/>
            <a:ext cx="39172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6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интересных фактов о глобусе и история его создания, изображение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23267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4522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Глобус из двух половинок </a:t>
            </a:r>
            <a:r>
              <a:rPr lang="ru-RU" sz="2400" dirty="0" err="1"/>
              <a:t>страусиного</a:t>
            </a:r>
            <a:r>
              <a:rPr lang="ru-RU" sz="2400" dirty="0"/>
              <a:t> яйца. </a:t>
            </a:r>
          </a:p>
        </p:txBody>
      </p:sp>
    </p:spTree>
    <p:extLst>
      <p:ext uri="{BB962C8B-B14F-4D97-AF65-F5344CB8AC3E}">
        <p14:creationId xmlns:p14="http://schemas.microsoft.com/office/powerpoint/2010/main" val="85309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«Земля — наш общий дом»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2513"/>
            <a:ext cx="81830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Цель:</a:t>
            </a:r>
            <a:r>
              <a:rPr lang="ru-RU" sz="2600" dirty="0"/>
              <a:t> </a:t>
            </a:r>
            <a:r>
              <a:rPr lang="ru-RU" sz="2600" b="1" dirty="0"/>
              <a:t>к концу урока </a:t>
            </a:r>
          </a:p>
          <a:p>
            <a:r>
              <a:rPr lang="ru-RU" sz="2600" b="1" dirty="0"/>
              <a:t>знать</a:t>
            </a:r>
            <a:r>
              <a:rPr lang="ru-RU" sz="2600" dirty="0"/>
              <a:t>, что такое </a:t>
            </a:r>
          </a:p>
          <a:p>
            <a:r>
              <a:rPr lang="ru-RU" sz="2600" dirty="0"/>
              <a:t>земная ось, Северный полюс,  Южный полюс, </a:t>
            </a:r>
          </a:p>
          <a:p>
            <a:r>
              <a:rPr lang="ru-RU" sz="2600" dirty="0"/>
              <a:t>глобус, </a:t>
            </a:r>
          </a:p>
          <a:p>
            <a:r>
              <a:rPr lang="ru-RU" sz="2600" dirty="0"/>
              <a:t>экватор, Северное полушарие, Южное полушарие, </a:t>
            </a:r>
          </a:p>
          <a:p>
            <a:r>
              <a:rPr lang="ru-RU" sz="2600" dirty="0"/>
              <a:t>материки, океаны, их названия;</a:t>
            </a:r>
          </a:p>
          <a:p>
            <a:r>
              <a:rPr lang="ru-RU" sz="2600" b="1" i="1" dirty="0"/>
              <a:t>уметь</a:t>
            </a:r>
            <a:r>
              <a:rPr lang="ru-RU" sz="2600" dirty="0"/>
              <a:t> находить эти объекты на модели. </a:t>
            </a:r>
          </a:p>
          <a:p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68228" y="3212976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6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22298" y="1268760"/>
            <a:ext cx="5400600" cy="4642495"/>
            <a:chOff x="2267451" y="764704"/>
            <a:chExt cx="4776356" cy="4210447"/>
          </a:xfrm>
        </p:grpSpPr>
        <p:pic>
          <p:nvPicPr>
            <p:cNvPr id="3" name="Picture 2" descr="Треугольник. Божественный, любовный, Бермудский, магический и не только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75" b="89286" l="1778" r="99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5" t="8016" r="5199" b="11465"/>
            <a:stretch/>
          </p:blipFill>
          <p:spPr bwMode="auto">
            <a:xfrm>
              <a:off x="2267451" y="2764866"/>
              <a:ext cx="243870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2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39" b="96250" l="18125" r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9" r="18710"/>
            <a:stretch/>
          </p:blipFill>
          <p:spPr bwMode="auto">
            <a:xfrm>
              <a:off x="4642618" y="2815151"/>
              <a:ext cx="240118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треугольник геометрическая фигура на прозрачном фоне 24 фото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2708" l="4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7" b="19062"/>
            <a:stretch/>
          </p:blipFill>
          <p:spPr bwMode="auto">
            <a:xfrm rot="10800000">
              <a:off x="3408302" y="2782493"/>
              <a:ext cx="2542636" cy="219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треугольник на прозрачном фоне 27 фото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002" y="764704"/>
              <a:ext cx="242923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195" y="2240230"/>
              <a:ext cx="1949291" cy="68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воображаемая</a:t>
              </a:r>
            </a:p>
            <a:p>
              <a:pPr algn="ctr"/>
              <a:r>
                <a:rPr lang="ru-RU" sz="2000" dirty="0"/>
                <a:t>линия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793" y="3242781"/>
              <a:ext cx="1615651" cy="3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</a:rPr>
                <a:t>экватор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5810" y="4108616"/>
              <a:ext cx="1618694" cy="64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Северное</a:t>
              </a:r>
            </a:p>
            <a:p>
              <a:pPr algn="ctr"/>
              <a:r>
                <a:rPr lang="ru-RU" sz="2000" dirty="0"/>
                <a:t>полушарие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4211" y="4117993"/>
              <a:ext cx="1610550" cy="64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Южное</a:t>
              </a:r>
            </a:p>
            <a:p>
              <a:pPr algn="ctr"/>
              <a:r>
                <a:rPr lang="ru-RU" sz="2000" dirty="0"/>
                <a:t>полушарие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7302" y="465138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Экватор</a:t>
            </a:r>
          </a:p>
        </p:txBody>
      </p:sp>
    </p:spTree>
    <p:extLst>
      <p:ext uri="{BB962C8B-B14F-4D97-AF65-F5344CB8AC3E}">
        <p14:creationId xmlns:p14="http://schemas.microsoft.com/office/powerpoint/2010/main" val="90981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32448" cy="387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3489" y="62068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Северное полушарие и Южное полушарие</a:t>
            </a:r>
          </a:p>
        </p:txBody>
      </p:sp>
    </p:spTree>
    <p:extLst>
      <p:ext uri="{BB962C8B-B14F-4D97-AF65-F5344CB8AC3E}">
        <p14:creationId xmlns:p14="http://schemas.microsoft.com/office/powerpoint/2010/main" val="189352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6" y="6926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537472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Длина экватора </a:t>
            </a:r>
            <a:r>
              <a:rPr lang="ru-RU" sz="2200" b="1" dirty="0"/>
              <a:t>около 40 тысяч километров.</a:t>
            </a:r>
          </a:p>
          <a:p>
            <a:r>
              <a:rPr lang="ru-RU" sz="2200" dirty="0"/>
              <a:t>Чтобы обойти Землю пешком по экватору без остановок, понадобится 278 суток. </a:t>
            </a:r>
          </a:p>
          <a:p>
            <a:r>
              <a:rPr lang="ru-RU" sz="2200" dirty="0"/>
              <a:t>Если в день передвигаться 6 часов, понадобится 3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583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оп 20 самых необычных футбольных стадионов мира - FOOTBOLN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3964" cy="46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157192"/>
            <a:ext cx="7703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Стадион в бразильском городе </a:t>
            </a:r>
            <a:r>
              <a:rPr lang="ru-RU" sz="2200" dirty="0" err="1"/>
              <a:t>Микапо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207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«Земля — наш общий дом»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2513"/>
            <a:ext cx="81830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Цель:</a:t>
            </a:r>
            <a:r>
              <a:rPr lang="ru-RU" sz="2600" dirty="0"/>
              <a:t> </a:t>
            </a:r>
            <a:r>
              <a:rPr lang="ru-RU" sz="2600" b="1" dirty="0"/>
              <a:t>к концу урока </a:t>
            </a:r>
          </a:p>
          <a:p>
            <a:r>
              <a:rPr lang="ru-RU" sz="2600" b="1" dirty="0"/>
              <a:t>знать</a:t>
            </a:r>
            <a:r>
              <a:rPr lang="ru-RU" sz="2600" dirty="0"/>
              <a:t>, что такое </a:t>
            </a:r>
          </a:p>
          <a:p>
            <a:r>
              <a:rPr lang="ru-RU" sz="2600" dirty="0"/>
              <a:t>земная ось, Северный полюс,  Южный полюс, </a:t>
            </a:r>
          </a:p>
          <a:p>
            <a:r>
              <a:rPr lang="ru-RU" sz="2600" dirty="0"/>
              <a:t>глобус, </a:t>
            </a:r>
          </a:p>
          <a:p>
            <a:r>
              <a:rPr lang="ru-RU" sz="2600" dirty="0"/>
              <a:t>экватор, Северное полушарие, Южное полушарие, </a:t>
            </a:r>
          </a:p>
          <a:p>
            <a:r>
              <a:rPr lang="ru-RU" sz="2600" dirty="0"/>
              <a:t>материки, океаны, их названия;</a:t>
            </a:r>
          </a:p>
          <a:p>
            <a:r>
              <a:rPr lang="ru-RU" sz="2600" b="1" i="1" dirty="0"/>
              <a:t>уметь</a:t>
            </a:r>
            <a:r>
              <a:rPr lang="ru-RU" sz="2600" dirty="0"/>
              <a:t> находить эти объекты на модели. </a:t>
            </a:r>
          </a:p>
          <a:p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95536" y="3645024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68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2149665" y="223378"/>
            <a:ext cx="4716000" cy="790346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48619" y="32616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Поверхность Земли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7280" y="1608358"/>
            <a:ext cx="2304000" cy="8474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05654" y="172522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Материки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679614" y="1563135"/>
            <a:ext cx="2304000" cy="8474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21" y="173925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Океаны</a:t>
            </a:r>
          </a:p>
        </p:txBody>
      </p:sp>
      <p:cxnSp>
        <p:nvCxnSpPr>
          <p:cNvPr id="8" name="Прямая со стрелкой 7"/>
          <p:cNvCxnSpPr>
            <a:stCxn id="17" idx="4"/>
            <a:endCxn id="11" idx="6"/>
          </p:cNvCxnSpPr>
          <p:nvPr/>
        </p:nvCxnSpPr>
        <p:spPr>
          <a:xfrm flipH="1">
            <a:off x="3211280" y="1013724"/>
            <a:ext cx="1296385" cy="101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>
            <a:off x="4780867" y="1013724"/>
            <a:ext cx="898747" cy="97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97280" y="2794165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905854" y="2734604"/>
            <a:ext cx="1620000" cy="708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00049" y="3783192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9701" y="383732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7753" y="484744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48619" y="485479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32040" y="2678653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31968" y="2678653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333621" y="3884464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52043" y="3830676"/>
            <a:ext cx="1620000" cy="6940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105654" y="2436041"/>
            <a:ext cx="586337" cy="358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7" idx="0"/>
          </p:cNvCxnSpPr>
          <p:nvPr/>
        </p:nvCxnSpPr>
        <p:spPr>
          <a:xfrm flipH="1">
            <a:off x="5742040" y="2401940"/>
            <a:ext cx="788101" cy="2767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4"/>
          </p:cNvCxnSpPr>
          <p:nvPr/>
        </p:nvCxnSpPr>
        <p:spPr>
          <a:xfrm flipH="1">
            <a:off x="6372201" y="2410536"/>
            <a:ext cx="459413" cy="1463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953621" y="2401940"/>
            <a:ext cx="617852" cy="15044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8" idx="0"/>
          </p:cNvCxnSpPr>
          <p:nvPr/>
        </p:nvCxnSpPr>
        <p:spPr>
          <a:xfrm>
            <a:off x="7483176" y="2348380"/>
            <a:ext cx="658792" cy="3302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1" idx="4"/>
          </p:cNvCxnSpPr>
          <p:nvPr/>
        </p:nvCxnSpPr>
        <p:spPr>
          <a:xfrm flipH="1">
            <a:off x="1691991" y="2455759"/>
            <a:ext cx="367289" cy="14506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043564" y="2474259"/>
            <a:ext cx="153214" cy="25156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7" idx="1"/>
          </p:cNvCxnSpPr>
          <p:nvPr/>
        </p:nvCxnSpPr>
        <p:spPr>
          <a:xfrm>
            <a:off x="2302136" y="2474259"/>
            <a:ext cx="483727" cy="24859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4" idx="1"/>
          </p:cNvCxnSpPr>
          <p:nvPr/>
        </p:nvCxnSpPr>
        <p:spPr>
          <a:xfrm>
            <a:off x="2418876" y="2411089"/>
            <a:ext cx="518417" cy="14775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807270" y="2360687"/>
            <a:ext cx="551349" cy="4334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4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2149665" y="223378"/>
            <a:ext cx="4716000" cy="790346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48619" y="32616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Поверхность Земли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7280" y="1608358"/>
            <a:ext cx="2304000" cy="8474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05654" y="172522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Материки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679614" y="1563135"/>
            <a:ext cx="2304000" cy="8474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21" y="173925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Океаны</a:t>
            </a:r>
          </a:p>
        </p:txBody>
      </p:sp>
      <p:cxnSp>
        <p:nvCxnSpPr>
          <p:cNvPr id="8" name="Прямая со стрелкой 7"/>
          <p:cNvCxnSpPr>
            <a:stCxn id="17" idx="4"/>
            <a:endCxn id="11" idx="6"/>
          </p:cNvCxnSpPr>
          <p:nvPr/>
        </p:nvCxnSpPr>
        <p:spPr>
          <a:xfrm flipH="1">
            <a:off x="3211280" y="1013724"/>
            <a:ext cx="1296385" cy="101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>
            <a:off x="4780867" y="1013724"/>
            <a:ext cx="898747" cy="97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97280" y="2794165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905854" y="2734604"/>
            <a:ext cx="1620000" cy="708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00049" y="3783192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9701" y="383732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7753" y="484744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48619" y="4854796"/>
            <a:ext cx="1620000" cy="72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17143" y="3006960"/>
            <a:ext cx="117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Евразия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1482" y="5030130"/>
            <a:ext cx="13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Австралия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3552" y="2904136"/>
            <a:ext cx="118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Африка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2322" y="3829788"/>
            <a:ext cx="142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Южная</a:t>
            </a:r>
          </a:p>
          <a:p>
            <a:r>
              <a:rPr lang="ru-RU" dirty="0"/>
              <a:t>Америка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532" y="3885417"/>
            <a:ext cx="132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Северная Америка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00049" y="5030130"/>
            <a:ext cx="158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Антарктида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4932040" y="2678653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331968" y="2678653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333621" y="3884464"/>
            <a:ext cx="1620000" cy="72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52043" y="3830676"/>
            <a:ext cx="1620000" cy="6940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511153" y="4019719"/>
            <a:ext cx="133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Индийский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43250" y="2816237"/>
            <a:ext cx="118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Тихий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91071" y="2853987"/>
            <a:ext cx="185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Атлантический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02236" y="3874160"/>
            <a:ext cx="154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Северный</a:t>
            </a:r>
          </a:p>
          <a:p>
            <a:r>
              <a:rPr lang="ru-RU" dirty="0"/>
              <a:t>Ледовитый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105654" y="2436041"/>
            <a:ext cx="586337" cy="358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7" idx="0"/>
          </p:cNvCxnSpPr>
          <p:nvPr/>
        </p:nvCxnSpPr>
        <p:spPr>
          <a:xfrm flipH="1">
            <a:off x="5742040" y="2401940"/>
            <a:ext cx="788101" cy="2767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4"/>
          </p:cNvCxnSpPr>
          <p:nvPr/>
        </p:nvCxnSpPr>
        <p:spPr>
          <a:xfrm flipH="1">
            <a:off x="6372201" y="2410536"/>
            <a:ext cx="459413" cy="1463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953621" y="2401940"/>
            <a:ext cx="617852" cy="15044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8" idx="0"/>
          </p:cNvCxnSpPr>
          <p:nvPr/>
        </p:nvCxnSpPr>
        <p:spPr>
          <a:xfrm>
            <a:off x="7483176" y="2348380"/>
            <a:ext cx="658792" cy="3302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1" idx="4"/>
          </p:cNvCxnSpPr>
          <p:nvPr/>
        </p:nvCxnSpPr>
        <p:spPr>
          <a:xfrm flipH="1">
            <a:off x="1691991" y="2455759"/>
            <a:ext cx="367289" cy="14506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043564" y="2474259"/>
            <a:ext cx="153214" cy="25156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7" idx="1"/>
          </p:cNvCxnSpPr>
          <p:nvPr/>
        </p:nvCxnSpPr>
        <p:spPr>
          <a:xfrm>
            <a:off x="2302136" y="2474259"/>
            <a:ext cx="483727" cy="24859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4" idx="1"/>
          </p:cNvCxnSpPr>
          <p:nvPr/>
        </p:nvCxnSpPr>
        <p:spPr>
          <a:xfrm>
            <a:off x="2418876" y="2411089"/>
            <a:ext cx="518417" cy="14775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807270" y="2360687"/>
            <a:ext cx="551349" cy="4334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0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  <p:bldP spid="44" grpId="0"/>
      <p:bldP spid="45" grpId="0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Тема «Земля — наш общий дом»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2513"/>
            <a:ext cx="81830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Цель:</a:t>
            </a:r>
            <a:r>
              <a:rPr lang="ru-RU" sz="2600" dirty="0"/>
              <a:t> </a:t>
            </a:r>
            <a:r>
              <a:rPr lang="ru-RU" sz="2600" b="1" dirty="0"/>
              <a:t>к концу урока </a:t>
            </a:r>
          </a:p>
          <a:p>
            <a:r>
              <a:rPr lang="ru-RU" sz="2600" b="1" dirty="0"/>
              <a:t>знать</a:t>
            </a:r>
            <a:r>
              <a:rPr lang="ru-RU" sz="2600" dirty="0"/>
              <a:t>, что такое </a:t>
            </a:r>
          </a:p>
          <a:p>
            <a:r>
              <a:rPr lang="ru-RU" sz="2600" dirty="0"/>
              <a:t>земная ось, Северный полюс,  Южный полюс, </a:t>
            </a:r>
          </a:p>
          <a:p>
            <a:r>
              <a:rPr lang="ru-RU" sz="2600" dirty="0"/>
              <a:t>глобус, </a:t>
            </a:r>
          </a:p>
          <a:p>
            <a:r>
              <a:rPr lang="ru-RU" sz="2600" dirty="0"/>
              <a:t>экватор, Северное полушарие, Южное полушарие, </a:t>
            </a:r>
          </a:p>
          <a:p>
            <a:r>
              <a:rPr lang="ru-RU" sz="2600" dirty="0"/>
              <a:t>материки, океаны, их названия;</a:t>
            </a:r>
          </a:p>
          <a:p>
            <a:r>
              <a:rPr lang="ru-RU" sz="2600" b="1" i="1" dirty="0"/>
              <a:t>уметь</a:t>
            </a:r>
            <a:r>
              <a:rPr lang="ru-RU" sz="2600" dirty="0"/>
              <a:t> находить эти объекты на модели. </a:t>
            </a:r>
          </a:p>
          <a:p>
            <a:endParaRPr lang="ru-RU" sz="2600" dirty="0"/>
          </a:p>
        </p:txBody>
      </p:sp>
      <p:sp>
        <p:nvSpPr>
          <p:cNvPr id="4" name="Овал 3"/>
          <p:cNvSpPr/>
          <p:nvPr/>
        </p:nvSpPr>
        <p:spPr>
          <a:xfrm>
            <a:off x="368228" y="3933056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643" y="36656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Планета, на которой мы живём</a:t>
            </a:r>
          </a:p>
        </p:txBody>
      </p:sp>
      <p:sp>
        <p:nvSpPr>
          <p:cNvPr id="5" name="AutoShape 2" descr="Интересные факты о планетах Солнечной системы 🌌 - Телеканал «О!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К ЗАРОЖДАЛАСЬ СОЛНЕЧНАЯ СИСТЕМА | Наука и жизн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К ЗАРОЖДАЛАСЬ СОЛНЕЧНАЯ СИСТЕМА | Наука и жизн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Наша Солнечная система меняется : Что произошло и осталось незамеченны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Планеты Солнечной системы по порядку для детей: распо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8" y="1883889"/>
            <a:ext cx="2672865" cy="255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Глобус физико-политический с подсветкой, на подставке, d-320 мм, Globen  (арт. Ке013200101) - купить оптом и в розницу в магазинах M4 с доставкой по  Белару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835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а &quot;Физическая карта полушарий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7030" r="4430" b="16166"/>
          <a:stretch/>
        </p:blipFill>
        <p:spPr bwMode="auto">
          <a:xfrm>
            <a:off x="2699792" y="4502249"/>
            <a:ext cx="4172125" cy="21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одкаст Будет интересно, инфа 100%. Слушать все выпуски онлайн бесплатно на  Яндекс Музыке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31033" r="19873" b="20402"/>
          <a:stretch/>
        </p:blipFill>
        <p:spPr bwMode="auto">
          <a:xfrm>
            <a:off x="7668344" y="524272"/>
            <a:ext cx="1212036" cy="9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/>
          <a:stretch/>
        </p:blipFill>
        <p:spPr bwMode="auto">
          <a:xfrm>
            <a:off x="307975" y="5279761"/>
            <a:ext cx="16357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5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1930"/>
            <a:ext cx="518457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/>
              <a:t>Материки</a:t>
            </a:r>
            <a:endParaRPr lang="ru-RU" sz="2600" dirty="0"/>
          </a:p>
          <a:p>
            <a:pPr>
              <a:lnSpc>
                <a:spcPct val="150000"/>
              </a:lnSpc>
            </a:pPr>
            <a:r>
              <a:rPr lang="ru-RU" sz="2600" dirty="0"/>
              <a:t>На свете много островов,</a:t>
            </a:r>
            <a:br>
              <a:rPr lang="ru-RU" sz="2600" dirty="0"/>
            </a:br>
            <a:r>
              <a:rPr lang="ru-RU" sz="2600" dirty="0"/>
              <a:t>Так много, что не счесть...</a:t>
            </a:r>
            <a:br>
              <a:rPr lang="ru-RU" sz="2600" dirty="0"/>
            </a:br>
            <a:r>
              <a:rPr lang="ru-RU" sz="2600" dirty="0"/>
              <a:t>А вот больших МАТЕРИКОВ</a:t>
            </a:r>
            <a:br>
              <a:rPr lang="ru-RU" sz="2600" dirty="0"/>
            </a:br>
            <a:r>
              <a:rPr lang="ru-RU" sz="2600" dirty="0"/>
              <a:t>Мы насчитаем шесть:</a:t>
            </a:r>
            <a:br>
              <a:rPr lang="ru-RU" sz="2600" dirty="0"/>
            </a:br>
            <a:r>
              <a:rPr lang="ru-RU" sz="2600" dirty="0"/>
              <a:t>АФРИКА, АМЕРИКА</a:t>
            </a:r>
            <a:br>
              <a:rPr lang="ru-RU" sz="2600" dirty="0"/>
            </a:br>
            <a:r>
              <a:rPr lang="ru-RU" sz="2600" dirty="0"/>
              <a:t>(Северная и Южная),</a:t>
            </a:r>
            <a:br>
              <a:rPr lang="ru-RU" sz="2600" dirty="0"/>
            </a:br>
            <a:r>
              <a:rPr lang="ru-RU" sz="2600" dirty="0"/>
              <a:t>АВСТРАЛИЯ,</a:t>
            </a:r>
            <a:br>
              <a:rPr lang="ru-RU" sz="2600" dirty="0"/>
            </a:br>
            <a:r>
              <a:rPr lang="ru-RU" sz="2600" dirty="0"/>
              <a:t>ЕВРАЗИЯ,</a:t>
            </a:r>
            <a:br>
              <a:rPr lang="ru-RU" sz="2600" dirty="0"/>
            </a:br>
            <a:r>
              <a:rPr lang="ru-RU" sz="2600" dirty="0"/>
              <a:t>АНТАРКТИДА</a:t>
            </a:r>
            <a:br>
              <a:rPr lang="ru-RU" sz="2600" dirty="0"/>
            </a:br>
            <a:r>
              <a:rPr lang="ru-RU" sz="2600" dirty="0"/>
              <a:t>(Вьюжная).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686267" cy="22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8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43" y="0"/>
            <a:ext cx="6552728" cy="67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/>
              <a:t>Четыре океана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На нашей Земле океанов —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Четыре: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ИНДИЙСКИЙ —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Самый тёплый в мире,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Океан АТЛАНТИЧЕСКИЙ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Славен сельдями,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ЛЕДОВИТЫЙ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Всё время спит подо льдами,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А ТИХИЙ —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Конечно же, вовсе не тихий, </a:t>
            </a:r>
          </a:p>
          <a:p>
            <a:pPr>
              <a:lnSpc>
                <a:spcPct val="130000"/>
              </a:lnSpc>
            </a:pPr>
            <a:r>
              <a:rPr lang="ru-RU" sz="2800" dirty="0"/>
              <a:t>А буйный, глубокий и самый великий!</a:t>
            </a:r>
            <a:endParaRPr lang="ru-RU" sz="2600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131840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1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rot="1550489">
            <a:off x="5305021" y="1639744"/>
            <a:ext cx="2733764" cy="830997"/>
            <a:chOff x="2813937" y="816775"/>
            <a:chExt cx="3621007" cy="1049049"/>
          </a:xfrm>
        </p:grpSpPr>
        <p:sp>
          <p:nvSpPr>
            <p:cNvPr id="10" name="TextBox 9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Земная ось</a:t>
              </a:r>
            </a:p>
            <a:p>
              <a:endParaRPr lang="ru-RU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2960" y="816775"/>
              <a:ext cx="1811984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Уменьшенная </a:t>
              </a:r>
            </a:p>
            <a:p>
              <a:r>
                <a:rPr lang="ru-RU" sz="1200" dirty="0"/>
                <a:t>модель </a:t>
              </a:r>
            </a:p>
            <a:p>
              <a:r>
                <a:rPr lang="ru-RU" sz="1200" dirty="0"/>
                <a:t>земного </a:t>
              </a:r>
            </a:p>
            <a:p>
              <a:r>
                <a:rPr lang="ru-RU" sz="1200" dirty="0"/>
                <a:t>шара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 rot="19826421">
            <a:off x="2505401" y="2217695"/>
            <a:ext cx="2718932" cy="830997"/>
            <a:chOff x="2813937" y="816775"/>
            <a:chExt cx="3740576" cy="1049049"/>
          </a:xfrm>
        </p:grpSpPr>
        <p:sp>
          <p:nvSpPr>
            <p:cNvPr id="13" name="TextBox 12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Экватор</a:t>
              </a:r>
            </a:p>
            <a:p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2957" y="816775"/>
              <a:ext cx="1931556" cy="104526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Воображаемая линия вокруг которой вращается Земля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6200000">
            <a:off x="-88938" y="2565148"/>
            <a:ext cx="2802066" cy="831001"/>
            <a:chOff x="3200302" y="816773"/>
            <a:chExt cx="3711478" cy="1049053"/>
          </a:xfrm>
        </p:grpSpPr>
        <p:sp>
          <p:nvSpPr>
            <p:cNvPr id="16" name="TextBox 15"/>
            <p:cNvSpPr txBox="1"/>
            <p:nvPr/>
          </p:nvSpPr>
          <p:spPr>
            <a:xfrm>
              <a:off x="3200302" y="816778"/>
              <a:ext cx="1430514" cy="104904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Океаны</a:t>
              </a:r>
            </a:p>
            <a:p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2957" y="816773"/>
              <a:ext cx="2288823" cy="1045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Воображаемая линия, которая проходит на одинаковом расстоянии от полюсов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 rot="2584659">
            <a:off x="6150944" y="4903871"/>
            <a:ext cx="2835185" cy="830997"/>
            <a:chOff x="2813937" y="816775"/>
            <a:chExt cx="3876179" cy="1049049"/>
          </a:xfrm>
        </p:grpSpPr>
        <p:sp>
          <p:nvSpPr>
            <p:cNvPr id="22" name="TextBox 21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Глобус</a:t>
              </a:r>
            </a:p>
            <a:p>
              <a:endParaRPr lang="ru-R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22956" y="816777"/>
              <a:ext cx="2067160" cy="104526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Огромные участки суши, окружённые водой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 rot="14013248">
            <a:off x="1509974" y="4316588"/>
            <a:ext cx="2718932" cy="830999"/>
            <a:chOff x="2813937" y="816773"/>
            <a:chExt cx="3740576" cy="1049051"/>
          </a:xfrm>
        </p:grpSpPr>
        <p:sp>
          <p:nvSpPr>
            <p:cNvPr id="29" name="TextBox 28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Полюса</a:t>
              </a:r>
            </a:p>
            <a:p>
              <a:endParaRPr lang="ru-RU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22957" y="816773"/>
              <a:ext cx="1931556" cy="10452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Огромные водные пространства, окружающие материки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 rot="7534438">
            <a:off x="4421915" y="3547687"/>
            <a:ext cx="2743133" cy="833995"/>
            <a:chOff x="2813937" y="816775"/>
            <a:chExt cx="3773871" cy="1052835"/>
          </a:xfrm>
        </p:grpSpPr>
        <p:sp>
          <p:nvSpPr>
            <p:cNvPr id="32" name="TextBox 31"/>
            <p:cNvSpPr txBox="1"/>
            <p:nvPr/>
          </p:nvSpPr>
          <p:spPr>
            <a:xfrm>
              <a:off x="2813937" y="816775"/>
              <a:ext cx="1832502" cy="104904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Материки</a:t>
              </a:r>
            </a:p>
            <a:p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6252" y="824345"/>
              <a:ext cx="1931556" cy="1045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Точки, где земная ось условно выходит на поверхность</a:t>
              </a:r>
            </a:p>
            <a:p>
              <a:endParaRPr lang="ru-RU" sz="11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32446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Замкни цепочку</a:t>
            </a:r>
          </a:p>
        </p:txBody>
      </p:sp>
    </p:spTree>
    <p:extLst>
      <p:ext uri="{BB962C8B-B14F-4D97-AF65-F5344CB8AC3E}">
        <p14:creationId xmlns:p14="http://schemas.microsoft.com/office/powerpoint/2010/main" val="379522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446526" y="1553795"/>
            <a:ext cx="2733764" cy="830997"/>
            <a:chOff x="2813937" y="816775"/>
            <a:chExt cx="3621007" cy="1049049"/>
          </a:xfrm>
        </p:grpSpPr>
        <p:sp>
          <p:nvSpPr>
            <p:cNvPr id="10" name="TextBox 9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Земная ось</a:t>
              </a:r>
            </a:p>
            <a:p>
              <a:endParaRPr lang="ru-RU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2960" y="816775"/>
              <a:ext cx="1811984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Уменьшенная </a:t>
              </a:r>
            </a:p>
            <a:p>
              <a:r>
                <a:rPr lang="ru-RU" sz="1200" dirty="0"/>
                <a:t>модель </a:t>
              </a:r>
            </a:p>
            <a:p>
              <a:r>
                <a:rPr lang="ru-RU" sz="1200" dirty="0"/>
                <a:t>земного </a:t>
              </a:r>
            </a:p>
            <a:p>
              <a:r>
                <a:rPr lang="ru-RU" sz="1200" dirty="0"/>
                <a:t>шара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27594" y="1556792"/>
            <a:ext cx="2718932" cy="830997"/>
            <a:chOff x="2813937" y="816775"/>
            <a:chExt cx="3740576" cy="1049049"/>
          </a:xfrm>
        </p:grpSpPr>
        <p:sp>
          <p:nvSpPr>
            <p:cNvPr id="13" name="TextBox 12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Экватор</a:t>
              </a:r>
            </a:p>
            <a:p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2957" y="816775"/>
              <a:ext cx="1931556" cy="104526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Воображаемая линия вокруг которой вращается Земля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6200000">
            <a:off x="-88938" y="2565148"/>
            <a:ext cx="2802066" cy="831001"/>
            <a:chOff x="3200302" y="816773"/>
            <a:chExt cx="3711478" cy="1049053"/>
          </a:xfrm>
        </p:grpSpPr>
        <p:sp>
          <p:nvSpPr>
            <p:cNvPr id="16" name="TextBox 15"/>
            <p:cNvSpPr txBox="1"/>
            <p:nvPr/>
          </p:nvSpPr>
          <p:spPr>
            <a:xfrm>
              <a:off x="3200302" y="816778"/>
              <a:ext cx="1430514" cy="104904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Океаны</a:t>
              </a:r>
            </a:p>
            <a:p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2957" y="816773"/>
              <a:ext cx="2288823" cy="1045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Воображаемая линия, которая проходит на одинаковом расстоянии от полюсов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 rot="5400000">
            <a:off x="6178197" y="2565307"/>
            <a:ext cx="2835185" cy="830997"/>
            <a:chOff x="2813937" y="816775"/>
            <a:chExt cx="3876179" cy="1049049"/>
          </a:xfrm>
        </p:grpSpPr>
        <p:sp>
          <p:nvSpPr>
            <p:cNvPr id="22" name="TextBox 21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Глобус</a:t>
              </a:r>
            </a:p>
            <a:p>
              <a:endParaRPr lang="ru-RU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22956" y="816777"/>
              <a:ext cx="2067160" cy="104526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Огромные участки суши, окружённые водой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 rot="10800000">
            <a:off x="1727596" y="3545751"/>
            <a:ext cx="2718932" cy="830999"/>
            <a:chOff x="2813937" y="816773"/>
            <a:chExt cx="3740576" cy="1049051"/>
          </a:xfrm>
        </p:grpSpPr>
        <p:sp>
          <p:nvSpPr>
            <p:cNvPr id="29" name="TextBox 28"/>
            <p:cNvSpPr txBox="1"/>
            <p:nvPr/>
          </p:nvSpPr>
          <p:spPr>
            <a:xfrm>
              <a:off x="2813937" y="816775"/>
              <a:ext cx="1811986" cy="1049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Полюса</a:t>
              </a:r>
            </a:p>
            <a:p>
              <a:endParaRPr lang="ru-RU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22957" y="816773"/>
              <a:ext cx="1931556" cy="104526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Огромные водные пространства, окружающие материки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0800000">
            <a:off x="4421915" y="3547687"/>
            <a:ext cx="2743133" cy="833995"/>
            <a:chOff x="2813937" y="816775"/>
            <a:chExt cx="3773871" cy="1052835"/>
          </a:xfrm>
        </p:grpSpPr>
        <p:sp>
          <p:nvSpPr>
            <p:cNvPr id="32" name="TextBox 31"/>
            <p:cNvSpPr txBox="1"/>
            <p:nvPr/>
          </p:nvSpPr>
          <p:spPr>
            <a:xfrm>
              <a:off x="2813937" y="816775"/>
              <a:ext cx="1832502" cy="104904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200" dirty="0"/>
            </a:p>
            <a:p>
              <a:pPr algn="ctr"/>
              <a:r>
                <a:rPr lang="ru-RU" sz="1400" dirty="0"/>
                <a:t>Материки</a:t>
              </a:r>
            </a:p>
            <a:p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6252" y="824345"/>
              <a:ext cx="1931556" cy="1045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Точки, где земная ось условно выходит на поверхность</a:t>
              </a:r>
            </a:p>
            <a:p>
              <a:endParaRPr lang="ru-RU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32446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Замкни цепочку</a:t>
            </a:r>
          </a:p>
        </p:txBody>
      </p:sp>
    </p:spTree>
    <p:extLst>
      <p:ext uri="{BB962C8B-B14F-4D97-AF65-F5344CB8AC3E}">
        <p14:creationId xmlns:p14="http://schemas.microsoft.com/office/powerpoint/2010/main" val="1220462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/>
          <a:srcRect l="19374" t="12222" r="12709" b="16389"/>
          <a:stretch/>
        </p:blipFill>
        <p:spPr bwMode="auto">
          <a:xfrm>
            <a:off x="1187624" y="1124744"/>
            <a:ext cx="3105150" cy="244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20625" t="13612" r="14583" b="15832"/>
          <a:stretch/>
        </p:blipFill>
        <p:spPr bwMode="auto">
          <a:xfrm>
            <a:off x="4427984" y="1153318"/>
            <a:ext cx="2962275" cy="2563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16667" t="10556" r="15000" b="16389"/>
          <a:stretch/>
        </p:blipFill>
        <p:spPr bwMode="auto">
          <a:xfrm>
            <a:off x="2915816" y="3717031"/>
            <a:ext cx="3124200" cy="250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759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Тема «Земля – наш общий дом»</a:t>
            </a:r>
          </a:p>
        </p:txBody>
      </p:sp>
    </p:spTree>
    <p:extLst>
      <p:ext uri="{BB962C8B-B14F-4D97-AF65-F5344CB8AC3E}">
        <p14:creationId xmlns:p14="http://schemas.microsoft.com/office/powerpoint/2010/main" val="103464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62963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б </a:t>
            </a:r>
            <a:r>
              <a:rPr lang="ru-RU" sz="2400" dirty="0"/>
              <a:t>    Ось вращения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у</a:t>
            </a:r>
            <a:r>
              <a:rPr lang="ru-RU" sz="2400" dirty="0"/>
              <a:t>     Северный полюс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г  </a:t>
            </a:r>
            <a:r>
              <a:rPr lang="ru-RU" sz="2400" dirty="0"/>
              <a:t>   Северное полушарие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 </a:t>
            </a:r>
            <a:r>
              <a:rPr lang="ru-RU" sz="2400" dirty="0"/>
              <a:t>    Экватор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л</a:t>
            </a:r>
            <a:r>
              <a:rPr lang="ru-RU" sz="2400" dirty="0"/>
              <a:t>     Южный полюс</a:t>
            </a:r>
            <a:br>
              <a:rPr lang="ru-RU" sz="2400" dirty="0"/>
            </a:br>
            <a:r>
              <a:rPr lang="ru-RU" sz="2800" b="1" dirty="0">
                <a:solidFill>
                  <a:srgbClr val="FF0000"/>
                </a:solidFill>
              </a:rPr>
              <a:t>о </a:t>
            </a:r>
            <a:r>
              <a:rPr lang="ru-RU" sz="2400" dirty="0"/>
              <a:t>    Южное полушарие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56612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Г Л О Б У 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480671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 У Б О Л 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166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Итоговый тест</a:t>
            </a:r>
          </a:p>
        </p:txBody>
      </p:sp>
    </p:spTree>
    <p:extLst>
      <p:ext uri="{BB962C8B-B14F-4D97-AF65-F5344CB8AC3E}">
        <p14:creationId xmlns:p14="http://schemas.microsoft.com/office/powerpoint/2010/main" val="8082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7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3200" dirty="0"/>
          </a:p>
          <a:p>
            <a:pPr>
              <a:lnSpc>
                <a:spcPct val="150000"/>
              </a:lnSpc>
            </a:pPr>
            <a:r>
              <a:rPr lang="ru-RU" sz="3200" dirty="0"/>
              <a:t>Урок полезен, всё прекрасно!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Лишь кое-что чуть-чуть неясно.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Ещё придётся потрудиться.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Да, трудно всё-таки учиться!</a:t>
            </a: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43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415750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Облетев Землю в корабле-спутнике, я увидел, как прекрасна наша планета.    Люди, будем хранить и приумножать эту красоту, а не разрушать её.</a:t>
            </a:r>
          </a:p>
          <a:p>
            <a:r>
              <a:rPr lang="ru-RU" sz="2400" dirty="0"/>
              <a:t>                                                    Ю. А. Гагарин</a:t>
            </a:r>
          </a:p>
        </p:txBody>
      </p:sp>
      <p:pic>
        <p:nvPicPr>
          <p:cNvPr id="5122" name="Picture 2" descr="3D визуализация: вид восхода из космоса на планете Земля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59" y="3068960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9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Подкаст Будет интересно, инфа 100%. Слушать все выпуски онлайн бесплатно на  Яндекс Музыке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31033" r="19873" b="20402"/>
          <a:stretch/>
        </p:blipFill>
        <p:spPr bwMode="auto">
          <a:xfrm>
            <a:off x="107504" y="5845662"/>
            <a:ext cx="1212036" cy="9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548" y="1872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Ориентирование на местности</a:t>
            </a:r>
          </a:p>
        </p:txBody>
      </p:sp>
      <p:pic>
        <p:nvPicPr>
          <p:cNvPr id="4100" name="Picture 4" descr="Облако знаний. Стороны горизонта. Компас. Окружающий мир. 2 кла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1526"/>
            <a:ext cx="30636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риентирование на местности. Стороны горизонта — Блог Тетри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-738" r="20102" b="1"/>
          <a:stretch/>
        </p:blipFill>
        <p:spPr bwMode="auto">
          <a:xfrm>
            <a:off x="899592" y="1331135"/>
            <a:ext cx="2549137" cy="25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Стороны горизонта. Азиму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" r="18812"/>
          <a:stretch/>
        </p:blipFill>
        <p:spPr bwMode="auto">
          <a:xfrm>
            <a:off x="1345723" y="4325819"/>
            <a:ext cx="28249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нприсуй по каким природным признакам можно определить стороны горизонта -  Школьные Знания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17530" r="6242" b="6511"/>
          <a:stretch/>
        </p:blipFill>
        <p:spPr bwMode="auto">
          <a:xfrm>
            <a:off x="4427984" y="4261570"/>
            <a:ext cx="3299135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/>
          <a:stretch/>
        </p:blipFill>
        <p:spPr bwMode="auto">
          <a:xfrm>
            <a:off x="7308304" y="1061526"/>
            <a:ext cx="16357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3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Мой родной край</a:t>
            </a:r>
          </a:p>
        </p:txBody>
      </p:sp>
      <p:pic>
        <p:nvPicPr>
          <p:cNvPr id="5122" name="Picture 2" descr="Курорт Среднерусской равнины - Журнал «Отдых в Росси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4210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76" y="1196753"/>
            <a:ext cx="396843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1" y="3621042"/>
            <a:ext cx="4053358" cy="30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Подкаст Будет интересно, инфа 100%. Слушать все выпуски онлайн бесплатно на  Яндекс Музыке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31033" r="19873" b="20402"/>
          <a:stretch/>
        </p:blipFill>
        <p:spPr bwMode="auto">
          <a:xfrm>
            <a:off x="7359842" y="219509"/>
            <a:ext cx="1212036" cy="9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62" y="3621042"/>
            <a:ext cx="3961524" cy="29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/>
          <a:stretch/>
        </p:blipFill>
        <p:spPr bwMode="auto">
          <a:xfrm>
            <a:off x="179512" y="207419"/>
            <a:ext cx="16357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1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Подкаст Будет интересно, инфа 100%. Слушать все выпуски онлайн бесплатно на  Яндекс Музыке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31033" r="19873" b="20402"/>
          <a:stretch/>
        </p:blipFill>
        <p:spPr bwMode="auto">
          <a:xfrm>
            <a:off x="7596336" y="1268760"/>
            <a:ext cx="1212036" cy="9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Разнообразие животных и растений на Земле</a:t>
            </a:r>
          </a:p>
        </p:txBody>
      </p:sp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25698"/>
            <a:ext cx="2468910" cy="16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23033"/>
            <a:ext cx="2668166" cy="17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13545"/>
            <a:ext cx="20021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5753"/>
            <a:ext cx="2687631" cy="12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4" y="4725144"/>
            <a:ext cx="2544201" cy="15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42" y="3399457"/>
            <a:ext cx="1988531" cy="26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6" name="Picture 2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22" y="3285753"/>
            <a:ext cx="2281795" cy="15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22" y="4845132"/>
            <a:ext cx="2281795" cy="14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/>
          <a:stretch/>
        </p:blipFill>
        <p:spPr bwMode="auto">
          <a:xfrm>
            <a:off x="7384459" y="5279761"/>
            <a:ext cx="16357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5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Человек и его здоровье</a:t>
            </a:r>
          </a:p>
        </p:txBody>
      </p:sp>
      <p:pic>
        <p:nvPicPr>
          <p:cNvPr id="3" name="Picture 16" descr="Подкаст Будет интересно, инфа 100%. Слушать все выпуски онлайн бесплатно на  Яндекс Музыке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31033" r="19873" b="20402"/>
          <a:stretch/>
        </p:blipFill>
        <p:spPr bwMode="auto">
          <a:xfrm>
            <a:off x="107504" y="5733256"/>
            <a:ext cx="1212036" cy="9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0"/>
          <a:stretch/>
        </p:blipFill>
        <p:spPr bwMode="auto">
          <a:xfrm>
            <a:off x="2339752" y="762963"/>
            <a:ext cx="4430039" cy="32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74" y="4149080"/>
            <a:ext cx="3643820" cy="2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/>
          <a:stretch/>
        </p:blipFill>
        <p:spPr bwMode="auto">
          <a:xfrm>
            <a:off x="7236296" y="836712"/>
            <a:ext cx="16357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1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Тема раздела</a:t>
            </a:r>
          </a:p>
          <a:p>
            <a:pPr algn="ctr"/>
            <a:r>
              <a:rPr lang="ru-RU" sz="3600" b="1" dirty="0"/>
              <a:t>«Планета, на которой мы живём»</a:t>
            </a: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19743" b="33532"/>
          <a:stretch/>
        </p:blipFill>
        <p:spPr bwMode="auto">
          <a:xfrm>
            <a:off x="6446086" y="4754545"/>
            <a:ext cx="21995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46276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Тема</a:t>
            </a:r>
            <a:r>
              <a:rPr lang="ru-RU" sz="4000" dirty="0"/>
              <a:t> </a:t>
            </a:r>
          </a:p>
          <a:p>
            <a:pPr algn="ctr"/>
            <a:r>
              <a:rPr lang="ru-RU" sz="4800" b="1" dirty="0"/>
              <a:t>«Земля — наш общий дом»</a:t>
            </a:r>
          </a:p>
        </p:txBody>
      </p:sp>
    </p:spTree>
    <p:extLst>
      <p:ext uri="{BB962C8B-B14F-4D97-AF65-F5344CB8AC3E}">
        <p14:creationId xmlns:p14="http://schemas.microsoft.com/office/powerpoint/2010/main" val="13779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8954560">
            <a:off x="3892165" y="864055"/>
            <a:ext cx="1800000" cy="1548000"/>
            <a:chOff x="3502741" y="1016455"/>
            <a:chExt cx="2768883" cy="2310995"/>
          </a:xfrm>
        </p:grpSpPr>
        <p:pic>
          <p:nvPicPr>
            <p:cNvPr id="2" name="Picture 16" descr="треугольник на прозрачном фоне 27 фото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741" y="1016455"/>
              <a:ext cx="2768883" cy="231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87179" y="2550293"/>
              <a:ext cx="2221835" cy="75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воображаемая</a:t>
              </a:r>
            </a:p>
            <a:p>
              <a:pPr algn="ctr"/>
              <a:r>
                <a:rPr lang="ru-RU" sz="1400" dirty="0"/>
                <a:t>линия</a:t>
              </a:r>
            </a:p>
          </p:txBody>
        </p:sp>
      </p:grpSp>
      <p:pic>
        <p:nvPicPr>
          <p:cNvPr id="6" name="Picture 16" descr="треугольник на прозрачном фоне 27 фото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648">
            <a:off x="742839" y="4181784"/>
            <a:ext cx="1981206" cy="15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939891">
            <a:off x="1124352" y="4986404"/>
            <a:ext cx="103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модель</a:t>
            </a:r>
          </a:p>
          <a:p>
            <a:pPr algn="ctr"/>
            <a:r>
              <a:rPr lang="ru-RU" sz="1400" dirty="0"/>
              <a:t> Земли</a:t>
            </a:r>
          </a:p>
        </p:txBody>
      </p:sp>
      <p:pic>
        <p:nvPicPr>
          <p:cNvPr id="10" name="Picture 14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708" l="4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19062"/>
          <a:stretch/>
        </p:blipFill>
        <p:spPr bwMode="auto">
          <a:xfrm rot="13696145">
            <a:off x="6651462" y="5406639"/>
            <a:ext cx="1800000" cy="14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708" l="4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19062"/>
          <a:stretch/>
        </p:blipFill>
        <p:spPr bwMode="auto">
          <a:xfrm rot="10800000">
            <a:off x="740359" y="1395904"/>
            <a:ext cx="1800000" cy="14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760255">
            <a:off x="7421335" y="5831776"/>
            <a:ext cx="85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глобус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468" y="1684346"/>
            <a:ext cx="158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экватор</a:t>
            </a:r>
          </a:p>
        </p:txBody>
      </p:sp>
      <p:pic>
        <p:nvPicPr>
          <p:cNvPr id="15" name="Picture 2" descr="Треугольник. Божественный, любовный, Бермудский, магический и не только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286" l="1778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016" r="5199" b="11465"/>
          <a:stretch/>
        </p:blipFill>
        <p:spPr bwMode="auto">
          <a:xfrm rot="18647678">
            <a:off x="3100232" y="3156439"/>
            <a:ext cx="177534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 rot="1390364">
            <a:off x="6073569" y="3062018"/>
            <a:ext cx="1800000" cy="1548000"/>
            <a:chOff x="3502741" y="1016455"/>
            <a:chExt cx="2768883" cy="2310995"/>
          </a:xfrm>
        </p:grpSpPr>
        <p:pic>
          <p:nvPicPr>
            <p:cNvPr id="17" name="Picture 16" descr="треугольник на прозрачном фоне 27 фото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741" y="1016455"/>
              <a:ext cx="2768883" cy="231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887179" y="2550293"/>
              <a:ext cx="2221835" cy="75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воображаемая</a:t>
              </a:r>
            </a:p>
            <a:p>
              <a:pPr algn="ctr"/>
              <a:r>
                <a:rPr lang="ru-RU" sz="1400" dirty="0"/>
                <a:t>линия</a:t>
              </a:r>
            </a:p>
          </p:txBody>
        </p:sp>
      </p:grpSp>
      <p:pic>
        <p:nvPicPr>
          <p:cNvPr id="19" name="Picture 14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708" l="4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19062"/>
          <a:stretch/>
        </p:blipFill>
        <p:spPr bwMode="auto">
          <a:xfrm rot="15784253">
            <a:off x="6339124" y="652817"/>
            <a:ext cx="1836000" cy="14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4958401">
            <a:off x="7045065" y="1212921"/>
            <a:ext cx="117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земная ось</a:t>
            </a:r>
          </a:p>
        </p:txBody>
      </p:sp>
      <p:sp>
        <p:nvSpPr>
          <p:cNvPr id="21" name="TextBox 20"/>
          <p:cNvSpPr txBox="1"/>
          <p:nvPr/>
        </p:nvSpPr>
        <p:spPr>
          <a:xfrm rot="18775534">
            <a:off x="3733350" y="3867415"/>
            <a:ext cx="103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Северный</a:t>
            </a:r>
          </a:p>
          <a:p>
            <a:pPr algn="ctr"/>
            <a:r>
              <a:rPr lang="ru-RU" sz="1400" dirty="0"/>
              <a:t> полюс</a:t>
            </a:r>
          </a:p>
        </p:txBody>
      </p:sp>
      <p:pic>
        <p:nvPicPr>
          <p:cNvPr id="22" name="Picture 2" descr="Треугольник. Божественный, любовный, Бермудский, магический и не только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286" l="1778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016" r="5199" b="11465"/>
          <a:stretch/>
        </p:blipFill>
        <p:spPr bwMode="auto">
          <a:xfrm rot="2001192">
            <a:off x="2223017" y="76239"/>
            <a:ext cx="177534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 rot="2089259">
            <a:off x="2370821" y="774980"/>
            <a:ext cx="115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Северное полушарие</a:t>
            </a:r>
          </a:p>
        </p:txBody>
      </p:sp>
      <p:pic>
        <p:nvPicPr>
          <p:cNvPr id="24" name="Picture 2" descr="Треугольник. Божественный, любовный, Бермудский, магический и не только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286" l="1778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" t="8016" r="5199" b="11465"/>
          <a:stretch/>
        </p:blipFill>
        <p:spPr bwMode="auto">
          <a:xfrm rot="4544982">
            <a:off x="5188535" y="4990790"/>
            <a:ext cx="177534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rot="4350888">
            <a:off x="5325600" y="5467180"/>
            <a:ext cx="103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форме шара</a:t>
            </a:r>
          </a:p>
        </p:txBody>
      </p:sp>
      <p:pic>
        <p:nvPicPr>
          <p:cNvPr id="26" name="Picture 12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9" b="96250" l="18125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8710"/>
          <a:stretch/>
        </p:blipFill>
        <p:spPr bwMode="auto">
          <a:xfrm rot="611020">
            <a:off x="1640357" y="2514093"/>
            <a:ext cx="1800000" cy="15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9" b="96250" l="18125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8710"/>
          <a:stretch/>
        </p:blipFill>
        <p:spPr bwMode="auto">
          <a:xfrm rot="20516471">
            <a:off x="5458251" y="1714657"/>
            <a:ext cx="1800000" cy="15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треугольник геометрическая фигура на прозрачном фоне 24 фот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9" b="96250" l="18125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8710"/>
          <a:stretch/>
        </p:blipFill>
        <p:spPr bwMode="auto">
          <a:xfrm rot="20500624">
            <a:off x="2806370" y="4681518"/>
            <a:ext cx="1800000" cy="15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rot="747796">
            <a:off x="2019067" y="3311405"/>
            <a:ext cx="103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Южный</a:t>
            </a:r>
          </a:p>
          <a:p>
            <a:pPr algn="ctr"/>
            <a:r>
              <a:rPr lang="ru-RU" sz="1400" dirty="0"/>
              <a:t> полюс</a:t>
            </a:r>
          </a:p>
        </p:txBody>
      </p:sp>
      <p:sp>
        <p:nvSpPr>
          <p:cNvPr id="30" name="TextBox 29"/>
          <p:cNvSpPr txBox="1"/>
          <p:nvPr/>
        </p:nvSpPr>
        <p:spPr>
          <a:xfrm rot="20128245">
            <a:off x="5887825" y="2435804"/>
            <a:ext cx="113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Южное полушарие</a:t>
            </a:r>
          </a:p>
        </p:txBody>
      </p:sp>
      <p:sp>
        <p:nvSpPr>
          <p:cNvPr id="31" name="TextBox 30"/>
          <p:cNvSpPr txBox="1"/>
          <p:nvPr/>
        </p:nvSpPr>
        <p:spPr>
          <a:xfrm rot="20393857">
            <a:off x="3200333" y="5431897"/>
            <a:ext cx="1224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показывает вращение вокруг оси</a:t>
            </a:r>
          </a:p>
        </p:txBody>
      </p:sp>
      <p:sp>
        <p:nvSpPr>
          <p:cNvPr id="32" name="Овал 31"/>
          <p:cNvSpPr/>
          <p:nvPr/>
        </p:nvSpPr>
        <p:spPr>
          <a:xfrm>
            <a:off x="4772693" y="190316"/>
            <a:ext cx="1476000" cy="61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971067" y="307183"/>
            <a:ext cx="110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Материки</a:t>
            </a:r>
          </a:p>
        </p:txBody>
      </p:sp>
      <p:sp>
        <p:nvSpPr>
          <p:cNvPr id="34" name="Овал 33"/>
          <p:cNvSpPr/>
          <p:nvPr/>
        </p:nvSpPr>
        <p:spPr>
          <a:xfrm>
            <a:off x="2883417" y="2474598"/>
            <a:ext cx="1476000" cy="61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068847" y="2611321"/>
            <a:ext cx="110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Океаны</a:t>
            </a:r>
          </a:p>
        </p:txBody>
      </p:sp>
    </p:spTree>
    <p:extLst>
      <p:ext uri="{BB962C8B-B14F-4D97-AF65-F5344CB8AC3E}">
        <p14:creationId xmlns:p14="http://schemas.microsoft.com/office/powerpoint/2010/main" val="23652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839</TotalTime>
  <Words>813</Words>
  <Application>Microsoft Office PowerPoint</Application>
  <PresentationFormat>Паказ на экране (4:3)</PresentationFormat>
  <Paragraphs>211</Paragraphs>
  <Slides>37</Slides>
  <Notes>3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Главная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Галина</cp:lastModifiedBy>
  <cp:revision>59</cp:revision>
  <dcterms:created xsi:type="dcterms:W3CDTF">2025-05-04T15:27:32Z</dcterms:created>
  <dcterms:modified xsi:type="dcterms:W3CDTF">2025-07-06T18:46:11Z</dcterms:modified>
</cp:coreProperties>
</file>