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31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F6E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13BC3-5BF3-4AC9-BC21-FD1FA9516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71E9A-7392-4940-90AD-C0108BEE4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E6064-2AA0-4354-8DB4-888D67F0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8DE1-ED39-4D8C-8929-91141B85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55D6D-71FE-416C-972C-F49D1CEA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7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DCE1-2D73-4E62-8433-90A3F51C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A82F8-0064-439B-982A-2AB875072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B9FEE-CA56-48DB-A73B-8606BCF36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C8C12-BC34-42E8-B162-C0AA28E1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07845-7DFB-4F4C-BAA9-5B60B9B2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2B8F3-B828-4464-9879-C58887A7F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52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AFEC-F5FD-4468-896E-608FEF0E3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2E153-B367-4992-96BB-2E23D1002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879B2-FF7B-4594-9422-27FB54FC5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E1827-ECBB-4865-BBCB-B94D34F1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839C3-6141-46AE-A4B6-541F8E21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D04AD-D291-4924-B6AC-67B1383C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99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FB5D9-8D46-4514-85D8-782B99D2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E8F83-125A-4705-849D-D681D42C8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051E8-57FA-4C29-A53B-A11BBA7F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8449C-AAB8-463F-9CCA-E8095BBB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6586E-BC55-4E50-8079-641BF482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6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17C90-DD61-48B1-AD06-7DE2EB908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85E0A-7937-4E7A-ADF7-A86D12138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1F85-4BB0-4060-B432-5842AB95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E4EC0-293B-4456-96AC-6459617B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7B947-6883-4C3F-93E3-DEC33473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702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13BC3-5BF3-4AC9-BC21-FD1FA9516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71E9A-7392-4940-90AD-C0108BEE4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E6064-2AA0-4354-8DB4-888D67F0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8DE1-ED39-4D8C-8929-91141B85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55D6D-71FE-416C-972C-F49D1CEA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026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F7F0-4696-4357-97E4-E2217B6EA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CA129-915F-4123-B697-5768676DA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7FBD7-10A3-4822-B389-FA6DF6BD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ABF37-B699-406D-A95F-0CAF8DEA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6025C-2E73-4ABC-B796-7EAEF147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27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BEC67-F2DB-4141-BCC0-72AFF450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B63FE-2383-4287-8782-820D5DFD7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2C501-12CF-4A2F-8D7A-92DC8DD44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2919B-C3FA-4AAE-B6DE-BEEFB7F9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FC0D4-5E6D-4D83-AAF2-D636D654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9765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522F-45FF-4023-A402-894AE399C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BBC6F-2020-4A57-91D4-9CD093063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F3A22-9569-46FB-B487-C54D9B880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119DA-8F2E-4A20-AEAD-1A58CA39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BC3DD-E05D-4C14-BE97-E961CA155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E6226-722F-4D4C-A663-88C23337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211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E72B-3205-4B7A-9F6E-1B5BAE7B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4F1CF-3C6B-468B-AD43-C27549115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90945-2704-4B83-8E36-DAEEC7B82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449BA-1686-4EF4-A2CC-7A244C83F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E25E4-6016-4CB9-8FEF-BC1ED856C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93FB4-60DB-4639-B306-F2320CE8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8D6C5-3007-4EEE-9960-20D48447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490C43-3702-48C1-B85A-C6E583C49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5717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A963-91CF-45F9-80BD-BB9BF0A8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E2080-B162-4721-B3CB-BAD3EDCE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5214C-D439-44C4-B248-C9D89F73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A2398-F807-4FDC-8409-77C485A9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4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F7F0-4696-4357-97E4-E2217B6EA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CA129-915F-4123-B697-5768676DA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7FBD7-10A3-4822-B389-FA6DF6BD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ABF37-B699-406D-A95F-0CAF8DEA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6025C-2E73-4ABC-B796-7EAEF147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111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440D9-48E1-4174-8B75-7F28C1C4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3597E-76C2-47F7-8969-F2AFB42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CD5F7-D5F8-41C8-9AD6-6B4621E2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951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0AF42-AC50-45C5-9B6D-86B0C4C0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833" y="1986741"/>
            <a:ext cx="5626331" cy="1920241"/>
          </a:xfr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200458-7665-418A-91BC-E117418A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FEBB68-C0FC-44A5-BE38-E44BE247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4D3D3-4A12-40E0-A282-51F4CF6B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ction Button: Blank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0E5E2B6-A5E1-4AE4-86EC-7F82AB826C4E}"/>
              </a:ext>
            </a:extLst>
          </p:cNvPr>
          <p:cNvSpPr/>
          <p:nvPr userDrawn="1"/>
        </p:nvSpPr>
        <p:spPr>
          <a:xfrm>
            <a:off x="4038598" y="5612996"/>
            <a:ext cx="4114800" cy="640080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Узнать ответ</a:t>
            </a:r>
          </a:p>
        </p:txBody>
      </p:sp>
    </p:spTree>
    <p:extLst>
      <p:ext uri="{BB962C8B-B14F-4D97-AF65-F5344CB8AC3E}">
        <p14:creationId xmlns:p14="http://schemas.microsoft.com/office/powerpoint/2010/main" val="717830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льный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0C3B-F61F-4B52-B295-8085CB0EE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91618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algn="ctr">
              <a:defRPr>
                <a:cs typeface="Aharoni" panose="02010803020104030203" pitchFamily="2" charset="-79"/>
              </a:defRPr>
            </a:lvl1pPr>
          </a:lstStyle>
          <a:p>
            <a:r>
              <a:rPr lang="ru-RU" dirty="0"/>
              <a:t>Ответ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D6F5B-1D0D-42E3-A630-13F2CF6B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1D952D-3242-4EBA-AB89-3DEF726D7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3A1F9-57D3-468F-93B4-5CA64DCF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2B1D1B-C591-4D25-A4C8-46086F9C1695}"/>
              </a:ext>
            </a:extLst>
          </p:cNvPr>
          <p:cNvSpPr txBox="1"/>
          <p:nvPr userDrawn="1"/>
        </p:nvSpPr>
        <p:spPr>
          <a:xfrm>
            <a:off x="4454235" y="5515305"/>
            <a:ext cx="328353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 action="ppaction://hlinksldjump"/>
              </a:rPr>
              <a:t>Вернуться назад…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149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DCE1-2D73-4E62-8433-90A3F51C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A82F8-0064-439B-982A-2AB875072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B9FEE-CA56-48DB-A73B-8606BCF36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C8C12-BC34-42E8-B162-C0AA28E1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07845-7DFB-4F4C-BAA9-5B60B9B2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2B8F3-B828-4464-9879-C58887A7F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3021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AFEC-F5FD-4468-896E-608FEF0E3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2E153-B367-4992-96BB-2E23D1002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879B2-FF7B-4594-9422-27FB54FC5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E1827-ECBB-4865-BBCB-B94D34F1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839C3-6141-46AE-A4B6-541F8E21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D04AD-D291-4924-B6AC-67B1383C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3164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FB5D9-8D46-4514-85D8-782B99D2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E8F83-125A-4705-849D-D681D42C8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051E8-57FA-4C29-A53B-A11BBA7F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8449C-AAB8-463F-9CCA-E8095BBB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6586E-BC55-4E50-8079-641BF482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915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17C90-DD61-48B1-AD06-7DE2EB908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85E0A-7937-4E7A-ADF7-A86D12138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1F85-4BB0-4060-B432-5842AB95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E4EC0-293B-4456-96AC-6459617B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7B947-6883-4C3F-93E3-DEC33473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74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BEC67-F2DB-4141-BCC0-72AFF450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B63FE-2383-4287-8782-820D5DFD7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2C501-12CF-4A2F-8D7A-92DC8DD44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2919B-C3FA-4AAE-B6DE-BEEFB7F9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FC0D4-5E6D-4D83-AAF2-D636D654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97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522F-45FF-4023-A402-894AE399C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BBC6F-2020-4A57-91D4-9CD093063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F3A22-9569-46FB-B487-C54D9B880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119DA-8F2E-4A20-AEAD-1A58CA39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BC3DD-E05D-4C14-BE97-E961CA155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E6226-722F-4D4C-A663-88C23337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3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E72B-3205-4B7A-9F6E-1B5BAE7B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4F1CF-3C6B-468B-AD43-C27549115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90945-2704-4B83-8E36-DAEEC7B82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449BA-1686-4EF4-A2CC-7A244C83F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E25E4-6016-4CB9-8FEF-BC1ED856C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93FB4-60DB-4639-B306-F2320CE8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8D6C5-3007-4EEE-9960-20D48447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490C43-3702-48C1-B85A-C6E583C49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2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A963-91CF-45F9-80BD-BB9BF0A8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E2080-B162-4721-B3CB-BAD3EDCE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5214C-D439-44C4-B248-C9D89F73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A2398-F807-4FDC-8409-77C485A9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20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440D9-48E1-4174-8B75-7F28C1C4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3597E-76C2-47F7-8969-F2AFB42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CD5F7-D5F8-41C8-9AD6-6B4621E2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88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0AF42-AC50-45C5-9B6D-86B0C4C0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9825" y="1704109"/>
            <a:ext cx="6073090" cy="2618510"/>
          </a:xfr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200458-7665-418A-91BC-E117418A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FEBB68-C0FC-44A5-BE38-E44BE247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4D3D3-4A12-40E0-A282-51F4CF6B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Action Button: Blank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0E5E2B6-A5E1-4AE4-86EC-7F82AB826C4E}"/>
              </a:ext>
            </a:extLst>
          </p:cNvPr>
          <p:cNvSpPr/>
          <p:nvPr userDrawn="1"/>
        </p:nvSpPr>
        <p:spPr>
          <a:xfrm>
            <a:off x="4281055" y="5436524"/>
            <a:ext cx="3250276" cy="640080"/>
          </a:xfrm>
          <a:prstGeom prst="actionButtonBlank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Узнать ответ</a:t>
            </a:r>
          </a:p>
        </p:txBody>
      </p:sp>
    </p:spTree>
    <p:extLst>
      <p:ext uri="{BB962C8B-B14F-4D97-AF65-F5344CB8AC3E}">
        <p14:creationId xmlns:p14="http://schemas.microsoft.com/office/powerpoint/2010/main" val="30506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льный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0C3B-F61F-4B52-B295-8085CB0EE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1399" y="1677970"/>
            <a:ext cx="5029201" cy="2450969"/>
          </a:xfrm>
          <a:solidFill>
            <a:schemeClr val="bg1"/>
          </a:solidFill>
        </p:spPr>
        <p:txBody>
          <a:bodyPr/>
          <a:lstStyle>
            <a:lvl1pPr algn="ctr">
              <a:defRPr>
                <a:cs typeface="Aharoni" panose="02010803020104030203" pitchFamily="2" charset="-79"/>
              </a:defRPr>
            </a:lvl1pPr>
          </a:lstStyle>
          <a:p>
            <a:r>
              <a:rPr lang="ru-RU" dirty="0"/>
              <a:t>Ответ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D6F5B-1D0D-42E3-A630-13F2CF6B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1D952D-3242-4EBA-AB89-3DEF726D7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3A1F9-57D3-468F-93B4-5CA64DCF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2B1D1B-C591-4D25-A4C8-46086F9C1695}"/>
              </a:ext>
            </a:extLst>
          </p:cNvPr>
          <p:cNvSpPr txBox="1"/>
          <p:nvPr userDrawn="1"/>
        </p:nvSpPr>
        <p:spPr>
          <a:xfrm>
            <a:off x="4346170" y="5432178"/>
            <a:ext cx="3283530" cy="64633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Вернуться назад…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71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F5254B-A90B-467B-9012-2B53FD3B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DD60B-A8CA-4C1E-8FBA-05A3AF97B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2FFEC-9D1A-4D2E-A7EE-EFE1818E4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07627-A001-480B-B315-1C3051CB6DD5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9132D-56CC-43E5-B5D2-DBA4B91B7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61907-5DC3-4284-A8E1-038F75E34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0C69-A3A1-45F5-8D45-38750CCC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F5254B-A90B-467B-9012-2B53FD3B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DD60B-A8CA-4C1E-8FBA-05A3AF97B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2FFEC-9D1A-4D2E-A7EE-EFE1818E4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07627-A001-480B-B315-1C3051CB6DD5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9132D-56CC-43E5-B5D2-DBA4B91B7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61907-5DC3-4284-A8E1-038F75E34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D0C69-A3A1-45F5-8D45-38750CCCBF6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11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19.xml"/><Relationship Id="rId18" Type="http://schemas.openxmlformats.org/officeDocument/2006/relationships/slide" Target="slide21.xml"/><Relationship Id="rId26" Type="http://schemas.openxmlformats.org/officeDocument/2006/relationships/slide" Target="slide59.xml"/><Relationship Id="rId3" Type="http://schemas.openxmlformats.org/officeDocument/2006/relationships/slide" Target="slide15.xml"/><Relationship Id="rId21" Type="http://schemas.openxmlformats.org/officeDocument/2006/relationships/slide" Target="slide57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5" Type="http://schemas.openxmlformats.org/officeDocument/2006/relationships/slide" Target="slide47.xml"/><Relationship Id="rId2" Type="http://schemas.openxmlformats.org/officeDocument/2006/relationships/slide" Target="slide3.xml"/><Relationship Id="rId16" Type="http://schemas.openxmlformats.org/officeDocument/2006/relationships/slide" Target="slide55.xml"/><Relationship Id="rId20" Type="http://schemas.openxmlformats.org/officeDocument/2006/relationships/slide" Target="slide45.xml"/><Relationship Id="rId29" Type="http://schemas.openxmlformats.org/officeDocument/2006/relationships/slide" Target="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1.xml"/><Relationship Id="rId11" Type="http://schemas.openxmlformats.org/officeDocument/2006/relationships/slide" Target="slide53.xml"/><Relationship Id="rId24" Type="http://schemas.openxmlformats.org/officeDocument/2006/relationships/slide" Target="slide35.xml"/><Relationship Id="rId5" Type="http://schemas.openxmlformats.org/officeDocument/2006/relationships/slide" Target="slide39.xml"/><Relationship Id="rId15" Type="http://schemas.openxmlformats.org/officeDocument/2006/relationships/slide" Target="slide43.xml"/><Relationship Id="rId23" Type="http://schemas.openxmlformats.org/officeDocument/2006/relationships/slide" Target="slide23.xml"/><Relationship Id="rId28" Type="http://schemas.openxmlformats.org/officeDocument/2006/relationships/slide" Target="slide25.xml"/><Relationship Id="rId10" Type="http://schemas.openxmlformats.org/officeDocument/2006/relationships/slide" Target="slide41.xml"/><Relationship Id="rId19" Type="http://schemas.openxmlformats.org/officeDocument/2006/relationships/slide" Target="slide33.xml"/><Relationship Id="rId31" Type="http://schemas.openxmlformats.org/officeDocument/2006/relationships/slide" Target="slide61.xml"/><Relationship Id="rId4" Type="http://schemas.openxmlformats.org/officeDocument/2006/relationships/slide" Target="slide27.xml"/><Relationship Id="rId9" Type="http://schemas.openxmlformats.org/officeDocument/2006/relationships/slide" Target="slide29.xml"/><Relationship Id="rId14" Type="http://schemas.openxmlformats.org/officeDocument/2006/relationships/slide" Target="slide31.xml"/><Relationship Id="rId22" Type="http://schemas.openxmlformats.org/officeDocument/2006/relationships/slide" Target="slide11.xml"/><Relationship Id="rId27" Type="http://schemas.openxmlformats.org/officeDocument/2006/relationships/slide" Target="slide13.xml"/><Relationship Id="rId30" Type="http://schemas.openxmlformats.org/officeDocument/2006/relationships/slide" Target="slide4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0"/>
              </a:schemeClr>
            </a:gs>
            <a:gs pos="31000">
              <a:srgbClr val="AD4F0F"/>
            </a:gs>
            <a:gs pos="72000">
              <a:schemeClr val="accent2">
                <a:lumMod val="60000"/>
                <a:lumOff val="40000"/>
              </a:schemeClr>
            </a:gs>
            <a:gs pos="95575">
              <a:schemeClr val="bg1"/>
            </a:gs>
            <a:gs pos="79000">
              <a:schemeClr val="accent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DF53-435E-438E-A531-980E09AC4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837" y="484993"/>
            <a:ext cx="10515600" cy="355693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+mn-lt"/>
              </a:rPr>
              <a:t>Знатоки </a:t>
            </a:r>
            <a:r>
              <a:rPr lang="ru-RU" sz="6000" b="1" dirty="0">
                <a:solidFill>
                  <a:schemeClr val="bg1"/>
                </a:solidFill>
                <a:latin typeface="+mn-lt"/>
              </a:rPr>
              <a:t>белорусской </a:t>
            </a:r>
            <a:r>
              <a:rPr lang="ru-RU" sz="6000" b="1" dirty="0" smtClean="0">
                <a:solidFill>
                  <a:schemeClr val="bg1"/>
                </a:solidFill>
                <a:latin typeface="+mn-lt"/>
              </a:rPr>
              <a:t>культуры</a:t>
            </a:r>
            <a:endParaRPr lang="ru-RU" sz="6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350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301" y="1065229"/>
            <a:ext cx="9181707" cy="4062952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Святки, </a:t>
            </a:r>
            <a:r>
              <a:rPr lang="ru-RU" sz="6600" dirty="0" err="1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Купалье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9421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142" y="942680"/>
            <a:ext cx="8691513" cy="432690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Когда, по народным преданиям,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цветёт </a:t>
            </a: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папоротник?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9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557" y="1644242"/>
            <a:ext cx="8955464" cy="3112316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ночь на Ивана Купалу</a:t>
            </a:r>
            <a:b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(6-7 июня)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2273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009" y="876694"/>
            <a:ext cx="9125146" cy="45154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главные герои белорусской народной сказки «Не силой, а умом»?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35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6596804" cy="3112316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Мужик и медведь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98964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Элемент мужского костюма, особенно известные образцы которого изготавливали  </a:t>
            </a:r>
            <a:r>
              <a:rPr lang="ru-RU" sz="4000" dirty="0" err="1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слуцкие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мастера.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4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Слуцкие пояса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51466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099" y="669304"/>
            <a:ext cx="10030120" cy="47134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Назовите самый популярный </a:t>
            </a:r>
            <a:b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Беларуси овощ.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6450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6" y="1644242"/>
            <a:ext cx="7651101" cy="3112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Картофель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2004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«Осветительное </a:t>
            </a:r>
            <a:r>
              <a:rPr lang="ru-RU" sz="40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устройство» в 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старину.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4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FB56ECC-5A5E-42F2-8D8E-3FF0EE651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54774"/>
              </p:ext>
            </p:extLst>
          </p:nvPr>
        </p:nvGraphicFramePr>
        <p:xfrm>
          <a:off x="-16778" y="0"/>
          <a:ext cx="12208778" cy="69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00106">
                  <a:extLst>
                    <a:ext uri="{9D8B030D-6E8A-4147-A177-3AD203B41FA5}">
                      <a16:colId xmlns:a16="http://schemas.microsoft.com/office/drawing/2014/main" val="2359557517"/>
                    </a:ext>
                  </a:extLst>
                </a:gridCol>
                <a:gridCol w="1599802">
                  <a:extLst>
                    <a:ext uri="{9D8B030D-6E8A-4147-A177-3AD203B41FA5}">
                      <a16:colId xmlns:a16="http://schemas.microsoft.com/office/drawing/2014/main" val="413985981"/>
                    </a:ext>
                  </a:extLst>
                </a:gridCol>
                <a:gridCol w="1599802">
                  <a:extLst>
                    <a:ext uri="{9D8B030D-6E8A-4147-A177-3AD203B41FA5}">
                      <a16:colId xmlns:a16="http://schemas.microsoft.com/office/drawing/2014/main" val="68645977"/>
                    </a:ext>
                  </a:extLst>
                </a:gridCol>
                <a:gridCol w="1599802">
                  <a:extLst>
                    <a:ext uri="{9D8B030D-6E8A-4147-A177-3AD203B41FA5}">
                      <a16:colId xmlns:a16="http://schemas.microsoft.com/office/drawing/2014/main" val="4049335833"/>
                    </a:ext>
                  </a:extLst>
                </a:gridCol>
                <a:gridCol w="1601373">
                  <a:extLst>
                    <a:ext uri="{9D8B030D-6E8A-4147-A177-3AD203B41FA5}">
                      <a16:colId xmlns:a16="http://schemas.microsoft.com/office/drawing/2014/main" val="4006553348"/>
                    </a:ext>
                  </a:extLst>
                </a:gridCol>
                <a:gridCol w="1307893">
                  <a:extLst>
                    <a:ext uri="{9D8B030D-6E8A-4147-A177-3AD203B41FA5}">
                      <a16:colId xmlns:a16="http://schemas.microsoft.com/office/drawing/2014/main" val="770138548"/>
                    </a:ext>
                  </a:extLst>
                </a:gridCol>
              </a:tblGrid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Народное декоративно-прикладное искусство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10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20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30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40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50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748930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Белорусская кухня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7" action="ppaction://hlinksldjump"/>
                        </a:rPr>
                        <a:t>10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8" action="ppaction://hlinksldjump"/>
                        </a:rPr>
                        <a:t>20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9" action="ppaction://hlinksldjump"/>
                        </a:rPr>
                        <a:t>30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0" action="ppaction://hlinksldjump"/>
                        </a:rPr>
                        <a:t>40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1" action="ppaction://hlinksldjump"/>
                        </a:rPr>
                        <a:t>50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040652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Быт белорусского народа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2" action="ppaction://hlinksldjump"/>
                        </a:rPr>
                        <a:t>10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3" action="ppaction://hlinksldjump"/>
                        </a:rPr>
                        <a:t>20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4" action="ppaction://hlinksldjump"/>
                        </a:rPr>
                        <a:t>30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5" action="ppaction://hlinksldjump"/>
                        </a:rPr>
                        <a:t>40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6" action="ppaction://hlinksldjump"/>
                        </a:rPr>
                        <a:t>50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83468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Белорусские народные праздники</a:t>
                      </a:r>
                      <a:endParaRPr lang="ru-RU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7" action="ppaction://hlinksldjump"/>
                        </a:rPr>
                        <a:t>10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8" action="ppaction://hlinksldjump"/>
                        </a:rPr>
                        <a:t>20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19" action="ppaction://hlinksldjump"/>
                        </a:rPr>
                        <a:t>30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0" action="ppaction://hlinksldjump"/>
                        </a:rPr>
                        <a:t>40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1" action="ppaction://hlinksldjump"/>
                        </a:rPr>
                        <a:t>50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79579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Белорусская мифология</a:t>
                      </a:r>
                      <a:endParaRPr lang="ru-RU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2" action="ppaction://hlinksldjump"/>
                        </a:rPr>
                        <a:t>10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3" action="ppaction://hlinksldjump"/>
                        </a:rPr>
                        <a:t>20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4" action="ppaction://hlinksldjump"/>
                        </a:rPr>
                        <a:t>30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5" action="ppaction://hlinksldjump"/>
                        </a:rPr>
                        <a:t>40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6" action="ppaction://hlinksldjump"/>
                        </a:rPr>
                        <a:t>50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73592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Белорусские сказки</a:t>
                      </a:r>
                      <a:endParaRPr lang="ru-RU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7" action="ppaction://hlinksldjump"/>
                        </a:rPr>
                        <a:t>10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8" action="ppaction://hlinksldjump"/>
                        </a:rPr>
                        <a:t>20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29" action="ppaction://hlinksldjump"/>
                        </a:rPr>
                        <a:t>30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30" action="ppaction://hlinksldjump"/>
                        </a:rPr>
                        <a:t>40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hlinkClick r:id="rId31" action="ppaction://hlinksldjump"/>
                        </a:rPr>
                        <a:t>50</a:t>
                      </a:r>
                      <a:endParaRPr lang="ru-RU" sz="2400" dirty="0"/>
                    </a:p>
                    <a:p>
                      <a:pPr algn="ctr"/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689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58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5536733" cy="3112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Лучина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45394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Назовите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народный праздник, </a:t>
            </a:r>
            <a:b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прыгали через костёр.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5536733" cy="3112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err="1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Купалье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30358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785" y="669304"/>
            <a:ext cx="10030120" cy="47134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из главных славянских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языческих богов, бол Солнца и плодородия.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61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5536733" cy="3112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err="1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Даждьбог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72015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Назовите сказку, в которой петух выгнал козу из 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хатки 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зайчика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810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5536733" cy="3112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6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00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Каза-манюка</a:t>
            </a:r>
            <a:r>
              <a:rPr lang="ru-RU" sz="6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0897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740" y="669304"/>
            <a:ext cx="11425727" cy="47134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Назовите наиболее </a:t>
            </a:r>
            <a:r>
              <a:rPr lang="ru-RU" sz="40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распространённый 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Беларуси</a:t>
            </a:r>
            <a:b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украшения одежды, постельного белья, полотенец.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9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Вышивка</a:t>
            </a:r>
            <a:endParaRPr lang="ru-RU" sz="19900" dirty="0"/>
          </a:p>
        </p:txBody>
      </p:sp>
    </p:spTree>
    <p:extLst>
      <p:ext uri="{BB962C8B-B14F-4D97-AF65-F5344CB8AC3E}">
        <p14:creationId xmlns:p14="http://schemas.microsoft.com/office/powerpoint/2010/main" val="58630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Назовите 4 блюда белорусской кухни, которые готовят из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тёртого картофеля. 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2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Приспособление для изготовления ниток ручным способом.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3093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Бабка</a:t>
            </a:r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6600" dirty="0" err="1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драники</a:t>
            </a:r>
            <a:r>
              <a:rPr lang="ru-RU" sz="6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колдуны</a:t>
            </a:r>
            <a:r>
              <a:rPr lang="ru-RU" sz="6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клецки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74596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0224" y="438568"/>
            <a:ext cx="6017120" cy="47134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назывался предмет, </a:t>
            </a:r>
            <a:b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которым ставили чугунок в печь?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46" y="915194"/>
            <a:ext cx="5230026" cy="348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33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Ухват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8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656" y="669304"/>
            <a:ext cx="10947163" cy="47134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Какой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христианский праздник отмечают весной?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89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Пасха</a:t>
            </a:r>
            <a:endParaRPr lang="ru-RU" sz="23900" dirty="0"/>
          </a:p>
        </p:txBody>
      </p:sp>
    </p:spTree>
    <p:extLst>
      <p:ext uri="{BB962C8B-B14F-4D97-AF65-F5344CB8AC3E}">
        <p14:creationId xmlns:p14="http://schemas.microsoft.com/office/powerpoint/2010/main" val="162390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каком божестве напоминает название деревни </a:t>
            </a:r>
            <a:r>
              <a:rPr lang="ru-RU" sz="400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Перуново</a:t>
            </a: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Лунинецком районе?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31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властелине молний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Перуне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6775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940" y="109468"/>
            <a:ext cx="10030120" cy="47134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Угадайте название сказки по картинке.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5229DB-D12C-4CC4-A795-43379422A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469" y="2901820"/>
            <a:ext cx="3949061" cy="239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4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694" y="3918857"/>
            <a:ext cx="8845419" cy="145091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70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Пша</a:t>
            </a:r>
            <a:r>
              <a:rPr lang="be-BY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6700" dirty="0" err="1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чны</a:t>
            </a:r>
            <a:r>
              <a:rPr lang="ru-RU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be-BY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be-BY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67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сок»</a:t>
            </a:r>
            <a:r>
              <a:rPr lang="ru-RU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700" dirty="0"/>
          </a:p>
        </p:txBody>
      </p:sp>
    </p:spTree>
    <p:extLst>
      <p:ext uri="{BB962C8B-B14F-4D97-AF65-F5344CB8AC3E}">
        <p14:creationId xmlns:p14="http://schemas.microsoft.com/office/powerpoint/2010/main" val="350114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Вытинанка</a:t>
            </a: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это такое?</a:t>
            </a:r>
            <a:endParaRPr lang="ru-RU" sz="5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2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5536733" cy="3112316"/>
          </a:xfrm>
        </p:spPr>
        <p:txBody>
          <a:bodyPr>
            <a:normAutofit/>
          </a:bodyPr>
          <a:lstStyle/>
          <a:p>
            <a:r>
              <a:rPr lang="ru-RU" sz="6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Прялка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76226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Искусство вырезания узоров из бумаги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7654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Блюдо, обычно из мяса с соусом, в которое макали блины, картошку, </a:t>
            </a:r>
            <a:r>
              <a:rPr lang="ru-RU" sz="4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драники</a:t>
            </a: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54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Мачанка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97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называлось место в крестьянском доме, где висели иконы?</a:t>
            </a:r>
            <a:r>
              <a:rPr lang="ru-RU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290" y="690466"/>
            <a:ext cx="8845419" cy="454400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Красный угол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61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83" y="474059"/>
            <a:ext cx="10030120" cy="471340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Чему посвящены славянские праздники зажинки и </a:t>
            </a: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дожинки?</a:t>
            </a:r>
            <a:endParaRPr lang="ru-RU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5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Началу </a:t>
            </a: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окончанию уборки </a:t>
            </a: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зерновых культур.</a:t>
            </a:r>
            <a:endParaRPr lang="ru-RU" sz="85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16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называется белорусский дракон?</a:t>
            </a:r>
            <a:endParaRPr lang="ru-RU" sz="9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290" y="709126"/>
            <a:ext cx="8845419" cy="454400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66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Цмок</a:t>
            </a:r>
            <a:endParaRPr lang="ru-RU" sz="6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24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объединяет этих сказочных персонажей: Вернидуб, Вернигора, </a:t>
            </a:r>
            <a:r>
              <a:rPr lang="ru-RU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Горыня</a:t>
            </a: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Микула </a:t>
            </a:r>
            <a:r>
              <a:rPr lang="ru-RU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Селянинович</a:t>
            </a: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Катигорошек</a:t>
            </a: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7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045" y="867266"/>
            <a:ext cx="9021451" cy="422320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Продукт, к которому относились с особым почтением, он должен был обязательно быть на столе.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4519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6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великаны, </a:t>
            </a:r>
            <a:r>
              <a:rPr lang="ru-RU" sz="6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осилки</a:t>
            </a:r>
            <a:endParaRPr lang="ru-RU" sz="19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2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563" y="669304"/>
            <a:ext cx="5931663" cy="4713402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называется такое изделие из соломки?</a:t>
            </a:r>
            <a:endParaRPr lang="ru-RU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8" r="10636"/>
          <a:stretch/>
        </p:blipFill>
        <p:spPr>
          <a:xfrm>
            <a:off x="649480" y="546930"/>
            <a:ext cx="3845608" cy="489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Паук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0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Какие по вкусу специи редко используют </a:t>
            </a:r>
            <a:b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белорусской кухне?</a:t>
            </a:r>
            <a:endParaRPr lang="ru-RU" sz="5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38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Острые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8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Универсальный предмет мебели в славянской избе.</a:t>
            </a:r>
            <a:r>
              <a:rPr lang="ru-RU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5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0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8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Скамья, лавка.</a:t>
            </a:r>
            <a:endParaRPr lang="ru-RU" sz="3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9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Какую крепость «брали» на Масленицу? </a:t>
            </a:r>
            <a:endParaRPr lang="ru-RU" sz="5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8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Снежную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57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Где, по мнению наших предков, </a:t>
            </a:r>
            <a:b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жил домовой?</a:t>
            </a:r>
            <a:r>
              <a:rPr lang="ru-RU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7633" y="1653668"/>
            <a:ext cx="5536733" cy="3112316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Хлеб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46857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печкой или около порога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31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669304"/>
            <a:ext cx="10030120" cy="4713402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Самый популярный герой народных легенд и преданий, комедийный персонаж белорусского фольклора. Бедняк, балагур и весельчак, не унывает, попадая в различные ситуации. Помогает простым людям. Мастер </a:t>
            </a:r>
            <a:r>
              <a:rPr lang="ru-RU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весёлых проделок.</a:t>
            </a:r>
            <a:r>
              <a:rPr lang="ru-RU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1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82" y="746449"/>
            <a:ext cx="8845419" cy="4544008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Нестерка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46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937" y="791852"/>
            <a:ext cx="9643620" cy="445887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Какая </a:t>
            </a:r>
            <a:r>
              <a:rPr lang="ru-RU" sz="4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обувь была </a:t>
            </a: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самая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распространённая </a:t>
            </a: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старину?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0511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6A2-C1C5-46B3-ADBD-076EF03D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039" y="1644242"/>
            <a:ext cx="5536733" cy="3112316"/>
          </a:xfrm>
        </p:spPr>
        <p:txBody>
          <a:bodyPr>
            <a:normAutofit/>
          </a:bodyPr>
          <a:lstStyle/>
          <a:p>
            <a:r>
              <a:rPr lang="ru-RU" sz="6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Лапти</a:t>
            </a:r>
            <a:endParaRPr lang="ru-RU" sz="16600" dirty="0"/>
          </a:p>
        </p:txBody>
      </p:sp>
    </p:spTree>
    <p:extLst>
      <p:ext uri="{BB962C8B-B14F-4D97-AF65-F5344CB8AC3E}">
        <p14:creationId xmlns:p14="http://schemas.microsoft.com/office/powerpoint/2010/main" val="386675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6D33-E9C1-4CC0-BEBB-0E87F977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618" y="961534"/>
            <a:ext cx="9228841" cy="427034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какие праздники </a:t>
            </a:r>
            <a:r>
              <a:rPr lang="ru-RU" sz="400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гадали </a:t>
            </a:r>
            <a:r>
              <a:rPr lang="ru-RU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девушки?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12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410</Words>
  <Application>Microsoft Office PowerPoint</Application>
  <PresentationFormat>Широкоэкранный</PresentationFormat>
  <Paragraphs>97</Paragraphs>
  <Slides>62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62</vt:i4>
      </vt:variant>
    </vt:vector>
  </HeadingPairs>
  <TitlesOfParts>
    <vt:vector size="69" baseType="lpstr">
      <vt:lpstr>Aharoni</vt:lpstr>
      <vt:lpstr>Arial</vt:lpstr>
      <vt:lpstr>Calibri</vt:lpstr>
      <vt:lpstr>Calibri Light</vt:lpstr>
      <vt:lpstr>Times New Roman</vt:lpstr>
      <vt:lpstr>Office Theme</vt:lpstr>
      <vt:lpstr>1_Office Theme</vt:lpstr>
      <vt:lpstr>Знатоки белорусской культуры</vt:lpstr>
      <vt:lpstr>Презентация PowerPoint</vt:lpstr>
      <vt:lpstr>Приспособление для изготовления ниток ручным способом.</vt:lpstr>
      <vt:lpstr>Прялка</vt:lpstr>
      <vt:lpstr>Продукт, к которому относились с особым почтением, он должен был обязательно быть на столе.</vt:lpstr>
      <vt:lpstr>Хлеб</vt:lpstr>
      <vt:lpstr>Какая обувь была самая распространённая в старину?</vt:lpstr>
      <vt:lpstr>Лапти</vt:lpstr>
      <vt:lpstr>На какие праздники гадали девушки?</vt:lpstr>
      <vt:lpstr>Святки, Купалье</vt:lpstr>
      <vt:lpstr>Когда, по народным преданиям,  цветёт папоротник?</vt:lpstr>
      <vt:lpstr>В ночь на Ивана Купалу  (6-7 июня)</vt:lpstr>
      <vt:lpstr>Кто главные герои белорусской народной сказки «Не силой, а умом»?</vt:lpstr>
      <vt:lpstr>Мужик и медведь</vt:lpstr>
      <vt:lpstr>Элемент мужского костюма, особенно известные образцы которого изготавливали  слуцкие мастера.</vt:lpstr>
      <vt:lpstr>Слуцкие пояса</vt:lpstr>
      <vt:lpstr>Назовите самый популярный  в Беларуси овощ.</vt:lpstr>
      <vt:lpstr>Картофель</vt:lpstr>
      <vt:lpstr>«Осветительное устройство» в старину.</vt:lpstr>
      <vt:lpstr>Лучина</vt:lpstr>
      <vt:lpstr>Назовите народный праздник,  когда прыгали через костёр.</vt:lpstr>
      <vt:lpstr>Купалье</vt:lpstr>
      <vt:lpstr>Один из главных славянских языческих богов, бол Солнца и плодородия.</vt:lpstr>
      <vt:lpstr>Даждьбог</vt:lpstr>
      <vt:lpstr>Назовите сказку, в которой петух выгнал козу из хатки зайчика.</vt:lpstr>
      <vt:lpstr>«Каза-манюка» </vt:lpstr>
      <vt:lpstr>Назовите наиболее распространённый в Беларуси вид украшения одежды, постельного белья, полотенец. </vt:lpstr>
      <vt:lpstr>Вышивка</vt:lpstr>
      <vt:lpstr>Назовите 4 блюда белорусской кухни, которые готовят из тёртого картофеля.  </vt:lpstr>
      <vt:lpstr>Бабка, драники, колдуны, клецки</vt:lpstr>
      <vt:lpstr>Как назывался предмет,  которым ставили чугунок в печь? </vt:lpstr>
      <vt:lpstr>Ухват</vt:lpstr>
      <vt:lpstr>Какой главный христианский праздник отмечают весной?</vt:lpstr>
      <vt:lpstr>Пасха</vt:lpstr>
      <vt:lpstr>О каком божестве напоминает название деревни Перуново в Лунинецком районе? </vt:lpstr>
      <vt:lpstr>О властелине молний Перуне</vt:lpstr>
      <vt:lpstr>Угадайте название сказки по картинке.</vt:lpstr>
      <vt:lpstr>«Пшанічны каласок» </vt:lpstr>
      <vt:lpstr>Вытинанка – что это такое?</vt:lpstr>
      <vt:lpstr>Искусство вырезания узоров из бумаги </vt:lpstr>
      <vt:lpstr>Блюдо, обычно из мяса с соусом, в которое макали блины, картошку, драники </vt:lpstr>
      <vt:lpstr>Мачанка</vt:lpstr>
      <vt:lpstr>Как называлось место в крестьянском доме, где висели иконы? </vt:lpstr>
      <vt:lpstr>Красный угол</vt:lpstr>
      <vt:lpstr>Чему посвящены славянские праздники зажинки и дожинки?</vt:lpstr>
      <vt:lpstr>Началу и окончанию уборки  зерновых культур.</vt:lpstr>
      <vt:lpstr>Как называется белорусский дракон?</vt:lpstr>
      <vt:lpstr>Цмок</vt:lpstr>
      <vt:lpstr>Что объединяет этих сказочных персонажей: Вернидуб, Вернигора, Горыня, Микула Селянинович, Катигорошек?</vt:lpstr>
      <vt:lpstr>Это великаны, осилки</vt:lpstr>
      <vt:lpstr>Как называется такое изделие из соломки?</vt:lpstr>
      <vt:lpstr>Паук</vt:lpstr>
      <vt:lpstr>Какие по вкусу специи редко используют  в белорусской кухне?</vt:lpstr>
      <vt:lpstr>Острые</vt:lpstr>
      <vt:lpstr>Универсальный предмет мебели в славянской избе. </vt:lpstr>
      <vt:lpstr>Скамья, лавка.</vt:lpstr>
      <vt:lpstr>Какую крепость «брали» на Масленицу? </vt:lpstr>
      <vt:lpstr>Снежную</vt:lpstr>
      <vt:lpstr>Где, по мнению наших предков,  жил домовой? </vt:lpstr>
      <vt:lpstr>За печкой или около порога</vt:lpstr>
      <vt:lpstr>Самый популярный герой народных легенд и преданий, комедийный персонаж белорусского фольклора. Бедняк, балагур и весельчак, не унывает, попадая в различные ситуации. Помогает простым людям. Мастер весёлых проделок. </vt:lpstr>
      <vt:lpstr>Нестерка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Сечко Наталья Александровна</cp:lastModifiedBy>
  <cp:revision>22</cp:revision>
  <dcterms:created xsi:type="dcterms:W3CDTF">2025-03-01T15:26:57Z</dcterms:created>
  <dcterms:modified xsi:type="dcterms:W3CDTF">2025-05-16T11:49:24Z</dcterms:modified>
</cp:coreProperties>
</file>