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73" r:id="rId2"/>
    <p:sldId id="277" r:id="rId3"/>
    <p:sldId id="257" r:id="rId4"/>
    <p:sldId id="258" r:id="rId5"/>
    <p:sldId id="275" r:id="rId6"/>
    <p:sldId id="278" r:id="rId7"/>
    <p:sldId id="279" r:id="rId8"/>
    <p:sldId id="280" r:id="rId9"/>
    <p:sldId id="281" r:id="rId10"/>
    <p:sldId id="269" r:id="rId11"/>
  </p:sldIdLst>
  <p:sldSz cx="20104100" cy="11309350"/>
  <p:notesSz cx="20104100" cy="113093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51" autoAdjust="0"/>
    <p:restoredTop sz="89219" autoAdjust="0"/>
  </p:normalViewPr>
  <p:slideViewPr>
    <p:cSldViewPr>
      <p:cViewPr varScale="1">
        <p:scale>
          <a:sx n="47" d="100"/>
          <a:sy n="47" d="100"/>
        </p:scale>
        <p:origin x="53" y="5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306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51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51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993F26-7FEE-45A8-B4A6-EEC54F2EB30F}" type="datetimeFigureOut">
              <a:rPr lang="ru-RU" smtClean="0"/>
              <a:pPr/>
              <a:t>21.04.2025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281738" y="847725"/>
            <a:ext cx="7540625" cy="4241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2009775" y="5372100"/>
            <a:ext cx="16084550" cy="50895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51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51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FF6D69-1F07-4C59-973C-2348A0D841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93095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FF6D69-1F07-4C59-973C-2348A0D84138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7724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FF6D69-1F07-4C59-973C-2348A0D84138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01158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FF6D69-1F07-4C59-973C-2348A0D84138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55221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FF6D69-1F07-4C59-973C-2348A0D84138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81965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4/21/2025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650" b="1" i="0">
                <a:solidFill>
                  <a:srgbClr val="4C5E91"/>
                </a:solidFill>
                <a:latin typeface="Franklin Gothic Heavy"/>
                <a:cs typeface="Franklin Gothic Heavy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4/21/2025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650" b="1" i="0">
                <a:solidFill>
                  <a:srgbClr val="4C5E91"/>
                </a:solidFill>
                <a:latin typeface="Franklin Gothic Heavy"/>
                <a:cs typeface="Franklin Gothic Heavy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4/21/2025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650" b="1" i="0">
                <a:solidFill>
                  <a:srgbClr val="4C5E91"/>
                </a:solidFill>
                <a:latin typeface="Franklin Gothic Heavy"/>
                <a:cs typeface="Franklin Gothic Heavy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4/21/2025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4/21/2025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0" y="11308517"/>
                </a:moveTo>
                <a:lnTo>
                  <a:pt x="20104098" y="11308517"/>
                </a:lnTo>
                <a:lnTo>
                  <a:pt x="20104098" y="0"/>
                </a:lnTo>
                <a:lnTo>
                  <a:pt x="0" y="0"/>
                </a:lnTo>
                <a:lnTo>
                  <a:pt x="0" y="11308517"/>
                </a:lnTo>
                <a:close/>
              </a:path>
            </a:pathLst>
          </a:custGeom>
          <a:solidFill>
            <a:srgbClr val="D7E1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310819" y="481409"/>
            <a:ext cx="3634645" cy="1082710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4225060" y="481409"/>
            <a:ext cx="3634617" cy="1082710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8180049" y="463601"/>
            <a:ext cx="3634623" cy="10844915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12090441" y="476739"/>
            <a:ext cx="3634622" cy="1083177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k object 21"/>
          <p:cNvSpPr/>
          <p:nvPr/>
        </p:nvSpPr>
        <p:spPr>
          <a:xfrm>
            <a:off x="16158635" y="412293"/>
            <a:ext cx="3634623" cy="10896223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053002" y="531181"/>
            <a:ext cx="9998094" cy="17545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650" b="1" i="0">
                <a:solidFill>
                  <a:srgbClr val="4C5E91"/>
                </a:solidFill>
                <a:latin typeface="Franklin Gothic Heavy"/>
                <a:cs typeface="Franklin Gothic Heavy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4/21/2025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4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11" Type="http://schemas.openxmlformats.org/officeDocument/2006/relationships/image" Target="../media/image40.png"/><Relationship Id="rId5" Type="http://schemas.openxmlformats.org/officeDocument/2006/relationships/image" Target="../media/image36.png"/><Relationship Id="rId10" Type="http://schemas.openxmlformats.org/officeDocument/2006/relationships/image" Target="../media/image39.png"/><Relationship Id="rId4" Type="http://schemas.openxmlformats.org/officeDocument/2006/relationships/image" Target="../media/image35.png"/><Relationship Id="rId9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6.png"/><Relationship Id="rId7" Type="http://schemas.openxmlformats.org/officeDocument/2006/relationships/image" Target="../media/image12.png"/><Relationship Id="rId12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3.png"/><Relationship Id="rId5" Type="http://schemas.openxmlformats.org/officeDocument/2006/relationships/image" Target="../media/image18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7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850" y="-1203325"/>
            <a:ext cx="13350894" cy="133508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46850" y="3216275"/>
            <a:ext cx="6019800" cy="2608406"/>
          </a:xfrm>
        </p:spPr>
        <p:txBody>
          <a:bodyPr/>
          <a:lstStyle/>
          <a:p>
            <a:pPr algn="ctr"/>
            <a:r>
              <a:rPr lang="ru-RU" dirty="0"/>
              <a:t>БАНКОВСКАЯ</a:t>
            </a:r>
            <a:br>
              <a:rPr lang="ru-RU" dirty="0"/>
            </a:br>
            <a:r>
              <a:rPr lang="ru-RU" dirty="0"/>
              <a:t>ПЛАТЕЖНАЯ </a:t>
            </a:r>
            <a:br>
              <a:rPr lang="ru-RU" dirty="0"/>
            </a:br>
            <a:r>
              <a:rPr lang="ru-RU" dirty="0"/>
              <a:t>КАРТОЧКА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04650" y="4740275"/>
            <a:ext cx="2903695" cy="28219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1050" y="5883275"/>
            <a:ext cx="4664075" cy="466407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50" y="7940675"/>
            <a:ext cx="685800" cy="67346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850" y="5883275"/>
            <a:ext cx="661004" cy="64911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250" y="3902075"/>
            <a:ext cx="685800" cy="67346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78" y="1942003"/>
            <a:ext cx="609600" cy="59863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250" y="244475"/>
            <a:ext cx="609600" cy="598636"/>
          </a:xfrm>
          <a:prstGeom prst="rect">
            <a:avLst/>
          </a:prstGeom>
        </p:spPr>
      </p:pic>
      <p:sp>
        <p:nvSpPr>
          <p:cNvPr id="19" name="object 3"/>
          <p:cNvSpPr/>
          <p:nvPr/>
        </p:nvSpPr>
        <p:spPr>
          <a:xfrm>
            <a:off x="17595850" y="244475"/>
            <a:ext cx="2318822" cy="148607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6" name="Рисунок 15" descr="МУР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rot="300120">
            <a:off x="446326" y="6226490"/>
            <a:ext cx="2859029" cy="526479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14650" y="4019550"/>
            <a:ext cx="3124200" cy="728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7191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Презентация\ПНГ\Ресурс 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9450" y="1997075"/>
            <a:ext cx="4627612" cy="8702675"/>
          </a:xfrm>
          <a:prstGeom prst="rect">
            <a:avLst/>
          </a:prstGeom>
          <a:noFill/>
        </p:spPr>
      </p:pic>
      <p:pic>
        <p:nvPicPr>
          <p:cNvPr id="1028" name="Picture 4" descr="F:\Презентация\ПНГ\Ресурс 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75250" y="2987675"/>
            <a:ext cx="9552576" cy="7202541"/>
          </a:xfrm>
          <a:prstGeom prst="rect">
            <a:avLst/>
          </a:prstGeom>
          <a:noFill/>
        </p:spPr>
      </p:pic>
      <p:pic>
        <p:nvPicPr>
          <p:cNvPr id="1027" name="Picture 3" descr="F:\Презентация\ПНГ\Ресурс 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70736" y="5729176"/>
            <a:ext cx="5220889" cy="3264644"/>
          </a:xfrm>
          <a:prstGeom prst="rect">
            <a:avLst/>
          </a:prstGeom>
          <a:noFill/>
        </p:spPr>
      </p:pic>
      <p:pic>
        <p:nvPicPr>
          <p:cNvPr id="1029" name="Picture 5" descr="F:\Презентация\ПНГ\Ресурс 4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94650" y="3292475"/>
            <a:ext cx="4280875" cy="696118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46650" y="930275"/>
            <a:ext cx="9998094" cy="1738938"/>
          </a:xfrm>
        </p:spPr>
        <p:txBody>
          <a:bodyPr/>
          <a:lstStyle/>
          <a:p>
            <a:pPr algn="ctr"/>
            <a:r>
              <a:rPr lang="ru-RU" dirty="0"/>
              <a:t>СПАСИБО </a:t>
            </a:r>
            <a:br>
              <a:rPr lang="ru-RU" dirty="0"/>
            </a:br>
            <a:r>
              <a:rPr lang="ru-RU" dirty="0"/>
              <a:t>ЗА  ВАШЕ  ВНИМАНИЕ!</a:t>
            </a:r>
          </a:p>
        </p:txBody>
      </p:sp>
      <p:sp>
        <p:nvSpPr>
          <p:cNvPr id="11" name="object 3"/>
          <p:cNvSpPr/>
          <p:nvPr/>
        </p:nvSpPr>
        <p:spPr>
          <a:xfrm>
            <a:off x="16910050" y="473075"/>
            <a:ext cx="2202094" cy="141962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8975" y="8614519"/>
            <a:ext cx="5795550" cy="2618313"/>
          </a:xfrm>
          <a:prstGeom prst="rect">
            <a:avLst/>
          </a:prstGeom>
        </p:spPr>
      </p:pic>
      <p:pic>
        <p:nvPicPr>
          <p:cNvPr id="15" name="Рисунок 14" descr="КК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1914698" y="2759075"/>
            <a:ext cx="3438038" cy="2209800"/>
          </a:xfrm>
          <a:prstGeom prst="rect">
            <a:avLst/>
          </a:prstGeom>
        </p:spPr>
      </p:pic>
      <p:pic>
        <p:nvPicPr>
          <p:cNvPr id="6146" name="Picture 2" descr="F:\Презентация\ПНГ\17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5005050" y="2225675"/>
            <a:ext cx="4058053" cy="8502650"/>
          </a:xfrm>
          <a:prstGeom prst="rect">
            <a:avLst/>
          </a:prstGeom>
          <a:noFill/>
        </p:spPr>
      </p:pic>
      <p:grpSp>
        <p:nvGrpSpPr>
          <p:cNvPr id="18" name="Группа 17"/>
          <p:cNvGrpSpPr/>
          <p:nvPr/>
        </p:nvGrpSpPr>
        <p:grpSpPr>
          <a:xfrm>
            <a:off x="10433050" y="8058243"/>
            <a:ext cx="3429001" cy="3251107"/>
            <a:chOff x="10433050" y="8058243"/>
            <a:chExt cx="3429001" cy="3251107"/>
          </a:xfrm>
        </p:grpSpPr>
        <p:pic>
          <p:nvPicPr>
            <p:cNvPr id="6150" name="Picture 6" descr="C:\Users\sakovich\Downloads\kisspng-black-cat-silhouette-kitten-clip-art-cat-vector-5ad739a1a96441.2783355815240544336938.pn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 flipH="1">
              <a:off x="10433050" y="8058243"/>
              <a:ext cx="3429001" cy="3251107"/>
            </a:xfrm>
            <a:prstGeom prst="rect">
              <a:avLst/>
            </a:prstGeom>
            <a:noFill/>
          </p:spPr>
        </p:pic>
        <p:pic>
          <p:nvPicPr>
            <p:cNvPr id="17" name="Рисунок 16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901158">
              <a:off x="11551146" y="10113293"/>
              <a:ext cx="233971" cy="27531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250" y="502940"/>
            <a:ext cx="15778794" cy="10531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93379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Группа 46"/>
          <p:cNvGrpSpPr/>
          <p:nvPr/>
        </p:nvGrpSpPr>
        <p:grpSpPr>
          <a:xfrm>
            <a:off x="14090784" y="3471697"/>
            <a:ext cx="6255717" cy="8493239"/>
            <a:chOff x="13662349" y="3686971"/>
            <a:chExt cx="6233025" cy="8430410"/>
          </a:xfrm>
        </p:grpSpPr>
        <p:grpSp>
          <p:nvGrpSpPr>
            <p:cNvPr id="76" name="Группа 75"/>
            <p:cNvGrpSpPr/>
            <p:nvPr/>
          </p:nvGrpSpPr>
          <p:grpSpPr>
            <a:xfrm rot="21366214">
              <a:off x="13662349" y="6570944"/>
              <a:ext cx="5994760" cy="5546437"/>
              <a:chOff x="13786479" y="7318016"/>
              <a:chExt cx="4146973" cy="4359275"/>
            </a:xfrm>
          </p:grpSpPr>
          <p:pic>
            <p:nvPicPr>
              <p:cNvPr id="77" name="Picture 9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374398" flipH="1">
                <a:off x="13786479" y="7318016"/>
                <a:ext cx="4146973" cy="43592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8" name="Рисунок 7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9276415">
                <a:off x="15032496" y="8637735"/>
                <a:ext cx="175854" cy="237620"/>
              </a:xfrm>
              <a:prstGeom prst="rect">
                <a:avLst/>
              </a:prstGeom>
            </p:spPr>
          </p:pic>
        </p:grpSp>
        <p:pic>
          <p:nvPicPr>
            <p:cNvPr id="45" name="Рисунок 4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61106">
              <a:off x="14877159" y="3686971"/>
              <a:ext cx="5018215" cy="8168611"/>
            </a:xfrm>
            <a:prstGeom prst="rect">
              <a:avLst/>
            </a:prstGeom>
          </p:spPr>
        </p:pic>
      </p:grpSp>
      <p:sp>
        <p:nvSpPr>
          <p:cNvPr id="57" name="object 24"/>
          <p:cNvSpPr/>
          <p:nvPr/>
        </p:nvSpPr>
        <p:spPr>
          <a:xfrm>
            <a:off x="7156450" y="9236075"/>
            <a:ext cx="6781800" cy="914399"/>
          </a:xfrm>
          <a:custGeom>
            <a:avLst/>
            <a:gdLst/>
            <a:ahLst/>
            <a:cxnLst/>
            <a:rect l="l" t="t" r="r" b="b"/>
            <a:pathLst>
              <a:path w="3953509" h="1038860">
                <a:moveTo>
                  <a:pt x="3953149" y="1038397"/>
                </a:moveTo>
                <a:lnTo>
                  <a:pt x="0" y="1038397"/>
                </a:lnTo>
                <a:lnTo>
                  <a:pt x="0" y="0"/>
                </a:lnTo>
                <a:lnTo>
                  <a:pt x="3953149" y="0"/>
                </a:lnTo>
                <a:lnTo>
                  <a:pt x="3953149" y="103839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algn="ctr" fontAlgn="base">
              <a:spcBef>
                <a:spcPts val="600"/>
              </a:spcBef>
            </a:pPr>
            <a:endParaRPr lang="ru-RU" sz="2800" spc="-10" dirty="0">
              <a:solidFill>
                <a:srgbClr val="4C6092"/>
              </a:solidFill>
              <a:latin typeface="Corbel" panose="020B0503020204020204" pitchFamily="34" charset="0"/>
              <a:cs typeface="Franklin Gothic Heavy"/>
            </a:endParaRPr>
          </a:p>
        </p:txBody>
      </p:sp>
      <p:sp>
        <p:nvSpPr>
          <p:cNvPr id="52" name="object 24"/>
          <p:cNvSpPr/>
          <p:nvPr/>
        </p:nvSpPr>
        <p:spPr>
          <a:xfrm>
            <a:off x="7080250" y="3216275"/>
            <a:ext cx="6857999" cy="1043991"/>
          </a:xfrm>
          <a:custGeom>
            <a:avLst/>
            <a:gdLst/>
            <a:ahLst/>
            <a:cxnLst/>
            <a:rect l="l" t="t" r="r" b="b"/>
            <a:pathLst>
              <a:path w="3953509" h="1038860">
                <a:moveTo>
                  <a:pt x="3953149" y="1038397"/>
                </a:moveTo>
                <a:lnTo>
                  <a:pt x="0" y="1038397"/>
                </a:lnTo>
                <a:lnTo>
                  <a:pt x="0" y="0"/>
                </a:lnTo>
                <a:lnTo>
                  <a:pt x="3953149" y="0"/>
                </a:lnTo>
                <a:lnTo>
                  <a:pt x="3953149" y="103839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algn="ctr" fontAlgn="base">
              <a:spcBef>
                <a:spcPts val="600"/>
              </a:spcBef>
            </a:pPr>
            <a:r>
              <a:rPr lang="ru-RU" sz="2800" spc="-10" dirty="0">
                <a:solidFill>
                  <a:srgbClr val="4C6092"/>
                </a:solidFill>
                <a:latin typeface="Corbel" panose="020B0503020204020204" pitchFamily="34" charset="0"/>
                <a:cs typeface="Franklin Gothic Heavy"/>
              </a:rPr>
              <a:t>    </a:t>
            </a:r>
          </a:p>
        </p:txBody>
      </p:sp>
      <p:grpSp>
        <p:nvGrpSpPr>
          <p:cNvPr id="72" name="Группа 71"/>
          <p:cNvGrpSpPr/>
          <p:nvPr/>
        </p:nvGrpSpPr>
        <p:grpSpPr>
          <a:xfrm>
            <a:off x="6775450" y="1768475"/>
            <a:ext cx="7239000" cy="1295400"/>
            <a:chOff x="4971866" y="4511675"/>
            <a:chExt cx="7871113" cy="1295400"/>
          </a:xfrm>
        </p:grpSpPr>
        <p:sp>
          <p:nvSpPr>
            <p:cNvPr id="56" name="object 24"/>
            <p:cNvSpPr/>
            <p:nvPr/>
          </p:nvSpPr>
          <p:spPr>
            <a:xfrm>
              <a:off x="5468989" y="4892676"/>
              <a:ext cx="7373990" cy="914399"/>
            </a:xfrm>
            <a:custGeom>
              <a:avLst/>
              <a:gdLst/>
              <a:ahLst/>
              <a:cxnLst/>
              <a:rect l="l" t="t" r="r" b="b"/>
              <a:pathLst>
                <a:path w="3953509" h="1038860">
                  <a:moveTo>
                    <a:pt x="3953149" y="1038397"/>
                  </a:moveTo>
                  <a:lnTo>
                    <a:pt x="0" y="1038397"/>
                  </a:lnTo>
                  <a:lnTo>
                    <a:pt x="0" y="0"/>
                  </a:lnTo>
                  <a:lnTo>
                    <a:pt x="3953149" y="0"/>
                  </a:lnTo>
                  <a:lnTo>
                    <a:pt x="3953149" y="103839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algn="ctr" fontAlgn="base">
                <a:spcBef>
                  <a:spcPts val="600"/>
                </a:spcBef>
              </a:pPr>
              <a:endParaRPr lang="ru-RU" sz="2800" spc="-10" dirty="0">
                <a:solidFill>
                  <a:srgbClr val="4C6092"/>
                </a:solidFill>
                <a:latin typeface="Corbel" panose="020B0503020204020204" pitchFamily="34" charset="0"/>
                <a:cs typeface="Franklin Gothic Heavy"/>
              </a:endParaRPr>
            </a:p>
          </p:txBody>
        </p:sp>
        <p:pic>
          <p:nvPicPr>
            <p:cNvPr id="1028" name="Picture 4" descr="C:\Users\sakovich\Downloads\icons8-кошелек-64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971866" y="4511675"/>
              <a:ext cx="838200" cy="838200"/>
            </a:xfrm>
            <a:prstGeom prst="rect">
              <a:avLst/>
            </a:prstGeom>
            <a:noFill/>
          </p:spPr>
        </p:pic>
      </p:grpSp>
      <p:sp>
        <p:nvSpPr>
          <p:cNvPr id="28" name="object 5"/>
          <p:cNvSpPr/>
          <p:nvPr/>
        </p:nvSpPr>
        <p:spPr>
          <a:xfrm>
            <a:off x="374650" y="9845675"/>
            <a:ext cx="3810000" cy="848583"/>
          </a:xfrm>
          <a:custGeom>
            <a:avLst/>
            <a:gdLst/>
            <a:ahLst/>
            <a:cxnLst/>
            <a:rect l="l" t="t" r="r" b="b"/>
            <a:pathLst>
              <a:path w="3646170" h="880109">
                <a:moveTo>
                  <a:pt x="1822896" y="0"/>
                </a:moveTo>
                <a:lnTo>
                  <a:pt x="1749580" y="349"/>
                </a:lnTo>
                <a:lnTo>
                  <a:pt x="1605207" y="3103"/>
                </a:lnTo>
                <a:lnTo>
                  <a:pt x="1464209" y="8511"/>
                </a:lnTo>
                <a:lnTo>
                  <a:pt x="1327022" y="16468"/>
                </a:lnTo>
                <a:lnTo>
                  <a:pt x="1259993" y="21369"/>
                </a:lnTo>
                <a:lnTo>
                  <a:pt x="1194081" y="26868"/>
                </a:lnTo>
                <a:lnTo>
                  <a:pt x="1129338" y="32951"/>
                </a:lnTo>
                <a:lnTo>
                  <a:pt x="1065821" y="39606"/>
                </a:lnTo>
                <a:lnTo>
                  <a:pt x="1003584" y="46820"/>
                </a:lnTo>
                <a:lnTo>
                  <a:pt x="942680" y="54578"/>
                </a:lnTo>
                <a:lnTo>
                  <a:pt x="883164" y="62868"/>
                </a:lnTo>
                <a:lnTo>
                  <a:pt x="825091" y="71678"/>
                </a:lnTo>
                <a:lnTo>
                  <a:pt x="768516" y="80993"/>
                </a:lnTo>
                <a:lnTo>
                  <a:pt x="713492" y="90800"/>
                </a:lnTo>
                <a:lnTo>
                  <a:pt x="660074" y="101088"/>
                </a:lnTo>
                <a:lnTo>
                  <a:pt x="608316" y="111841"/>
                </a:lnTo>
                <a:lnTo>
                  <a:pt x="558274" y="123048"/>
                </a:lnTo>
                <a:lnTo>
                  <a:pt x="510001" y="134695"/>
                </a:lnTo>
                <a:lnTo>
                  <a:pt x="463553" y="146768"/>
                </a:lnTo>
                <a:lnTo>
                  <a:pt x="418982" y="159256"/>
                </a:lnTo>
                <a:lnTo>
                  <a:pt x="376345" y="172144"/>
                </a:lnTo>
                <a:lnTo>
                  <a:pt x="335694" y="185420"/>
                </a:lnTo>
                <a:lnTo>
                  <a:pt x="297086" y="199070"/>
                </a:lnTo>
                <a:lnTo>
                  <a:pt x="260574" y="213081"/>
                </a:lnTo>
                <a:lnTo>
                  <a:pt x="194056" y="242134"/>
                </a:lnTo>
                <a:lnTo>
                  <a:pt x="136576" y="272475"/>
                </a:lnTo>
                <a:lnTo>
                  <a:pt x="88570" y="303998"/>
                </a:lnTo>
                <a:lnTo>
                  <a:pt x="50474" y="336598"/>
                </a:lnTo>
                <a:lnTo>
                  <a:pt x="22723" y="370170"/>
                </a:lnTo>
                <a:lnTo>
                  <a:pt x="5753" y="404609"/>
                </a:lnTo>
                <a:lnTo>
                  <a:pt x="0" y="439809"/>
                </a:lnTo>
                <a:lnTo>
                  <a:pt x="1447" y="457498"/>
                </a:lnTo>
                <a:lnTo>
                  <a:pt x="22723" y="509448"/>
                </a:lnTo>
                <a:lnTo>
                  <a:pt x="50474" y="543020"/>
                </a:lnTo>
                <a:lnTo>
                  <a:pt x="88570" y="575620"/>
                </a:lnTo>
                <a:lnTo>
                  <a:pt x="136576" y="607143"/>
                </a:lnTo>
                <a:lnTo>
                  <a:pt x="194056" y="637484"/>
                </a:lnTo>
                <a:lnTo>
                  <a:pt x="260574" y="666537"/>
                </a:lnTo>
                <a:lnTo>
                  <a:pt x="297086" y="680549"/>
                </a:lnTo>
                <a:lnTo>
                  <a:pt x="335694" y="694199"/>
                </a:lnTo>
                <a:lnTo>
                  <a:pt x="376345" y="707474"/>
                </a:lnTo>
                <a:lnTo>
                  <a:pt x="418982" y="720362"/>
                </a:lnTo>
                <a:lnTo>
                  <a:pt x="463553" y="732850"/>
                </a:lnTo>
                <a:lnTo>
                  <a:pt x="510001" y="744923"/>
                </a:lnTo>
                <a:lnTo>
                  <a:pt x="558274" y="756570"/>
                </a:lnTo>
                <a:lnTo>
                  <a:pt x="608316" y="767777"/>
                </a:lnTo>
                <a:lnTo>
                  <a:pt x="660074" y="778530"/>
                </a:lnTo>
                <a:lnTo>
                  <a:pt x="713492" y="788818"/>
                </a:lnTo>
                <a:lnTo>
                  <a:pt x="768516" y="798625"/>
                </a:lnTo>
                <a:lnTo>
                  <a:pt x="825091" y="807940"/>
                </a:lnTo>
                <a:lnTo>
                  <a:pt x="883164" y="816750"/>
                </a:lnTo>
                <a:lnTo>
                  <a:pt x="942680" y="825040"/>
                </a:lnTo>
                <a:lnTo>
                  <a:pt x="1003584" y="832799"/>
                </a:lnTo>
                <a:lnTo>
                  <a:pt x="1065821" y="840012"/>
                </a:lnTo>
                <a:lnTo>
                  <a:pt x="1129338" y="846667"/>
                </a:lnTo>
                <a:lnTo>
                  <a:pt x="1194081" y="852750"/>
                </a:lnTo>
                <a:lnTo>
                  <a:pt x="1259993" y="858249"/>
                </a:lnTo>
                <a:lnTo>
                  <a:pt x="1327022" y="863150"/>
                </a:lnTo>
                <a:lnTo>
                  <a:pt x="1395112" y="867441"/>
                </a:lnTo>
                <a:lnTo>
                  <a:pt x="1534259" y="874136"/>
                </a:lnTo>
                <a:lnTo>
                  <a:pt x="1676999" y="878230"/>
                </a:lnTo>
                <a:lnTo>
                  <a:pt x="1822896" y="879619"/>
                </a:lnTo>
                <a:lnTo>
                  <a:pt x="1896212" y="879269"/>
                </a:lnTo>
                <a:lnTo>
                  <a:pt x="2040584" y="876515"/>
                </a:lnTo>
                <a:lnTo>
                  <a:pt x="2181582" y="871107"/>
                </a:lnTo>
                <a:lnTo>
                  <a:pt x="2318769" y="863150"/>
                </a:lnTo>
                <a:lnTo>
                  <a:pt x="2385797" y="858249"/>
                </a:lnTo>
                <a:lnTo>
                  <a:pt x="2451709" y="852750"/>
                </a:lnTo>
                <a:lnTo>
                  <a:pt x="2516451" y="846667"/>
                </a:lnTo>
                <a:lnTo>
                  <a:pt x="2579968" y="840012"/>
                </a:lnTo>
                <a:lnTo>
                  <a:pt x="2642206" y="832799"/>
                </a:lnTo>
                <a:lnTo>
                  <a:pt x="2703109" y="825040"/>
                </a:lnTo>
                <a:lnTo>
                  <a:pt x="2762625" y="816750"/>
                </a:lnTo>
                <a:lnTo>
                  <a:pt x="2820697" y="807940"/>
                </a:lnTo>
                <a:lnTo>
                  <a:pt x="2877273" y="798625"/>
                </a:lnTo>
                <a:lnTo>
                  <a:pt x="2932297" y="788818"/>
                </a:lnTo>
                <a:lnTo>
                  <a:pt x="2985714" y="778530"/>
                </a:lnTo>
                <a:lnTo>
                  <a:pt x="3037472" y="767777"/>
                </a:lnTo>
                <a:lnTo>
                  <a:pt x="3087514" y="756570"/>
                </a:lnTo>
                <a:lnTo>
                  <a:pt x="3135786" y="744923"/>
                </a:lnTo>
                <a:lnTo>
                  <a:pt x="3182235" y="732850"/>
                </a:lnTo>
                <a:lnTo>
                  <a:pt x="3226805" y="720362"/>
                </a:lnTo>
                <a:lnTo>
                  <a:pt x="3269443" y="707474"/>
                </a:lnTo>
                <a:lnTo>
                  <a:pt x="3310093" y="694199"/>
                </a:lnTo>
                <a:lnTo>
                  <a:pt x="3348702" y="680549"/>
                </a:lnTo>
                <a:lnTo>
                  <a:pt x="3385214" y="666537"/>
                </a:lnTo>
                <a:lnTo>
                  <a:pt x="3451732" y="637484"/>
                </a:lnTo>
                <a:lnTo>
                  <a:pt x="3509211" y="607143"/>
                </a:lnTo>
                <a:lnTo>
                  <a:pt x="3557217" y="575620"/>
                </a:lnTo>
                <a:lnTo>
                  <a:pt x="3595313" y="543020"/>
                </a:lnTo>
                <a:lnTo>
                  <a:pt x="3623064" y="509448"/>
                </a:lnTo>
                <a:lnTo>
                  <a:pt x="3640034" y="475009"/>
                </a:lnTo>
                <a:lnTo>
                  <a:pt x="3645788" y="439809"/>
                </a:lnTo>
                <a:lnTo>
                  <a:pt x="3644340" y="422120"/>
                </a:lnTo>
                <a:lnTo>
                  <a:pt x="3623064" y="370170"/>
                </a:lnTo>
                <a:lnTo>
                  <a:pt x="3595313" y="336598"/>
                </a:lnTo>
                <a:lnTo>
                  <a:pt x="3557217" y="303998"/>
                </a:lnTo>
                <a:lnTo>
                  <a:pt x="3509211" y="272475"/>
                </a:lnTo>
                <a:lnTo>
                  <a:pt x="3451732" y="242134"/>
                </a:lnTo>
                <a:lnTo>
                  <a:pt x="3385214" y="213081"/>
                </a:lnTo>
                <a:lnTo>
                  <a:pt x="3348702" y="199070"/>
                </a:lnTo>
                <a:lnTo>
                  <a:pt x="3310093" y="185420"/>
                </a:lnTo>
                <a:lnTo>
                  <a:pt x="3269443" y="172144"/>
                </a:lnTo>
                <a:lnTo>
                  <a:pt x="3226805" y="159256"/>
                </a:lnTo>
                <a:lnTo>
                  <a:pt x="3182235" y="146768"/>
                </a:lnTo>
                <a:lnTo>
                  <a:pt x="3135786" y="134695"/>
                </a:lnTo>
                <a:lnTo>
                  <a:pt x="3087514" y="123048"/>
                </a:lnTo>
                <a:lnTo>
                  <a:pt x="3037472" y="111841"/>
                </a:lnTo>
                <a:lnTo>
                  <a:pt x="2985714" y="101088"/>
                </a:lnTo>
                <a:lnTo>
                  <a:pt x="2932297" y="90800"/>
                </a:lnTo>
                <a:lnTo>
                  <a:pt x="2877273" y="80993"/>
                </a:lnTo>
                <a:lnTo>
                  <a:pt x="2820697" y="71678"/>
                </a:lnTo>
                <a:lnTo>
                  <a:pt x="2762625" y="62868"/>
                </a:lnTo>
                <a:lnTo>
                  <a:pt x="2703109" y="54578"/>
                </a:lnTo>
                <a:lnTo>
                  <a:pt x="2642206" y="46820"/>
                </a:lnTo>
                <a:lnTo>
                  <a:pt x="2579968" y="39606"/>
                </a:lnTo>
                <a:lnTo>
                  <a:pt x="2516451" y="32951"/>
                </a:lnTo>
                <a:lnTo>
                  <a:pt x="2451709" y="26868"/>
                </a:lnTo>
                <a:lnTo>
                  <a:pt x="2385797" y="21369"/>
                </a:lnTo>
                <a:lnTo>
                  <a:pt x="2318769" y="16468"/>
                </a:lnTo>
                <a:lnTo>
                  <a:pt x="2181582" y="8511"/>
                </a:lnTo>
                <a:lnTo>
                  <a:pt x="2040584" y="3103"/>
                </a:lnTo>
                <a:lnTo>
                  <a:pt x="1896212" y="349"/>
                </a:lnTo>
                <a:lnTo>
                  <a:pt x="1822896" y="0"/>
                </a:lnTo>
                <a:close/>
              </a:path>
            </a:pathLst>
          </a:custGeom>
          <a:solidFill>
            <a:srgbClr val="005F73">
              <a:alpha val="58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2"/>
          <p:cNvSpPr txBox="1">
            <a:spLocks noGrp="1"/>
          </p:cNvSpPr>
          <p:nvPr>
            <p:ph type="title"/>
          </p:nvPr>
        </p:nvSpPr>
        <p:spPr>
          <a:xfrm>
            <a:off x="4641850" y="396875"/>
            <a:ext cx="11582400" cy="1754326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62230" algn="ctr">
              <a:spcBef>
                <a:spcPts val="120"/>
              </a:spcBef>
            </a:pPr>
            <a:r>
              <a:rPr lang="ru-RU" b="0" dirty="0"/>
              <a:t>ПРЕИМУЩЕСТВА</a:t>
            </a:r>
            <a:br>
              <a:rPr lang="ru-RU" b="0" dirty="0"/>
            </a:br>
            <a:r>
              <a:rPr lang="ru-RU" b="0" dirty="0"/>
              <a:t>КАРТОЧКИ</a:t>
            </a:r>
            <a:endParaRPr spc="10" dirty="0"/>
          </a:p>
        </p:txBody>
      </p:sp>
      <p:sp>
        <p:nvSpPr>
          <p:cNvPr id="5" name="object 3"/>
          <p:cNvSpPr/>
          <p:nvPr/>
        </p:nvSpPr>
        <p:spPr>
          <a:xfrm>
            <a:off x="17291050" y="663398"/>
            <a:ext cx="2245472" cy="141962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4" name="Группа 33"/>
          <p:cNvGrpSpPr/>
          <p:nvPr/>
        </p:nvGrpSpPr>
        <p:grpSpPr>
          <a:xfrm>
            <a:off x="4259598" y="10297615"/>
            <a:ext cx="11854848" cy="831628"/>
            <a:chOff x="5159655" y="10208451"/>
            <a:chExt cx="11953085" cy="831628"/>
          </a:xfrm>
        </p:grpSpPr>
        <p:sp>
          <p:nvSpPr>
            <p:cNvPr id="35" name="Прямоугольник 34"/>
            <p:cNvSpPr/>
            <p:nvPr/>
          </p:nvSpPr>
          <p:spPr>
            <a:xfrm>
              <a:off x="5159655" y="10360851"/>
              <a:ext cx="1195308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147320" marR="220979">
                <a:spcBef>
                  <a:spcPts val="355"/>
                </a:spcBef>
              </a:pPr>
              <a:r>
                <a:rPr lang="ru-RU" sz="2800" spc="-10" dirty="0">
                  <a:solidFill>
                    <a:srgbClr val="4C6092"/>
                  </a:solidFill>
                  <a:latin typeface="Corbel" panose="020B0503020204020204" pitchFamily="34" charset="0"/>
                  <a:cs typeface="Franklin Gothic Heavy"/>
                </a:rPr>
                <a:t> БАНКОВСКАЯ  КАРТОЧКА  </a:t>
              </a:r>
              <a:r>
                <a:rPr lang="en-US" sz="2800" dirty="0">
                  <a:solidFill>
                    <a:srgbClr val="0070C0"/>
                  </a:solidFill>
                  <a:latin typeface="Corbel" panose="020B0503020204020204" pitchFamily="34" charset="0"/>
                </a:rPr>
                <a:t>—</a:t>
              </a:r>
              <a:r>
                <a:rPr lang="ru-RU" sz="2800" spc="-10" dirty="0">
                  <a:solidFill>
                    <a:srgbClr val="4C6092"/>
                  </a:solidFill>
                  <a:latin typeface="Corbel" panose="020B0503020204020204" pitchFamily="34" charset="0"/>
                  <a:cs typeface="Franklin Gothic Heavy"/>
                </a:rPr>
                <a:t>  КЛЮЧ К ВАШЕМУ БАНКОВСКОМУ СЧЁТУ</a:t>
              </a:r>
              <a:endParaRPr lang="ru-RU" sz="2800" spc="-10" dirty="0">
                <a:solidFill>
                  <a:srgbClr val="4C6092"/>
                </a:solidFill>
                <a:latin typeface="Corbel" panose="020B0503020204020204" pitchFamily="34" charset="0"/>
                <a:cs typeface="Franklin Gothic Heavy"/>
                <a:sym typeface="Arial" charset="0"/>
              </a:endParaRPr>
            </a:p>
          </p:txBody>
        </p:sp>
        <p:sp>
          <p:nvSpPr>
            <p:cNvPr id="36" name="Скругленный прямоугольник 35"/>
            <p:cNvSpPr/>
            <p:nvPr/>
          </p:nvSpPr>
          <p:spPr>
            <a:xfrm>
              <a:off x="5237749" y="10208451"/>
              <a:ext cx="11656706" cy="831628"/>
            </a:xfrm>
            <a:prstGeom prst="round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59" name="object 24"/>
          <p:cNvSpPr/>
          <p:nvPr/>
        </p:nvSpPr>
        <p:spPr>
          <a:xfrm>
            <a:off x="7232650" y="4435475"/>
            <a:ext cx="6713707" cy="1143000"/>
          </a:xfrm>
          <a:custGeom>
            <a:avLst/>
            <a:gdLst/>
            <a:ahLst/>
            <a:cxnLst/>
            <a:rect l="l" t="t" r="r" b="b"/>
            <a:pathLst>
              <a:path w="3953509" h="1038860">
                <a:moveTo>
                  <a:pt x="3953149" y="1038397"/>
                </a:moveTo>
                <a:lnTo>
                  <a:pt x="0" y="1038397"/>
                </a:lnTo>
                <a:lnTo>
                  <a:pt x="0" y="0"/>
                </a:lnTo>
                <a:lnTo>
                  <a:pt x="3953149" y="0"/>
                </a:lnTo>
                <a:lnTo>
                  <a:pt x="3953149" y="103839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algn="ctr" fontAlgn="base">
              <a:spcBef>
                <a:spcPts val="600"/>
              </a:spcBef>
            </a:pPr>
            <a:r>
              <a:rPr lang="ru-RU" sz="2800" spc="-10" dirty="0">
                <a:solidFill>
                  <a:srgbClr val="4C6092"/>
                </a:solidFill>
                <a:latin typeface="Corbel" panose="020B0503020204020204" pitchFamily="34" charset="0"/>
                <a:cs typeface="Franklin Gothic Heavy"/>
              </a:rPr>
              <a:t>    </a:t>
            </a:r>
          </a:p>
        </p:txBody>
      </p:sp>
      <p:sp>
        <p:nvSpPr>
          <p:cNvPr id="41" name="object 24"/>
          <p:cNvSpPr/>
          <p:nvPr/>
        </p:nvSpPr>
        <p:spPr>
          <a:xfrm>
            <a:off x="7232650" y="8093075"/>
            <a:ext cx="6705600" cy="990600"/>
          </a:xfrm>
          <a:custGeom>
            <a:avLst/>
            <a:gdLst/>
            <a:ahLst/>
            <a:cxnLst/>
            <a:rect l="l" t="t" r="r" b="b"/>
            <a:pathLst>
              <a:path w="3953509" h="1038860">
                <a:moveTo>
                  <a:pt x="3953149" y="1038397"/>
                </a:moveTo>
                <a:lnTo>
                  <a:pt x="0" y="1038397"/>
                </a:lnTo>
                <a:lnTo>
                  <a:pt x="0" y="0"/>
                </a:lnTo>
                <a:lnTo>
                  <a:pt x="3953149" y="0"/>
                </a:lnTo>
                <a:lnTo>
                  <a:pt x="3953149" y="103839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algn="ctr" fontAlgn="base">
              <a:spcBef>
                <a:spcPts val="600"/>
              </a:spcBef>
            </a:pPr>
            <a:r>
              <a:rPr lang="ru-RU" sz="2800" spc="-10" dirty="0">
                <a:solidFill>
                  <a:srgbClr val="4C6092"/>
                </a:solidFill>
                <a:latin typeface="Corbel" panose="020B0503020204020204" pitchFamily="34" charset="0"/>
                <a:cs typeface="Franklin Gothic Heavy"/>
              </a:rPr>
              <a:t>    </a:t>
            </a:r>
          </a:p>
        </p:txBody>
      </p:sp>
      <p:sp>
        <p:nvSpPr>
          <p:cNvPr id="58" name="object 24"/>
          <p:cNvSpPr/>
          <p:nvPr/>
        </p:nvSpPr>
        <p:spPr>
          <a:xfrm>
            <a:off x="7232650" y="6950075"/>
            <a:ext cx="6734387" cy="972622"/>
          </a:xfrm>
          <a:custGeom>
            <a:avLst/>
            <a:gdLst/>
            <a:ahLst/>
            <a:cxnLst/>
            <a:rect l="l" t="t" r="r" b="b"/>
            <a:pathLst>
              <a:path w="3953509" h="1038860">
                <a:moveTo>
                  <a:pt x="3953149" y="1038397"/>
                </a:moveTo>
                <a:lnTo>
                  <a:pt x="0" y="1038397"/>
                </a:lnTo>
                <a:lnTo>
                  <a:pt x="0" y="0"/>
                </a:lnTo>
                <a:lnTo>
                  <a:pt x="3953149" y="0"/>
                </a:lnTo>
                <a:lnTo>
                  <a:pt x="3953149" y="103839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algn="ctr" fontAlgn="base">
              <a:spcBef>
                <a:spcPts val="600"/>
              </a:spcBef>
            </a:pPr>
            <a:r>
              <a:rPr lang="ru-RU" sz="2800" spc="-10" dirty="0">
                <a:solidFill>
                  <a:srgbClr val="4C6092"/>
                </a:solidFill>
                <a:latin typeface="Corbel" panose="020B0503020204020204" pitchFamily="34" charset="0"/>
                <a:cs typeface="Franklin Gothic Heavy"/>
              </a:rPr>
              <a:t>    </a:t>
            </a:r>
          </a:p>
        </p:txBody>
      </p:sp>
      <p:pic>
        <p:nvPicPr>
          <p:cNvPr id="1034" name="Picture 10" descr="C:\Users\sakovich\Downloads\icons8-документ-64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75450" y="3140075"/>
            <a:ext cx="838200" cy="914399"/>
          </a:xfrm>
          <a:prstGeom prst="rect">
            <a:avLst/>
          </a:prstGeom>
          <a:noFill/>
        </p:spPr>
      </p:pic>
      <p:pic>
        <p:nvPicPr>
          <p:cNvPr id="1035" name="Picture 11" descr="C:\Users\sakovich\Downloads\icons8-география-64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775450" y="4359275"/>
            <a:ext cx="990600" cy="990600"/>
          </a:xfrm>
          <a:prstGeom prst="rect">
            <a:avLst/>
          </a:prstGeom>
          <a:noFill/>
        </p:spPr>
      </p:pic>
      <p:grpSp>
        <p:nvGrpSpPr>
          <p:cNvPr id="53" name="Группа 52"/>
          <p:cNvGrpSpPr/>
          <p:nvPr/>
        </p:nvGrpSpPr>
        <p:grpSpPr>
          <a:xfrm>
            <a:off x="6851650" y="5502275"/>
            <a:ext cx="7140874" cy="1272590"/>
            <a:chOff x="6699250" y="8626475"/>
            <a:chExt cx="7140874" cy="1272590"/>
          </a:xfrm>
        </p:grpSpPr>
        <p:sp>
          <p:nvSpPr>
            <p:cNvPr id="49" name="object 24"/>
            <p:cNvSpPr/>
            <p:nvPr/>
          </p:nvSpPr>
          <p:spPr>
            <a:xfrm>
              <a:off x="7080250" y="8855075"/>
              <a:ext cx="6759874" cy="1043990"/>
            </a:xfrm>
            <a:custGeom>
              <a:avLst/>
              <a:gdLst/>
              <a:ahLst/>
              <a:cxnLst/>
              <a:rect l="l" t="t" r="r" b="b"/>
              <a:pathLst>
                <a:path w="3953509" h="1038860">
                  <a:moveTo>
                    <a:pt x="3953149" y="1038397"/>
                  </a:moveTo>
                  <a:lnTo>
                    <a:pt x="0" y="1038397"/>
                  </a:lnTo>
                  <a:lnTo>
                    <a:pt x="0" y="0"/>
                  </a:lnTo>
                  <a:lnTo>
                    <a:pt x="3953149" y="0"/>
                  </a:lnTo>
                  <a:lnTo>
                    <a:pt x="3953149" y="103839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algn="ctr" fontAlgn="base">
                <a:spcBef>
                  <a:spcPts val="600"/>
                </a:spcBef>
              </a:pPr>
              <a:r>
                <a:rPr lang="ru-RU" sz="2800" spc="-10" dirty="0">
                  <a:solidFill>
                    <a:srgbClr val="4C6092"/>
                  </a:solidFill>
                  <a:latin typeface="Corbel" panose="020B0503020204020204" pitchFamily="34" charset="0"/>
                  <a:cs typeface="Franklin Gothic Heavy"/>
                </a:rPr>
                <a:t>ПОПОЛНЕНИЕ  СЧЁТА</a:t>
              </a:r>
            </a:p>
            <a:p>
              <a:pPr algn="ctr" fontAlgn="base">
                <a:spcBef>
                  <a:spcPts val="600"/>
                </a:spcBef>
              </a:pPr>
              <a:r>
                <a:rPr lang="ru-RU" sz="2800" spc="-10" dirty="0">
                  <a:solidFill>
                    <a:srgbClr val="4C6092"/>
                  </a:solidFill>
                  <a:latin typeface="Corbel" panose="020B0503020204020204" pitchFamily="34" charset="0"/>
                  <a:cs typeface="Franklin Gothic Heavy"/>
                </a:rPr>
                <a:t> В СЛУЧАЕ НЕОБХОДИМОСТИ</a:t>
              </a:r>
            </a:p>
          </p:txBody>
        </p:sp>
        <p:pic>
          <p:nvPicPr>
            <p:cNvPr id="1036" name="Picture 12" descr="C:\Users\sakovich\Downloads\icons8-стрелки-сортировки-по-горизонтали-100.pn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6699250" y="8626475"/>
              <a:ext cx="1066800" cy="1066800"/>
            </a:xfrm>
            <a:prstGeom prst="rect">
              <a:avLst/>
            </a:prstGeom>
            <a:noFill/>
          </p:spPr>
        </p:pic>
      </p:grpSp>
      <p:grpSp>
        <p:nvGrpSpPr>
          <p:cNvPr id="40" name="Группа 39"/>
          <p:cNvGrpSpPr/>
          <p:nvPr/>
        </p:nvGrpSpPr>
        <p:grpSpPr>
          <a:xfrm>
            <a:off x="831850" y="1844675"/>
            <a:ext cx="5406581" cy="8553000"/>
            <a:chOff x="831850" y="1844675"/>
            <a:chExt cx="5406581" cy="8553000"/>
          </a:xfrm>
        </p:grpSpPr>
        <p:pic>
          <p:nvPicPr>
            <p:cNvPr id="37" name="Рисунок 36" descr="заеба.png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394638" y="2301875"/>
              <a:ext cx="2843793" cy="2250504"/>
            </a:xfrm>
            <a:prstGeom prst="rect">
              <a:avLst/>
            </a:prstGeom>
          </p:spPr>
        </p:pic>
        <p:pic>
          <p:nvPicPr>
            <p:cNvPr id="27" name="Рисунок 26" descr="С РУКОЙ.png"/>
            <p:cNvPicPr>
              <a:picLocks noChangeAspect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31850" y="1844675"/>
              <a:ext cx="4466574" cy="8553000"/>
            </a:xfrm>
            <a:prstGeom prst="rect">
              <a:avLst/>
            </a:prstGeom>
          </p:spPr>
        </p:pic>
        <p:pic>
          <p:nvPicPr>
            <p:cNvPr id="39" name="Picture 3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3575050" y="2911475"/>
              <a:ext cx="512558" cy="2869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8" name="Прямоугольник 37"/>
          <p:cNvSpPr/>
          <p:nvPr/>
        </p:nvSpPr>
        <p:spPr>
          <a:xfrm>
            <a:off x="9518650" y="2378075"/>
            <a:ext cx="20210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pc="-10" dirty="0">
                <a:solidFill>
                  <a:srgbClr val="4C6092"/>
                </a:solidFill>
                <a:latin typeface="Corbel" panose="020B0503020204020204" pitchFamily="34" charset="0"/>
                <a:cs typeface="Franklin Gothic Heavy"/>
              </a:rPr>
              <a:t> </a:t>
            </a:r>
            <a:r>
              <a:rPr lang="ru-RU" sz="2800" spc="-10" dirty="0">
                <a:solidFill>
                  <a:srgbClr val="4C6092"/>
                </a:solidFill>
                <a:latin typeface="Corbel" panose="020B0503020204020204" pitchFamily="34" charset="0"/>
                <a:cs typeface="Franklin Gothic Heavy"/>
              </a:rPr>
              <a:t>УДОБСТВО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9061450" y="3521075"/>
            <a:ext cx="3429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spc="-10" dirty="0">
                <a:solidFill>
                  <a:srgbClr val="4C6092"/>
                </a:solidFill>
                <a:latin typeface="Corbel" panose="020B0503020204020204" pitchFamily="34" charset="0"/>
                <a:cs typeface="Franklin Gothic Heavy"/>
              </a:rPr>
              <a:t>БЕЗОПАСНОСТЬ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7537450" y="4511675"/>
            <a:ext cx="5867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spc="-10" dirty="0">
                <a:solidFill>
                  <a:srgbClr val="4C6092"/>
                </a:solidFill>
                <a:latin typeface="Corbel" panose="020B0503020204020204" pitchFamily="34" charset="0"/>
                <a:cs typeface="Franklin Gothic Heavy"/>
              </a:rPr>
              <a:t>ШИРОКАЯ</a:t>
            </a:r>
          </a:p>
          <a:p>
            <a:pPr algn="ctr"/>
            <a:r>
              <a:rPr lang="ru-RU" sz="2800" spc="-10" dirty="0">
                <a:solidFill>
                  <a:srgbClr val="4C6092"/>
                </a:solidFill>
                <a:latin typeface="Corbel" panose="020B0503020204020204" pitchFamily="34" charset="0"/>
                <a:cs typeface="Franklin Gothic Heavy"/>
              </a:rPr>
              <a:t> ГЕОГРАФИЯ ПЛАТЕЖЕЙ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8223250" y="7254875"/>
            <a:ext cx="4953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spc="-10" dirty="0">
                <a:solidFill>
                  <a:srgbClr val="4C6092"/>
                </a:solidFill>
                <a:latin typeface="Corbel" panose="020B0503020204020204" pitchFamily="34" charset="0"/>
                <a:cs typeface="Franklin Gothic Heavy"/>
              </a:rPr>
              <a:t>ФИНАНСОВЫЙ КОНТРОЛЬ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9366250" y="8397875"/>
            <a:ext cx="17774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spc="-10" dirty="0">
                <a:solidFill>
                  <a:srgbClr val="4C6092"/>
                </a:solidFill>
                <a:latin typeface="Corbel" panose="020B0503020204020204" pitchFamily="34" charset="0"/>
                <a:cs typeface="Franklin Gothic Heavy"/>
              </a:rPr>
              <a:t> ГИГИЕНА</a:t>
            </a:r>
          </a:p>
        </p:txBody>
      </p:sp>
      <p:pic>
        <p:nvPicPr>
          <p:cNvPr id="1026" name="Picture 2" descr="C:\Users\sakovich\Downloads\icons8-вымой-руки-64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851650" y="7940675"/>
            <a:ext cx="914400" cy="914400"/>
          </a:xfrm>
          <a:prstGeom prst="rect">
            <a:avLst/>
          </a:prstGeom>
          <a:noFill/>
        </p:spPr>
      </p:pic>
      <p:sp>
        <p:nvSpPr>
          <p:cNvPr id="61" name="Прямоугольник 60"/>
          <p:cNvSpPr/>
          <p:nvPr/>
        </p:nvSpPr>
        <p:spPr>
          <a:xfrm>
            <a:off x="8756650" y="9388475"/>
            <a:ext cx="34469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spc="-10" dirty="0">
                <a:solidFill>
                  <a:srgbClr val="4C6092"/>
                </a:solidFill>
                <a:latin typeface="Corbel" panose="020B0503020204020204" pitchFamily="34" charset="0"/>
                <a:cs typeface="Franklin Gothic Heavy"/>
              </a:rPr>
              <a:t> СКИДКИ И БОНУСЫ</a:t>
            </a:r>
          </a:p>
        </p:txBody>
      </p:sp>
      <p:pic>
        <p:nvPicPr>
          <p:cNvPr id="1027" name="Picture 3" descr="C:\Users\sakovich\Downloads\icons8-подарок-100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775450" y="8931275"/>
            <a:ext cx="952500" cy="952500"/>
          </a:xfrm>
          <a:prstGeom prst="rect">
            <a:avLst/>
          </a:prstGeom>
          <a:noFill/>
        </p:spPr>
      </p:pic>
      <p:pic>
        <p:nvPicPr>
          <p:cNvPr id="2" name="Picture 4" descr="C:\Users\sakovich\Downloads\icons8-бухгалтерский-учет-64.pn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851650" y="6873875"/>
            <a:ext cx="762000" cy="76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Группа 50"/>
          <p:cNvGrpSpPr/>
          <p:nvPr/>
        </p:nvGrpSpPr>
        <p:grpSpPr>
          <a:xfrm>
            <a:off x="11728450" y="4587875"/>
            <a:ext cx="5334000" cy="3317669"/>
            <a:chOff x="11728450" y="4587875"/>
            <a:chExt cx="5334000" cy="3317669"/>
          </a:xfrm>
        </p:grpSpPr>
        <p:pic>
          <p:nvPicPr>
            <p:cNvPr id="56" name="Рисунок 55" descr="КАРТТТ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728450" y="4587875"/>
              <a:ext cx="5334000" cy="3317669"/>
            </a:xfrm>
            <a:prstGeom prst="rect">
              <a:avLst/>
            </a:prstGeom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2414250" y="6797676"/>
              <a:ext cx="685800" cy="68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66" name="Рисунок 65" descr="КК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84450" y="4587875"/>
            <a:ext cx="5453439" cy="3505200"/>
          </a:xfrm>
          <a:prstGeom prst="rect">
            <a:avLst/>
          </a:prstGeom>
        </p:spPr>
      </p:pic>
      <p:sp>
        <p:nvSpPr>
          <p:cNvPr id="4" name="object 3"/>
          <p:cNvSpPr/>
          <p:nvPr/>
        </p:nvSpPr>
        <p:spPr>
          <a:xfrm>
            <a:off x="17334428" y="663398"/>
            <a:ext cx="2202094" cy="14196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2"/>
          <p:cNvSpPr txBox="1">
            <a:spLocks noGrp="1"/>
          </p:cNvSpPr>
          <p:nvPr>
            <p:ph type="title"/>
          </p:nvPr>
        </p:nvSpPr>
        <p:spPr>
          <a:xfrm>
            <a:off x="3956050" y="473075"/>
            <a:ext cx="11430000" cy="185884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191260" marR="5080" indent="-1080770" algn="ctr">
              <a:lnSpc>
                <a:spcPct val="100400"/>
              </a:lnSpc>
              <a:spcBef>
                <a:spcPts val="95"/>
              </a:spcBef>
            </a:pPr>
            <a:r>
              <a:rPr spc="10" dirty="0"/>
              <a:t>КА</a:t>
            </a:r>
            <a:r>
              <a:rPr lang="ru-RU" spc="10" dirty="0"/>
              <a:t>ЖДЫЙ</a:t>
            </a:r>
            <a:r>
              <a:rPr lang="ru-RU" sz="6000" spc="10" dirty="0"/>
              <a:t> </a:t>
            </a:r>
            <a:r>
              <a:rPr lang="ru-RU" spc="10" dirty="0"/>
              <a:t>РЕКВИЗИТ</a:t>
            </a:r>
            <a:r>
              <a:rPr lang="ru-RU" sz="800" spc="10" dirty="0"/>
              <a:t>      </a:t>
            </a:r>
            <a:r>
              <a:rPr lang="ru-RU" spc="10" dirty="0"/>
              <a:t>КАРТОЧКИ ИМЕЕТ</a:t>
            </a:r>
            <a:r>
              <a:rPr lang="ru-RU" sz="6000" spc="10" dirty="0"/>
              <a:t> </a:t>
            </a:r>
            <a:r>
              <a:rPr lang="ru-RU" spc="10" dirty="0"/>
              <a:t>ЗНАЧЕНИЕ</a:t>
            </a:r>
            <a:endParaRPr dirty="0"/>
          </a:p>
        </p:txBody>
      </p:sp>
      <p:sp>
        <p:nvSpPr>
          <p:cNvPr id="13" name="object 10"/>
          <p:cNvSpPr txBox="1"/>
          <p:nvPr/>
        </p:nvSpPr>
        <p:spPr>
          <a:xfrm>
            <a:off x="11975279" y="2916202"/>
            <a:ext cx="3664585" cy="8286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120"/>
              </a:lnSpc>
            </a:pPr>
            <a:r>
              <a:rPr sz="2800" b="1" spc="-5" dirty="0">
                <a:solidFill>
                  <a:srgbClr val="4C6092"/>
                </a:solidFill>
                <a:latin typeface="Franklin Gothic Heavy"/>
                <a:cs typeface="Franklin Gothic Heavy"/>
              </a:rPr>
              <a:t>МЕСТО ДЛЯ</a:t>
            </a:r>
            <a:r>
              <a:rPr sz="2800" b="1" spc="-80" dirty="0">
                <a:solidFill>
                  <a:srgbClr val="4C6092"/>
                </a:solidFill>
                <a:latin typeface="Franklin Gothic Heavy"/>
                <a:cs typeface="Franklin Gothic Heavy"/>
              </a:rPr>
              <a:t> </a:t>
            </a:r>
            <a:r>
              <a:rPr sz="2800" b="1" spc="-5" dirty="0">
                <a:solidFill>
                  <a:srgbClr val="4C6092"/>
                </a:solidFill>
                <a:latin typeface="Franklin Gothic Heavy"/>
                <a:cs typeface="Franklin Gothic Heavy"/>
              </a:rPr>
              <a:t>ПОДПИСИ</a:t>
            </a:r>
            <a:endParaRPr sz="2800">
              <a:latin typeface="Franklin Gothic Heavy"/>
              <a:cs typeface="Franklin Gothic Heavy"/>
            </a:endParaRPr>
          </a:p>
          <a:p>
            <a:pPr>
              <a:lnSpc>
                <a:spcPts val="3354"/>
              </a:lnSpc>
            </a:pPr>
            <a:r>
              <a:rPr sz="2800" b="1" spc="-20" dirty="0">
                <a:solidFill>
                  <a:srgbClr val="4C6092"/>
                </a:solidFill>
                <a:latin typeface="Franklin Gothic Heavy"/>
                <a:cs typeface="Franklin Gothic Heavy"/>
              </a:rPr>
              <a:t>ДЕРЖАТЕЛЯ </a:t>
            </a:r>
            <a:r>
              <a:rPr sz="2800" b="1" spc="-10" dirty="0">
                <a:solidFill>
                  <a:srgbClr val="4C6092"/>
                </a:solidFill>
                <a:latin typeface="Franklin Gothic Heavy"/>
                <a:cs typeface="Franklin Gothic Heavy"/>
              </a:rPr>
              <a:t>КАРТЫ</a:t>
            </a:r>
            <a:endParaRPr sz="2800">
              <a:latin typeface="Franklin Gothic Heavy"/>
              <a:cs typeface="Franklin Gothic Heavy"/>
            </a:endParaRPr>
          </a:p>
        </p:txBody>
      </p:sp>
      <p:sp>
        <p:nvSpPr>
          <p:cNvPr id="18" name="object 15"/>
          <p:cNvSpPr/>
          <p:nvPr/>
        </p:nvSpPr>
        <p:spPr>
          <a:xfrm>
            <a:off x="12333201" y="4521756"/>
            <a:ext cx="200025" cy="1571625"/>
          </a:xfrm>
          <a:custGeom>
            <a:avLst/>
            <a:gdLst/>
            <a:ahLst/>
            <a:cxnLst/>
            <a:rect l="l" t="t" r="r" b="b"/>
            <a:pathLst>
              <a:path w="200025" h="1571625">
                <a:moveTo>
                  <a:pt x="143513" y="0"/>
                </a:moveTo>
                <a:lnTo>
                  <a:pt x="43639" y="421"/>
                </a:lnTo>
                <a:lnTo>
                  <a:pt x="49939" y="1484933"/>
                </a:lnTo>
                <a:lnTo>
                  <a:pt x="0" y="1485149"/>
                </a:lnTo>
                <a:lnTo>
                  <a:pt x="100244" y="1571536"/>
                </a:lnTo>
                <a:lnTo>
                  <a:pt x="199512" y="1484512"/>
                </a:lnTo>
                <a:lnTo>
                  <a:pt x="149813" y="1484512"/>
                </a:lnTo>
                <a:lnTo>
                  <a:pt x="143513" y="0"/>
                </a:lnTo>
                <a:close/>
              </a:path>
              <a:path w="200025" h="1571625">
                <a:moveTo>
                  <a:pt x="199752" y="1484301"/>
                </a:moveTo>
                <a:lnTo>
                  <a:pt x="149813" y="1484512"/>
                </a:lnTo>
                <a:lnTo>
                  <a:pt x="199512" y="1484512"/>
                </a:lnTo>
                <a:lnTo>
                  <a:pt x="199752" y="1484301"/>
                </a:lnTo>
                <a:close/>
              </a:path>
            </a:pathLst>
          </a:custGeom>
          <a:solidFill>
            <a:srgbClr val="4C61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6"/>
          <p:cNvSpPr/>
          <p:nvPr/>
        </p:nvSpPr>
        <p:spPr>
          <a:xfrm>
            <a:off x="5068206" y="3834783"/>
            <a:ext cx="200025" cy="2181225"/>
          </a:xfrm>
          <a:custGeom>
            <a:avLst/>
            <a:gdLst/>
            <a:ahLst/>
            <a:cxnLst/>
            <a:rect l="l" t="t" r="r" b="b"/>
            <a:pathLst>
              <a:path w="200025" h="1571625">
                <a:moveTo>
                  <a:pt x="147945" y="0"/>
                </a:moveTo>
                <a:lnTo>
                  <a:pt x="48072" y="121"/>
                </a:lnTo>
                <a:lnTo>
                  <a:pt x="49939" y="1484645"/>
                </a:lnTo>
                <a:lnTo>
                  <a:pt x="0" y="1484711"/>
                </a:lnTo>
                <a:lnTo>
                  <a:pt x="99984" y="1571398"/>
                </a:lnTo>
                <a:lnTo>
                  <a:pt x="199676" y="1484523"/>
                </a:lnTo>
                <a:lnTo>
                  <a:pt x="149813" y="1484523"/>
                </a:lnTo>
                <a:lnTo>
                  <a:pt x="147945" y="0"/>
                </a:lnTo>
                <a:close/>
              </a:path>
              <a:path w="200025" h="1571625">
                <a:moveTo>
                  <a:pt x="199752" y="1484456"/>
                </a:moveTo>
                <a:lnTo>
                  <a:pt x="149813" y="1484523"/>
                </a:lnTo>
                <a:lnTo>
                  <a:pt x="199676" y="1484523"/>
                </a:lnTo>
                <a:close/>
              </a:path>
            </a:pathLst>
          </a:custGeom>
          <a:solidFill>
            <a:srgbClr val="4C61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19"/>
          <p:cNvSpPr/>
          <p:nvPr/>
        </p:nvSpPr>
        <p:spPr>
          <a:xfrm>
            <a:off x="1670050" y="5654675"/>
            <a:ext cx="1349375" cy="189865"/>
          </a:xfrm>
          <a:custGeom>
            <a:avLst/>
            <a:gdLst/>
            <a:ahLst/>
            <a:cxnLst/>
            <a:rect l="l" t="t" r="r" b="b"/>
            <a:pathLst>
              <a:path w="1349375" h="189864">
                <a:moveTo>
                  <a:pt x="1278287" y="0"/>
                </a:moveTo>
                <a:lnTo>
                  <a:pt x="1278287" y="47440"/>
                </a:lnTo>
                <a:lnTo>
                  <a:pt x="0" y="47440"/>
                </a:lnTo>
                <a:lnTo>
                  <a:pt x="0" y="142321"/>
                </a:lnTo>
                <a:lnTo>
                  <a:pt x="1278287" y="142321"/>
                </a:lnTo>
                <a:lnTo>
                  <a:pt x="1278287" y="189762"/>
                </a:lnTo>
                <a:lnTo>
                  <a:pt x="1349099" y="94881"/>
                </a:lnTo>
                <a:lnTo>
                  <a:pt x="1278287" y="0"/>
                </a:lnTo>
                <a:close/>
              </a:path>
            </a:pathLst>
          </a:custGeom>
          <a:solidFill>
            <a:srgbClr val="4C639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2"/>
          <p:cNvSpPr/>
          <p:nvPr/>
        </p:nvSpPr>
        <p:spPr>
          <a:xfrm>
            <a:off x="12376143" y="3944930"/>
            <a:ext cx="102235" cy="641350"/>
          </a:xfrm>
          <a:custGeom>
            <a:avLst/>
            <a:gdLst/>
            <a:ahLst/>
            <a:cxnLst/>
            <a:rect l="l" t="t" r="r" b="b"/>
            <a:pathLst>
              <a:path w="102234" h="641350">
                <a:moveTo>
                  <a:pt x="101868" y="640786"/>
                </a:moveTo>
                <a:lnTo>
                  <a:pt x="0" y="640786"/>
                </a:lnTo>
                <a:lnTo>
                  <a:pt x="0" y="0"/>
                </a:lnTo>
                <a:lnTo>
                  <a:pt x="101868" y="0"/>
                </a:lnTo>
                <a:lnTo>
                  <a:pt x="101868" y="640786"/>
                </a:lnTo>
                <a:close/>
              </a:path>
            </a:pathLst>
          </a:custGeom>
          <a:solidFill>
            <a:srgbClr val="4C61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4"/>
          <p:cNvSpPr/>
          <p:nvPr/>
        </p:nvSpPr>
        <p:spPr>
          <a:xfrm>
            <a:off x="3469156" y="2715158"/>
            <a:ext cx="3953510" cy="1143000"/>
          </a:xfrm>
          <a:custGeom>
            <a:avLst/>
            <a:gdLst/>
            <a:ahLst/>
            <a:cxnLst/>
            <a:rect l="l" t="t" r="r" b="b"/>
            <a:pathLst>
              <a:path w="3953509" h="1038860">
                <a:moveTo>
                  <a:pt x="3953149" y="1038397"/>
                </a:moveTo>
                <a:lnTo>
                  <a:pt x="0" y="1038397"/>
                </a:lnTo>
                <a:lnTo>
                  <a:pt x="0" y="0"/>
                </a:lnTo>
                <a:lnTo>
                  <a:pt x="3953149" y="0"/>
                </a:lnTo>
                <a:lnTo>
                  <a:pt x="3953149" y="103839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6"/>
          <p:cNvSpPr/>
          <p:nvPr/>
        </p:nvSpPr>
        <p:spPr>
          <a:xfrm>
            <a:off x="11733815" y="2748801"/>
            <a:ext cx="4291965" cy="1196340"/>
          </a:xfrm>
          <a:custGeom>
            <a:avLst/>
            <a:gdLst/>
            <a:ahLst/>
            <a:cxnLst/>
            <a:rect l="l" t="t" r="r" b="b"/>
            <a:pathLst>
              <a:path w="4291965" h="1196339">
                <a:moveTo>
                  <a:pt x="4291611" y="1196128"/>
                </a:moveTo>
                <a:lnTo>
                  <a:pt x="0" y="1196128"/>
                </a:lnTo>
                <a:lnTo>
                  <a:pt x="0" y="0"/>
                </a:lnTo>
                <a:lnTo>
                  <a:pt x="4291611" y="0"/>
                </a:lnTo>
                <a:lnTo>
                  <a:pt x="4291611" y="119612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27"/>
          <p:cNvSpPr txBox="1"/>
          <p:nvPr/>
        </p:nvSpPr>
        <p:spPr>
          <a:xfrm>
            <a:off x="11728450" y="2911475"/>
            <a:ext cx="4291965" cy="87756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47320" marR="220979">
              <a:spcBef>
                <a:spcPts val="355"/>
              </a:spcBef>
            </a:pPr>
            <a:r>
              <a:rPr sz="2800" spc="-10" dirty="0">
                <a:solidFill>
                  <a:srgbClr val="4C6092"/>
                </a:solidFill>
                <a:latin typeface="Corbel" panose="020B0503020204020204" pitchFamily="34" charset="0"/>
                <a:cs typeface="Franklin Gothic Heavy"/>
              </a:rPr>
              <a:t>МЕСТО ДЛЯ ПОДПИСИ  ДЕРЖАТЕЛЯ</a:t>
            </a:r>
          </a:p>
        </p:txBody>
      </p:sp>
      <p:sp>
        <p:nvSpPr>
          <p:cNvPr id="31" name="object 28"/>
          <p:cNvSpPr/>
          <p:nvPr/>
        </p:nvSpPr>
        <p:spPr>
          <a:xfrm>
            <a:off x="15767050" y="8169275"/>
            <a:ext cx="3549015" cy="972819"/>
          </a:xfrm>
          <a:custGeom>
            <a:avLst/>
            <a:gdLst/>
            <a:ahLst/>
            <a:cxnLst/>
            <a:rect l="l" t="t" r="r" b="b"/>
            <a:pathLst>
              <a:path w="3549015" h="972820">
                <a:moveTo>
                  <a:pt x="3548962" y="972677"/>
                </a:moveTo>
                <a:lnTo>
                  <a:pt x="0" y="972677"/>
                </a:lnTo>
                <a:lnTo>
                  <a:pt x="0" y="0"/>
                </a:lnTo>
                <a:lnTo>
                  <a:pt x="3548962" y="0"/>
                </a:lnTo>
                <a:lnTo>
                  <a:pt x="3548962" y="97267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29"/>
          <p:cNvSpPr txBox="1"/>
          <p:nvPr/>
        </p:nvSpPr>
        <p:spPr>
          <a:xfrm>
            <a:off x="15843250" y="8474075"/>
            <a:ext cx="3549015" cy="34740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2500"/>
              </a:lnSpc>
              <a:spcBef>
                <a:spcPts val="130"/>
              </a:spcBef>
            </a:pPr>
            <a:r>
              <a:rPr lang="ru-RU" sz="2800" spc="-10" dirty="0">
                <a:solidFill>
                  <a:srgbClr val="4C6092"/>
                </a:solidFill>
                <a:latin typeface="Corbel" panose="020B0503020204020204" pitchFamily="34" charset="0"/>
                <a:cs typeface="Franklin Gothic Heavy"/>
              </a:rPr>
              <a:t>С</a:t>
            </a:r>
            <a:r>
              <a:rPr lang="en-US" sz="2800" spc="-10" dirty="0">
                <a:solidFill>
                  <a:srgbClr val="4C6092"/>
                </a:solidFill>
                <a:latin typeface="Corbel" panose="020B0503020204020204" pitchFamily="34" charset="0"/>
                <a:cs typeface="Franklin Gothic Heavy"/>
              </a:rPr>
              <a:t>VC2/CVV2/ CID</a:t>
            </a:r>
            <a:r>
              <a:rPr lang="ru-RU" sz="2800" spc="-10" dirty="0">
                <a:solidFill>
                  <a:srgbClr val="4C6092"/>
                </a:solidFill>
                <a:latin typeface="Corbel" panose="020B0503020204020204" pitchFamily="34" charset="0"/>
                <a:cs typeface="Franklin Gothic Heavy"/>
              </a:rPr>
              <a:t> </a:t>
            </a:r>
            <a:r>
              <a:rPr sz="2800" spc="-10" dirty="0">
                <a:solidFill>
                  <a:srgbClr val="4C6092"/>
                </a:solidFill>
                <a:latin typeface="Corbel" panose="020B0503020204020204" pitchFamily="34" charset="0"/>
                <a:cs typeface="Franklin Gothic Heavy"/>
              </a:rPr>
              <a:t> КОД</a:t>
            </a:r>
          </a:p>
        </p:txBody>
      </p:sp>
      <p:sp>
        <p:nvSpPr>
          <p:cNvPr id="37" name="object 34"/>
          <p:cNvSpPr/>
          <p:nvPr/>
        </p:nvSpPr>
        <p:spPr>
          <a:xfrm>
            <a:off x="603250" y="5426075"/>
            <a:ext cx="1002665" cy="605155"/>
          </a:xfrm>
          <a:custGeom>
            <a:avLst/>
            <a:gdLst/>
            <a:ahLst/>
            <a:cxnLst/>
            <a:rect l="l" t="t" r="r" b="b"/>
            <a:pathLst>
              <a:path w="1002664" h="605154">
                <a:moveTo>
                  <a:pt x="1002254" y="604638"/>
                </a:moveTo>
                <a:lnTo>
                  <a:pt x="0" y="604638"/>
                </a:lnTo>
                <a:lnTo>
                  <a:pt x="0" y="0"/>
                </a:lnTo>
                <a:lnTo>
                  <a:pt x="1002254" y="0"/>
                </a:lnTo>
                <a:lnTo>
                  <a:pt x="1002254" y="60463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5"/>
          <p:cNvSpPr txBox="1"/>
          <p:nvPr/>
        </p:nvSpPr>
        <p:spPr>
          <a:xfrm>
            <a:off x="603250" y="5502275"/>
            <a:ext cx="1105055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47320" marR="220979">
              <a:spcBef>
                <a:spcPts val="355"/>
              </a:spcBef>
            </a:pPr>
            <a:r>
              <a:rPr sz="2800" spc="-10" dirty="0">
                <a:solidFill>
                  <a:srgbClr val="4C6092"/>
                </a:solidFill>
                <a:latin typeface="Corbel" panose="020B0503020204020204" pitchFamily="34" charset="0"/>
                <a:cs typeface="Franklin Gothic Heavy"/>
              </a:rPr>
              <a:t>ЧИП</a:t>
            </a:r>
          </a:p>
        </p:txBody>
      </p:sp>
      <p:sp>
        <p:nvSpPr>
          <p:cNvPr id="42" name="object 39"/>
          <p:cNvSpPr/>
          <p:nvPr/>
        </p:nvSpPr>
        <p:spPr>
          <a:xfrm>
            <a:off x="12370142" y="3952426"/>
            <a:ext cx="102235" cy="641350"/>
          </a:xfrm>
          <a:custGeom>
            <a:avLst/>
            <a:gdLst/>
            <a:ahLst/>
            <a:cxnLst/>
            <a:rect l="l" t="t" r="r" b="b"/>
            <a:pathLst>
              <a:path w="102234" h="641350">
                <a:moveTo>
                  <a:pt x="101868" y="640786"/>
                </a:moveTo>
                <a:lnTo>
                  <a:pt x="0" y="640786"/>
                </a:lnTo>
                <a:lnTo>
                  <a:pt x="0" y="0"/>
                </a:lnTo>
                <a:lnTo>
                  <a:pt x="101868" y="0"/>
                </a:lnTo>
                <a:lnTo>
                  <a:pt x="101868" y="640786"/>
                </a:lnTo>
                <a:close/>
              </a:path>
            </a:pathLst>
          </a:custGeom>
          <a:solidFill>
            <a:srgbClr val="4C61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0"/>
          <p:cNvSpPr/>
          <p:nvPr/>
        </p:nvSpPr>
        <p:spPr>
          <a:xfrm>
            <a:off x="14255053" y="6567459"/>
            <a:ext cx="200025" cy="1397000"/>
          </a:xfrm>
          <a:custGeom>
            <a:avLst/>
            <a:gdLst/>
            <a:ahLst/>
            <a:cxnLst/>
            <a:rect l="l" t="t" r="r" b="b"/>
            <a:pathLst>
              <a:path w="200025" h="1397000">
                <a:moveTo>
                  <a:pt x="149818" y="77671"/>
                </a:moveTo>
                <a:lnTo>
                  <a:pt x="49934" y="77671"/>
                </a:lnTo>
                <a:lnTo>
                  <a:pt x="63714" y="1396922"/>
                </a:lnTo>
                <a:lnTo>
                  <a:pt x="163582" y="1395881"/>
                </a:lnTo>
                <a:lnTo>
                  <a:pt x="149818" y="77671"/>
                </a:lnTo>
                <a:close/>
              </a:path>
              <a:path w="200025" h="1397000">
                <a:moveTo>
                  <a:pt x="99064" y="0"/>
                </a:moveTo>
                <a:lnTo>
                  <a:pt x="0" y="78192"/>
                </a:lnTo>
                <a:lnTo>
                  <a:pt x="49934" y="77671"/>
                </a:lnTo>
                <a:lnTo>
                  <a:pt x="149818" y="77671"/>
                </a:lnTo>
                <a:lnTo>
                  <a:pt x="149807" y="76629"/>
                </a:lnTo>
                <a:lnTo>
                  <a:pt x="199741" y="76108"/>
                </a:lnTo>
                <a:lnTo>
                  <a:pt x="99064" y="0"/>
                </a:lnTo>
                <a:close/>
              </a:path>
            </a:pathLst>
          </a:custGeom>
          <a:solidFill>
            <a:srgbClr val="4C61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1"/>
          <p:cNvSpPr/>
          <p:nvPr/>
        </p:nvSpPr>
        <p:spPr>
          <a:xfrm>
            <a:off x="14417832" y="8623361"/>
            <a:ext cx="1349218" cy="88900"/>
          </a:xfrm>
          <a:custGeom>
            <a:avLst/>
            <a:gdLst/>
            <a:ahLst/>
            <a:cxnLst/>
            <a:rect l="l" t="t" r="r" b="b"/>
            <a:pathLst>
              <a:path w="1313180" h="88900">
                <a:moveTo>
                  <a:pt x="0" y="88725"/>
                </a:moveTo>
                <a:lnTo>
                  <a:pt x="1312785" y="88725"/>
                </a:lnTo>
                <a:lnTo>
                  <a:pt x="1312785" y="0"/>
                </a:lnTo>
                <a:lnTo>
                  <a:pt x="0" y="0"/>
                </a:lnTo>
                <a:lnTo>
                  <a:pt x="0" y="88725"/>
                </a:lnTo>
                <a:close/>
              </a:path>
            </a:pathLst>
          </a:custGeom>
          <a:solidFill>
            <a:srgbClr val="4C61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2"/>
          <p:cNvSpPr/>
          <p:nvPr/>
        </p:nvSpPr>
        <p:spPr>
          <a:xfrm>
            <a:off x="14319250" y="7940675"/>
            <a:ext cx="99060" cy="770890"/>
          </a:xfrm>
          <a:custGeom>
            <a:avLst/>
            <a:gdLst/>
            <a:ahLst/>
            <a:cxnLst/>
            <a:rect l="l" t="t" r="r" b="b"/>
            <a:pathLst>
              <a:path w="99059" h="770890">
                <a:moveTo>
                  <a:pt x="98582" y="770586"/>
                </a:moveTo>
                <a:lnTo>
                  <a:pt x="0" y="770586"/>
                </a:lnTo>
                <a:lnTo>
                  <a:pt x="0" y="0"/>
                </a:lnTo>
                <a:lnTo>
                  <a:pt x="98582" y="0"/>
                </a:lnTo>
                <a:lnTo>
                  <a:pt x="98582" y="770586"/>
                </a:lnTo>
                <a:close/>
              </a:path>
            </a:pathLst>
          </a:custGeom>
          <a:solidFill>
            <a:srgbClr val="4C61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6"/>
          <p:cNvSpPr/>
          <p:nvPr/>
        </p:nvSpPr>
        <p:spPr>
          <a:xfrm>
            <a:off x="1593850" y="7331075"/>
            <a:ext cx="102390" cy="990600"/>
          </a:xfrm>
          <a:custGeom>
            <a:avLst/>
            <a:gdLst/>
            <a:ahLst/>
            <a:cxnLst/>
            <a:rect l="l" t="t" r="r" b="b"/>
            <a:pathLst>
              <a:path w="102235" h="2648584">
                <a:moveTo>
                  <a:pt x="0" y="0"/>
                </a:moveTo>
                <a:lnTo>
                  <a:pt x="101868" y="0"/>
                </a:lnTo>
                <a:lnTo>
                  <a:pt x="101868" y="2648575"/>
                </a:lnTo>
                <a:lnTo>
                  <a:pt x="0" y="2648575"/>
                </a:lnTo>
                <a:lnTo>
                  <a:pt x="0" y="0"/>
                </a:lnTo>
                <a:close/>
              </a:path>
            </a:pathLst>
          </a:custGeom>
          <a:solidFill>
            <a:srgbClr val="4C61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47"/>
          <p:cNvSpPr/>
          <p:nvPr/>
        </p:nvSpPr>
        <p:spPr>
          <a:xfrm>
            <a:off x="1593850" y="7178675"/>
            <a:ext cx="1349375" cy="189865"/>
          </a:xfrm>
          <a:custGeom>
            <a:avLst/>
            <a:gdLst/>
            <a:ahLst/>
            <a:cxnLst/>
            <a:rect l="l" t="t" r="r" b="b"/>
            <a:pathLst>
              <a:path w="1349375" h="189865">
                <a:moveTo>
                  <a:pt x="1278287" y="0"/>
                </a:moveTo>
                <a:lnTo>
                  <a:pt x="1278287" y="47440"/>
                </a:lnTo>
                <a:lnTo>
                  <a:pt x="0" y="47440"/>
                </a:lnTo>
                <a:lnTo>
                  <a:pt x="0" y="142321"/>
                </a:lnTo>
                <a:lnTo>
                  <a:pt x="1278287" y="142321"/>
                </a:lnTo>
                <a:lnTo>
                  <a:pt x="1278287" y="189762"/>
                </a:lnTo>
                <a:lnTo>
                  <a:pt x="1349099" y="94881"/>
                </a:lnTo>
                <a:lnTo>
                  <a:pt x="1278287" y="0"/>
                </a:lnTo>
                <a:close/>
              </a:path>
            </a:pathLst>
          </a:custGeom>
          <a:solidFill>
            <a:srgbClr val="4C639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31"/>
          <p:cNvSpPr txBox="1"/>
          <p:nvPr/>
        </p:nvSpPr>
        <p:spPr>
          <a:xfrm>
            <a:off x="755650" y="8321675"/>
            <a:ext cx="3581400" cy="907300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45085" rIns="0" bIns="0" rtlCol="0">
            <a:spAutoFit/>
          </a:bodyPr>
          <a:lstStyle/>
          <a:p>
            <a:pPr marL="147320" marR="220979">
              <a:lnSpc>
                <a:spcPct val="100000"/>
              </a:lnSpc>
              <a:spcBef>
                <a:spcPts val="355"/>
              </a:spcBef>
            </a:pPr>
            <a:r>
              <a:rPr lang="ru-RU" sz="2800" spc="-10" dirty="0">
                <a:solidFill>
                  <a:srgbClr val="4C6092"/>
                </a:solidFill>
                <a:latin typeface="Corbel" panose="020B0503020204020204" pitchFamily="34" charset="0"/>
                <a:cs typeface="Franklin Gothic Heavy"/>
              </a:rPr>
              <a:t>ИМЯ ДЕРЖАТЕЛЯ КАРТОЧКИ</a:t>
            </a:r>
            <a:endParaRPr sz="2800" dirty="0">
              <a:latin typeface="Corbel" panose="020B0503020204020204" pitchFamily="34" charset="0"/>
              <a:cs typeface="Franklin Gothic Heavy"/>
            </a:endParaRPr>
          </a:p>
        </p:txBody>
      </p:sp>
      <p:sp>
        <p:nvSpPr>
          <p:cNvPr id="48" name="object 27"/>
          <p:cNvSpPr txBox="1"/>
          <p:nvPr/>
        </p:nvSpPr>
        <p:spPr>
          <a:xfrm>
            <a:off x="3579668" y="2928982"/>
            <a:ext cx="4291965" cy="87395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defPPr>
              <a:defRPr lang="ru-RU"/>
            </a:defPPr>
            <a:lvl1pPr marL="147320" marR="220979">
              <a:spcBef>
                <a:spcPts val="355"/>
              </a:spcBef>
              <a:defRPr sz="2800" spc="-10">
                <a:solidFill>
                  <a:srgbClr val="4C6092"/>
                </a:solidFill>
                <a:latin typeface="Corbel" panose="020B0503020204020204" pitchFamily="34" charset="0"/>
                <a:cs typeface="Franklin Gothic Heavy"/>
              </a:defRPr>
            </a:lvl1pPr>
          </a:lstStyle>
          <a:p>
            <a:r>
              <a:rPr lang="ru-RU" dirty="0"/>
              <a:t>НОМЕР БАНКОВСКОЙ КАРТОЧКИ</a:t>
            </a:r>
            <a:endParaRPr dirty="0"/>
          </a:p>
        </p:txBody>
      </p:sp>
      <p:sp>
        <p:nvSpPr>
          <p:cNvPr id="54" name="object 19"/>
          <p:cNvSpPr/>
          <p:nvPr/>
        </p:nvSpPr>
        <p:spPr>
          <a:xfrm rot="10800000">
            <a:off x="7842250" y="4892675"/>
            <a:ext cx="1371600" cy="189865"/>
          </a:xfrm>
          <a:custGeom>
            <a:avLst/>
            <a:gdLst/>
            <a:ahLst/>
            <a:cxnLst/>
            <a:rect l="l" t="t" r="r" b="b"/>
            <a:pathLst>
              <a:path w="1349375" h="189864">
                <a:moveTo>
                  <a:pt x="1278287" y="0"/>
                </a:moveTo>
                <a:lnTo>
                  <a:pt x="1278287" y="47440"/>
                </a:lnTo>
                <a:lnTo>
                  <a:pt x="0" y="47440"/>
                </a:lnTo>
                <a:lnTo>
                  <a:pt x="0" y="142321"/>
                </a:lnTo>
                <a:lnTo>
                  <a:pt x="1278287" y="142321"/>
                </a:lnTo>
                <a:lnTo>
                  <a:pt x="1278287" y="189762"/>
                </a:lnTo>
                <a:lnTo>
                  <a:pt x="1349099" y="94881"/>
                </a:lnTo>
                <a:lnTo>
                  <a:pt x="1278287" y="0"/>
                </a:lnTo>
                <a:close/>
              </a:path>
            </a:pathLst>
          </a:custGeom>
          <a:solidFill>
            <a:srgbClr val="4C639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46"/>
          <p:cNvSpPr/>
          <p:nvPr/>
        </p:nvSpPr>
        <p:spPr>
          <a:xfrm>
            <a:off x="9137650" y="4968875"/>
            <a:ext cx="88204" cy="647700"/>
          </a:xfrm>
          <a:custGeom>
            <a:avLst/>
            <a:gdLst/>
            <a:ahLst/>
            <a:cxnLst/>
            <a:rect l="l" t="t" r="r" b="b"/>
            <a:pathLst>
              <a:path w="102235" h="2648584">
                <a:moveTo>
                  <a:pt x="0" y="0"/>
                </a:moveTo>
                <a:lnTo>
                  <a:pt x="101868" y="0"/>
                </a:lnTo>
                <a:lnTo>
                  <a:pt x="101868" y="2648575"/>
                </a:lnTo>
                <a:lnTo>
                  <a:pt x="0" y="2648575"/>
                </a:lnTo>
                <a:lnTo>
                  <a:pt x="0" y="0"/>
                </a:lnTo>
                <a:close/>
              </a:path>
            </a:pathLst>
          </a:custGeom>
          <a:solidFill>
            <a:srgbClr val="4C61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31"/>
          <p:cNvSpPr txBox="1"/>
          <p:nvPr/>
        </p:nvSpPr>
        <p:spPr>
          <a:xfrm>
            <a:off x="17214850" y="6264275"/>
            <a:ext cx="2514600" cy="907300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45085" rIns="0" bIns="0" rtlCol="0">
            <a:spAutoFit/>
          </a:bodyPr>
          <a:lstStyle/>
          <a:p>
            <a:pPr marL="147320" marR="220979">
              <a:spcBef>
                <a:spcPts val="355"/>
              </a:spcBef>
            </a:pPr>
            <a:r>
              <a:rPr lang="ru-RU" sz="2800" spc="-10" dirty="0">
                <a:solidFill>
                  <a:srgbClr val="4C6092"/>
                </a:solidFill>
                <a:latin typeface="Corbel" panose="020B0503020204020204" pitchFamily="34" charset="0"/>
                <a:cs typeface="Franklin Gothic Heavy"/>
              </a:rPr>
              <a:t>РЕКВИЗИТЫ БАНКА</a:t>
            </a:r>
            <a:endParaRPr sz="2800" spc="-10" dirty="0">
              <a:solidFill>
                <a:srgbClr val="4C6092"/>
              </a:solidFill>
              <a:latin typeface="Corbel" panose="020B0503020204020204" pitchFamily="34" charset="0"/>
              <a:cs typeface="Franklin Gothic Heavy"/>
            </a:endParaRPr>
          </a:p>
        </p:txBody>
      </p:sp>
      <p:sp>
        <p:nvSpPr>
          <p:cNvPr id="58" name="object 19"/>
          <p:cNvSpPr/>
          <p:nvPr/>
        </p:nvSpPr>
        <p:spPr>
          <a:xfrm rot="10800000">
            <a:off x="16529050" y="6569075"/>
            <a:ext cx="685800" cy="189865"/>
          </a:xfrm>
          <a:custGeom>
            <a:avLst/>
            <a:gdLst/>
            <a:ahLst/>
            <a:cxnLst/>
            <a:rect l="l" t="t" r="r" b="b"/>
            <a:pathLst>
              <a:path w="1349375" h="189864">
                <a:moveTo>
                  <a:pt x="1278287" y="0"/>
                </a:moveTo>
                <a:lnTo>
                  <a:pt x="1278287" y="47440"/>
                </a:lnTo>
                <a:lnTo>
                  <a:pt x="0" y="47440"/>
                </a:lnTo>
                <a:lnTo>
                  <a:pt x="0" y="142321"/>
                </a:lnTo>
                <a:lnTo>
                  <a:pt x="1278287" y="142321"/>
                </a:lnTo>
                <a:lnTo>
                  <a:pt x="1278287" y="189762"/>
                </a:lnTo>
                <a:lnTo>
                  <a:pt x="1349099" y="94881"/>
                </a:lnTo>
                <a:lnTo>
                  <a:pt x="1278287" y="0"/>
                </a:lnTo>
                <a:close/>
              </a:path>
            </a:pathLst>
          </a:custGeom>
          <a:solidFill>
            <a:srgbClr val="4C639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19"/>
          <p:cNvSpPr/>
          <p:nvPr/>
        </p:nvSpPr>
        <p:spPr>
          <a:xfrm rot="10800000">
            <a:off x="16681450" y="5502275"/>
            <a:ext cx="1349375" cy="189865"/>
          </a:xfrm>
          <a:custGeom>
            <a:avLst/>
            <a:gdLst/>
            <a:ahLst/>
            <a:cxnLst/>
            <a:rect l="l" t="t" r="r" b="b"/>
            <a:pathLst>
              <a:path w="1349375" h="189864">
                <a:moveTo>
                  <a:pt x="1278287" y="0"/>
                </a:moveTo>
                <a:lnTo>
                  <a:pt x="1278287" y="47440"/>
                </a:lnTo>
                <a:lnTo>
                  <a:pt x="0" y="47440"/>
                </a:lnTo>
                <a:lnTo>
                  <a:pt x="0" y="142321"/>
                </a:lnTo>
                <a:lnTo>
                  <a:pt x="1278287" y="142321"/>
                </a:lnTo>
                <a:lnTo>
                  <a:pt x="1278287" y="189762"/>
                </a:lnTo>
                <a:lnTo>
                  <a:pt x="1349099" y="94881"/>
                </a:lnTo>
                <a:lnTo>
                  <a:pt x="1278287" y="0"/>
                </a:lnTo>
                <a:close/>
              </a:path>
            </a:pathLst>
          </a:custGeom>
          <a:solidFill>
            <a:srgbClr val="4C639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46"/>
          <p:cNvSpPr/>
          <p:nvPr/>
        </p:nvSpPr>
        <p:spPr>
          <a:xfrm>
            <a:off x="17976850" y="3673475"/>
            <a:ext cx="102235" cy="1981200"/>
          </a:xfrm>
          <a:custGeom>
            <a:avLst/>
            <a:gdLst/>
            <a:ahLst/>
            <a:cxnLst/>
            <a:rect l="l" t="t" r="r" b="b"/>
            <a:pathLst>
              <a:path w="102235" h="2648584">
                <a:moveTo>
                  <a:pt x="0" y="0"/>
                </a:moveTo>
                <a:lnTo>
                  <a:pt x="101868" y="0"/>
                </a:lnTo>
                <a:lnTo>
                  <a:pt x="101868" y="2648575"/>
                </a:lnTo>
                <a:lnTo>
                  <a:pt x="0" y="2648575"/>
                </a:lnTo>
                <a:lnTo>
                  <a:pt x="0" y="0"/>
                </a:lnTo>
                <a:close/>
              </a:path>
            </a:pathLst>
          </a:custGeom>
          <a:solidFill>
            <a:srgbClr val="4C61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31"/>
          <p:cNvSpPr txBox="1"/>
          <p:nvPr/>
        </p:nvSpPr>
        <p:spPr>
          <a:xfrm>
            <a:off x="16681450" y="2835275"/>
            <a:ext cx="2819400" cy="907300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45085" rIns="0" bIns="0" rtlCol="0">
            <a:spAutoFit/>
          </a:bodyPr>
          <a:lstStyle/>
          <a:p>
            <a:pPr marL="147320" marR="220979">
              <a:lnSpc>
                <a:spcPct val="100000"/>
              </a:lnSpc>
              <a:spcBef>
                <a:spcPts val="355"/>
              </a:spcBef>
            </a:pPr>
            <a:r>
              <a:rPr lang="ru-RU" sz="2800" spc="-10" dirty="0">
                <a:solidFill>
                  <a:srgbClr val="4C6092"/>
                </a:solidFill>
                <a:latin typeface="Corbel" panose="020B0503020204020204" pitchFamily="34" charset="0"/>
                <a:cs typeface="Franklin Gothic Heavy"/>
              </a:rPr>
              <a:t>МАГНИТНАЯ ПОЛОСА</a:t>
            </a:r>
            <a:endParaRPr sz="2800" spc="-10" dirty="0">
              <a:solidFill>
                <a:srgbClr val="4C6092"/>
              </a:solidFill>
              <a:latin typeface="Corbel" panose="020B0503020204020204" pitchFamily="34" charset="0"/>
              <a:cs typeface="Franklin Gothic Heavy"/>
            </a:endParaRPr>
          </a:p>
        </p:txBody>
      </p:sp>
      <p:sp>
        <p:nvSpPr>
          <p:cNvPr id="53" name="object 31"/>
          <p:cNvSpPr txBox="1"/>
          <p:nvPr/>
        </p:nvSpPr>
        <p:spPr>
          <a:xfrm>
            <a:off x="8451850" y="5349875"/>
            <a:ext cx="2667000" cy="958596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45085" rIns="0" bIns="0" rtlCol="0">
            <a:spAutoFit/>
          </a:bodyPr>
          <a:lstStyle/>
          <a:p>
            <a:pPr marL="147320" marR="220979">
              <a:lnSpc>
                <a:spcPct val="100000"/>
              </a:lnSpc>
              <a:spcBef>
                <a:spcPts val="355"/>
              </a:spcBef>
            </a:pPr>
            <a:r>
              <a:rPr lang="ru-RU" sz="2800" spc="-10" dirty="0">
                <a:solidFill>
                  <a:srgbClr val="4C6092"/>
                </a:solidFill>
                <a:latin typeface="Corbel" panose="020B0503020204020204" pitchFamily="34" charset="0"/>
                <a:cs typeface="Franklin Gothic Heavy"/>
              </a:rPr>
              <a:t>НАЗВАНИЕ</a:t>
            </a:r>
          </a:p>
          <a:p>
            <a:pPr marL="147320" marR="220979">
              <a:lnSpc>
                <a:spcPct val="100000"/>
              </a:lnSpc>
              <a:spcBef>
                <a:spcPts val="355"/>
              </a:spcBef>
            </a:pPr>
            <a:r>
              <a:rPr lang="ru-RU" sz="2800" spc="-10" dirty="0">
                <a:solidFill>
                  <a:srgbClr val="4C6092"/>
                </a:solidFill>
                <a:latin typeface="Corbel" panose="020B0503020204020204" pitchFamily="34" charset="0"/>
                <a:cs typeface="Franklin Gothic Heavy"/>
              </a:rPr>
              <a:t>БАНКА</a:t>
            </a:r>
            <a:endParaRPr sz="2800" spc="-10" dirty="0">
              <a:solidFill>
                <a:srgbClr val="4C6092"/>
              </a:solidFill>
              <a:latin typeface="Corbel" panose="020B0503020204020204" pitchFamily="34" charset="0"/>
              <a:cs typeface="Franklin Gothic Heavy"/>
            </a:endParaRPr>
          </a:p>
        </p:txBody>
      </p:sp>
      <p:sp>
        <p:nvSpPr>
          <p:cNvPr id="47" name="object 36"/>
          <p:cNvSpPr/>
          <p:nvPr/>
        </p:nvSpPr>
        <p:spPr>
          <a:xfrm rot="16200000">
            <a:off x="8462750" y="6405775"/>
            <a:ext cx="206800" cy="2057400"/>
          </a:xfrm>
          <a:custGeom>
            <a:avLst/>
            <a:gdLst/>
            <a:ahLst/>
            <a:cxnLst/>
            <a:rect l="l" t="t" r="r" b="b"/>
            <a:pathLst>
              <a:path w="200025" h="1572259">
                <a:moveTo>
                  <a:pt x="149818" y="87451"/>
                </a:moveTo>
                <a:lnTo>
                  <a:pt x="49934" y="87451"/>
                </a:lnTo>
                <a:lnTo>
                  <a:pt x="68994" y="1571852"/>
                </a:lnTo>
                <a:lnTo>
                  <a:pt x="168862" y="1570567"/>
                </a:lnTo>
                <a:lnTo>
                  <a:pt x="149818" y="87451"/>
                </a:lnTo>
                <a:close/>
              </a:path>
              <a:path w="200025" h="1572259">
                <a:moveTo>
                  <a:pt x="98754" y="0"/>
                </a:moveTo>
                <a:lnTo>
                  <a:pt x="0" y="88088"/>
                </a:lnTo>
                <a:lnTo>
                  <a:pt x="49934" y="87451"/>
                </a:lnTo>
                <a:lnTo>
                  <a:pt x="149818" y="87451"/>
                </a:lnTo>
                <a:lnTo>
                  <a:pt x="149802" y="86165"/>
                </a:lnTo>
                <a:lnTo>
                  <a:pt x="199736" y="85522"/>
                </a:lnTo>
                <a:lnTo>
                  <a:pt x="98754" y="0"/>
                </a:lnTo>
                <a:close/>
              </a:path>
            </a:pathLst>
          </a:custGeom>
          <a:solidFill>
            <a:srgbClr val="4C61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31"/>
          <p:cNvSpPr txBox="1"/>
          <p:nvPr/>
        </p:nvSpPr>
        <p:spPr>
          <a:xfrm>
            <a:off x="8756650" y="6797675"/>
            <a:ext cx="2667000" cy="1338187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45085" rIns="0" bIns="0" rtlCol="0">
            <a:spAutoFit/>
          </a:bodyPr>
          <a:lstStyle/>
          <a:p>
            <a:pPr marL="147320" marR="220979">
              <a:spcBef>
                <a:spcPts val="355"/>
              </a:spcBef>
            </a:pPr>
            <a:r>
              <a:rPr lang="ru-RU" sz="2800" spc="-10" dirty="0">
                <a:solidFill>
                  <a:srgbClr val="4C6092"/>
                </a:solidFill>
                <a:latin typeface="Corbel" panose="020B0503020204020204" pitchFamily="34" charset="0"/>
                <a:cs typeface="Franklin Gothic Heavy"/>
              </a:rPr>
              <a:t>ЛОГОТИП ПЛАТЁЖНОЙ СИСТЕМЫ</a:t>
            </a:r>
            <a:endParaRPr sz="2800" spc="-10" dirty="0">
              <a:solidFill>
                <a:srgbClr val="4C6092"/>
              </a:solidFill>
              <a:latin typeface="Corbel" panose="020B0503020204020204" pitchFamily="34" charset="0"/>
              <a:cs typeface="Franklin Gothic Heavy"/>
            </a:endParaRPr>
          </a:p>
        </p:txBody>
      </p:sp>
      <p:sp>
        <p:nvSpPr>
          <p:cNvPr id="52" name="object 37"/>
          <p:cNvSpPr/>
          <p:nvPr/>
        </p:nvSpPr>
        <p:spPr>
          <a:xfrm>
            <a:off x="6429313" y="7065548"/>
            <a:ext cx="200025" cy="1600200"/>
          </a:xfrm>
          <a:custGeom>
            <a:avLst/>
            <a:gdLst/>
            <a:ahLst/>
            <a:cxnLst/>
            <a:rect l="l" t="t" r="r" b="b"/>
            <a:pathLst>
              <a:path w="200025" h="1572259">
                <a:moveTo>
                  <a:pt x="149818" y="87445"/>
                </a:moveTo>
                <a:lnTo>
                  <a:pt x="49934" y="87445"/>
                </a:lnTo>
                <a:lnTo>
                  <a:pt x="68994" y="1571852"/>
                </a:lnTo>
                <a:lnTo>
                  <a:pt x="168862" y="1570567"/>
                </a:lnTo>
                <a:lnTo>
                  <a:pt x="149818" y="87445"/>
                </a:lnTo>
                <a:close/>
              </a:path>
              <a:path w="200025" h="1572259">
                <a:moveTo>
                  <a:pt x="98754" y="0"/>
                </a:moveTo>
                <a:lnTo>
                  <a:pt x="0" y="88088"/>
                </a:lnTo>
                <a:lnTo>
                  <a:pt x="49934" y="87445"/>
                </a:lnTo>
                <a:lnTo>
                  <a:pt x="149818" y="87445"/>
                </a:lnTo>
                <a:lnTo>
                  <a:pt x="149802" y="86165"/>
                </a:lnTo>
                <a:lnTo>
                  <a:pt x="199736" y="85522"/>
                </a:lnTo>
                <a:lnTo>
                  <a:pt x="98754" y="0"/>
                </a:lnTo>
                <a:close/>
              </a:path>
            </a:pathLst>
          </a:custGeom>
          <a:solidFill>
            <a:srgbClr val="4C61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1"/>
          <p:cNvSpPr txBox="1"/>
          <p:nvPr/>
        </p:nvSpPr>
        <p:spPr>
          <a:xfrm>
            <a:off x="5251450" y="8474075"/>
            <a:ext cx="3173984" cy="923312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45085" rIns="0" bIns="0" rtlCol="0">
            <a:spAutoFit/>
          </a:bodyPr>
          <a:lstStyle/>
          <a:p>
            <a:pPr marL="147320" marR="220979">
              <a:lnSpc>
                <a:spcPct val="100000"/>
              </a:lnSpc>
              <a:spcBef>
                <a:spcPts val="355"/>
              </a:spcBef>
            </a:pPr>
            <a:r>
              <a:rPr sz="2800" spc="-10" dirty="0">
                <a:solidFill>
                  <a:srgbClr val="4C6092"/>
                </a:solidFill>
                <a:latin typeface="Corbel" panose="020B0503020204020204" pitchFamily="34" charset="0"/>
                <a:cs typeface="Franklin Gothic Heavy"/>
              </a:rPr>
              <a:t>СРОК ДЕЙСТВИЯ  КАРТ</a:t>
            </a:r>
            <a:r>
              <a:rPr lang="ru-RU" sz="2800" spc="-10" dirty="0">
                <a:solidFill>
                  <a:srgbClr val="4C6092"/>
                </a:solidFill>
                <a:latin typeface="Corbel" panose="020B0503020204020204" pitchFamily="34" charset="0"/>
                <a:cs typeface="Franklin Gothic Heavy"/>
              </a:rPr>
              <a:t>ОЧКИ</a:t>
            </a:r>
            <a:endParaRPr sz="2800" spc="-10" dirty="0">
              <a:solidFill>
                <a:srgbClr val="4C6092"/>
              </a:solidFill>
              <a:latin typeface="Corbel" panose="020B0503020204020204" pitchFamily="34" charset="0"/>
              <a:cs typeface="Franklin Gothic Heavy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253" y="531181"/>
            <a:ext cx="17351591" cy="1074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96256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2601150"/>
            <a:ext cx="19958050" cy="4616648"/>
          </a:xfrm>
        </p:spPr>
        <p:txBody>
          <a:bodyPr/>
          <a:lstStyle/>
          <a:p>
            <a:pPr algn="ctr"/>
            <a:endParaRPr lang="ru-RU" sz="10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0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0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Кабан – ка + ко + автомат – авто =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133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2601150"/>
            <a:ext cx="19958050" cy="4893647"/>
          </a:xfrm>
        </p:spPr>
        <p:txBody>
          <a:bodyPr/>
          <a:lstStyle/>
          <a:p>
            <a:pPr algn="ctr"/>
            <a:r>
              <a:rPr lang="ru-RU" sz="10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Кабан – ка + ко + автомат – авто = </a:t>
            </a:r>
            <a:r>
              <a:rPr lang="ru-RU" sz="20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банкомат</a:t>
            </a:r>
            <a:endParaRPr lang="en-US" sz="20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2815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8850" y="555077"/>
            <a:ext cx="10668000" cy="106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85541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31181"/>
            <a:ext cx="20104100" cy="1738938"/>
          </a:xfrm>
        </p:spPr>
        <p:txBody>
          <a:bodyPr/>
          <a:lstStyle/>
          <a:p>
            <a:pPr algn="ctr"/>
            <a:r>
              <a:rPr lang="ru-RU" dirty="0"/>
              <a:t>Порядок операций </a:t>
            </a:r>
            <a:br>
              <a:rPr lang="ru-RU" dirty="0"/>
            </a:br>
            <a:r>
              <a:rPr lang="ru-RU" dirty="0"/>
              <a:t>по снятию наличных денег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250" y="2682874"/>
            <a:ext cx="17733645" cy="8402300"/>
          </a:xfrm>
        </p:spPr>
        <p:txBody>
          <a:bodyPr/>
          <a:lstStyle/>
          <a:p>
            <a:pPr lvl="0" algn="l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Вставить карту.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Выбрать язык.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Ввести ПИН-код.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Выбрать операцию.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Выбрать сумму.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Ввести желаемую сумму.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Подождать выдачи наличных денег.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Забрать деньги.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Попросить чек.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Забрать чек.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11. Забрать карту.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95800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6317</TotalTime>
  <Words>180</Words>
  <Application>Microsoft Office PowerPoint</Application>
  <PresentationFormat>Карыстальніцкі</PresentationFormat>
  <Paragraphs>51</Paragraphs>
  <Slides>10</Slides>
  <Notes>4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5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10</vt:i4>
      </vt:variant>
    </vt:vector>
  </HeadingPairs>
  <TitlesOfParts>
    <vt:vector size="16" baseType="lpstr">
      <vt:lpstr>Arial</vt:lpstr>
      <vt:lpstr>Calibri</vt:lpstr>
      <vt:lpstr>Corbel</vt:lpstr>
      <vt:lpstr>Franklin Gothic Heavy</vt:lpstr>
      <vt:lpstr>Times New Roman</vt:lpstr>
      <vt:lpstr>Office Theme</vt:lpstr>
      <vt:lpstr>БАНКОВСКАЯ ПЛАТЕЖНАЯ  КАРТОЧКА</vt:lpstr>
      <vt:lpstr>Прэзентацыя PowerPoint</vt:lpstr>
      <vt:lpstr>ПРЕИМУЩЕСТВА КАРТОЧКИ</vt:lpstr>
      <vt:lpstr>КАЖДЫЙ РЕКВИЗИТ      КАРТОЧКИ ИМЕЕТ ЗНАЧЕНИЕ</vt:lpstr>
      <vt:lpstr>Прэзентацыя PowerPoint</vt:lpstr>
      <vt:lpstr>Прэзентацыя PowerPoint</vt:lpstr>
      <vt:lpstr>Прэзентацыя PowerPoint</vt:lpstr>
      <vt:lpstr>Прэзентацыя PowerPoint</vt:lpstr>
      <vt:lpstr>Порядок операций  по снятию наличных денег</vt:lpstr>
      <vt:lpstr>СПАСИБО  ЗА  ВАШЕ 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презенташка</dc:title>
  <dc:creator>HP</dc:creator>
  <cp:lastModifiedBy>Галина</cp:lastModifiedBy>
  <cp:revision>414</cp:revision>
  <dcterms:created xsi:type="dcterms:W3CDTF">2020-02-12T06:52:04Z</dcterms:created>
  <dcterms:modified xsi:type="dcterms:W3CDTF">2025-04-21T10:20:39Z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2020-02-12T00:00:00Z</vt:filetime>
  </property>
  <property fmtid="{D5CDD505-2E9C-101B-9397-08002B2CF9AE}" pid="3" name="Creator">
    <vt:lpwstr>Adobe Illustrator CC 2015 (Windows)</vt:lpwstr>
  </property>
  <property fmtid="{D5CDD505-2E9C-101B-9397-08002B2CF9AE}" pid="4" name="LastSaved">
    <vt:filetime>2020-02-12T00:00:00Z</vt:filetime>
  </property>
</Properties>
</file>