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2" r:id="rId1"/>
  </p:sldMasterIdLst>
  <p:sldIdLst>
    <p:sldId id="257" r:id="rId2"/>
    <p:sldId id="256" r:id="rId3"/>
    <p:sldId id="258" r:id="rId4"/>
    <p:sldId id="259" r:id="rId5"/>
    <p:sldId id="260" r:id="rId6"/>
    <p:sldId id="261" r:id="rId7"/>
    <p:sldId id="262" r:id="rId8"/>
    <p:sldId id="263" r:id="rId9"/>
    <p:sldId id="268" r:id="rId10"/>
    <p:sldId id="269" r:id="rId11"/>
    <p:sldId id="264" r:id="rId12"/>
    <p:sldId id="265" r:id="rId13"/>
    <p:sldId id="267" r:id="rId14"/>
    <p:sldId id="270" r:id="rId15"/>
    <p:sldId id="271" r:id="rId16"/>
    <p:sldId id="272" r:id="rId17"/>
    <p:sldId id="273" r:id="rId18"/>
    <p:sldId id="274" r:id="rId19"/>
    <p:sldId id="266" r:id="rId20"/>
    <p:sldId id="275" r:id="rId21"/>
    <p:sldId id="276" r:id="rId22"/>
    <p:sldId id="277" r:id="rId23"/>
    <p:sldId id="283" r:id="rId24"/>
    <p:sldId id="279" r:id="rId25"/>
    <p:sldId id="280" r:id="rId26"/>
    <p:sldId id="281" r:id="rId27"/>
    <p:sldId id="282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CC00"/>
    <a:srgbClr val="0000FF"/>
    <a:srgbClr val="21A0FF"/>
    <a:srgbClr val="66FF33"/>
    <a:srgbClr val="00FF00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306799F8-075E-4A3A-A7F6-7FBC6576F1A4}" styleName="Стиль из темы 2 - акцент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21313" autoAdjust="0"/>
    <p:restoredTop sz="94660"/>
  </p:normalViewPr>
  <p:slideViewPr>
    <p:cSldViewPr>
      <p:cViewPr varScale="1">
        <p:scale>
          <a:sx n="82" d="100"/>
          <a:sy n="82" d="100"/>
        </p:scale>
        <p:origin x="86" y="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19140000">
            <a:off x="817112" y="1730403"/>
            <a:ext cx="5648623" cy="1204306"/>
          </a:xfrm>
        </p:spPr>
        <p:txBody>
          <a:bodyPr bIns="9144"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19140000">
            <a:off x="1212277" y="2470925"/>
            <a:ext cx="6511131" cy="329259"/>
          </a:xfrm>
        </p:spPr>
        <p:txBody>
          <a:bodyPr tIns="9144">
            <a:normAutofit/>
          </a:bodyPr>
          <a:lstStyle>
            <a:lvl1pPr marL="0" indent="0" algn="l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24.04.2025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24.04.2025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4678362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4678362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24.04.2025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24.04.2025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819399" y="1726737"/>
            <a:ext cx="5650992" cy="1207509"/>
          </a:xfrm>
        </p:spPr>
        <p:txBody>
          <a:bodyPr bIns="9144" anchor="b"/>
          <a:lstStyle>
            <a:lvl1pPr algn="l">
              <a:defRPr kumimoji="0" lang="en-US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19140000">
            <a:off x="1216152" y="2468304"/>
            <a:ext cx="6510528" cy="329184"/>
          </a:xfrm>
        </p:spPr>
        <p:txBody>
          <a:bodyPr anchor="t">
            <a:normAutofit/>
          </a:bodyPr>
          <a:lstStyle>
            <a:lvl1pPr marL="0" indent="0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24.04.2025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0016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24.04.2025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9150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0016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0016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24.04.2025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24.04.2025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24.04.2025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ight Triangle 1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ight Triangle 17"/>
          <p:cNvSpPr/>
          <p:nvPr/>
        </p:nvSpPr>
        <p:spPr>
          <a:xfrm rot="5400000">
            <a:off x="433389" y="-433387"/>
            <a:ext cx="6858000" cy="7724778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784930" y="1576103"/>
            <a:ext cx="5212080" cy="1089427"/>
          </a:xfrm>
        </p:spPr>
        <p:txBody>
          <a:bodyPr bIns="0" anchor="b"/>
          <a:lstStyle>
            <a:lvl1pPr algn="l">
              <a:defRPr kumimoji="0" lang="en-US" sz="2800" b="0" i="0" u="none" strike="noStrike" kern="1200" cap="all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9552" y="2618912"/>
            <a:ext cx="3807779" cy="33246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297954" y="2253385"/>
            <a:ext cx="5794760" cy="623314"/>
          </a:xfrm>
        </p:spPr>
        <p:txBody>
          <a:bodyPr>
            <a:normAutofit/>
          </a:bodyPr>
          <a:lstStyle>
            <a:lvl1pPr marL="0" indent="0">
              <a:buNone/>
              <a:defRPr lang="en-US" sz="1400" b="1" kern="1200" dirty="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24.04.2025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solidFill>
              <a:schemeClr val="tx2"/>
            </a:solidFill>
          </a:ln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2028825" y="0"/>
            <a:ext cx="7115175" cy="6858000"/>
          </a:xfrm>
          <a:custGeom>
            <a:avLst/>
            <a:gdLst>
              <a:gd name="connsiteX0" fmla="*/ 0 w 7104888"/>
              <a:gd name="connsiteY0" fmla="*/ 0 h 6858000"/>
              <a:gd name="connsiteX1" fmla="*/ 7104888 w 7104888"/>
              <a:gd name="connsiteY1" fmla="*/ 0 h 6858000"/>
              <a:gd name="connsiteX2" fmla="*/ 7104888 w 7104888"/>
              <a:gd name="connsiteY2" fmla="*/ 6858000 h 6858000"/>
              <a:gd name="connsiteX3" fmla="*/ 0 w 7104888"/>
              <a:gd name="connsiteY3" fmla="*/ 6858000 h 6858000"/>
              <a:gd name="connsiteX4" fmla="*/ 0 w 7104888"/>
              <a:gd name="connsiteY4" fmla="*/ 0 h 6858000"/>
              <a:gd name="connsiteX0" fmla="*/ 0 w 7104888"/>
              <a:gd name="connsiteY0" fmla="*/ 0 h 6858000"/>
              <a:gd name="connsiteX1" fmla="*/ 5695188 w 7104888"/>
              <a:gd name="connsiteY1" fmla="*/ 0 h 6858000"/>
              <a:gd name="connsiteX2" fmla="*/ 7104888 w 7104888"/>
              <a:gd name="connsiteY2" fmla="*/ 0 h 6858000"/>
              <a:gd name="connsiteX3" fmla="*/ 7104888 w 7104888"/>
              <a:gd name="connsiteY3" fmla="*/ 6858000 h 6858000"/>
              <a:gd name="connsiteX4" fmla="*/ 0 w 7104888"/>
              <a:gd name="connsiteY4" fmla="*/ 6858000 h 6858000"/>
              <a:gd name="connsiteX5" fmla="*/ 0 w 7104888"/>
              <a:gd name="connsiteY5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0287 w 7115175"/>
              <a:gd name="connsiteY4" fmla="*/ 6858000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10287 w 7115175"/>
              <a:gd name="connsiteY5" fmla="*/ 6858000 h 6858000"/>
              <a:gd name="connsiteX6" fmla="*/ 0 w 7115175"/>
              <a:gd name="connsiteY6" fmla="*/ 5048250 h 6858000"/>
              <a:gd name="connsiteX7" fmla="*/ 10287 w 7115175"/>
              <a:gd name="connsiteY7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0 w 7115175"/>
              <a:gd name="connsiteY0" fmla="*/ 504825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15175" h="6858000">
                <a:moveTo>
                  <a:pt x="0" y="5048250"/>
                </a:moveTo>
                <a:lnTo>
                  <a:pt x="5705475" y="0"/>
                </a:lnTo>
                <a:lnTo>
                  <a:pt x="7115175" y="0"/>
                </a:lnTo>
                <a:lnTo>
                  <a:pt x="7115175" y="6858000"/>
                </a:lnTo>
                <a:lnTo>
                  <a:pt x="1533526" y="6848475"/>
                </a:lnTo>
                <a:lnTo>
                  <a:pt x="0" y="50482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</p:spPr>
        <p:txBody>
          <a:bodyPr rIns="182880" anchor="ctr"/>
          <a:lstStyle>
            <a:lvl1pPr algn="r">
              <a:defRPr/>
            </a:lvl1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9" name="Right Triangle 8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0" y="5048250"/>
            <a:ext cx="3571875" cy="1809750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1809750 h 1809750"/>
              <a:gd name="connsiteX1" fmla="*/ 1895475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  <a:gd name="connsiteX0" fmla="*/ 0 w 3571875"/>
              <a:gd name="connsiteY0" fmla="*/ 1809750 h 1809750"/>
              <a:gd name="connsiteX1" fmla="*/ 2038350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71875" h="1809750">
                <a:moveTo>
                  <a:pt x="0" y="1809750"/>
                </a:moveTo>
                <a:lnTo>
                  <a:pt x="2038350" y="0"/>
                </a:lnTo>
                <a:lnTo>
                  <a:pt x="3571875" y="1809750"/>
                </a:lnTo>
                <a:lnTo>
                  <a:pt x="0" y="18097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671197" y="1717501"/>
            <a:ext cx="5486400" cy="867444"/>
          </a:xfrm>
        </p:spPr>
        <p:txBody>
          <a:bodyPr anchor="b"/>
          <a:lstStyle>
            <a:lvl1pPr algn="l">
              <a:defRPr sz="2800" b="0">
                <a:latin typeface="+mj-lt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143479" y="2180529"/>
            <a:ext cx="6096545" cy="740664"/>
          </a:xfrm>
        </p:spPr>
        <p:txBody>
          <a:bodyPr/>
          <a:lstStyle>
            <a:lvl1pPr marL="0" indent="0"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24.04.2025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-2382" y="5050633"/>
            <a:ext cx="3574257" cy="1807368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883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050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812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76450 w 3571875"/>
              <a:gd name="connsiteY2" fmla="*/ 22740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245519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38350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2433637 h 2433637"/>
              <a:gd name="connsiteX1" fmla="*/ 257175 w 3571875"/>
              <a:gd name="connsiteY1" fmla="*/ 0 h 2433637"/>
              <a:gd name="connsiteX2" fmla="*/ 2038350 w 3571875"/>
              <a:gd name="connsiteY2" fmla="*/ 628650 h 2433637"/>
              <a:gd name="connsiteX3" fmla="*/ 3571875 w 3571875"/>
              <a:gd name="connsiteY3" fmla="*/ 2433637 h 2433637"/>
              <a:gd name="connsiteX4" fmla="*/ 0 w 3571875"/>
              <a:gd name="connsiteY4" fmla="*/ 2433637 h 2433637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24051 w 3574257"/>
              <a:gd name="connsiteY2" fmla="*/ 3071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40682 w 3574257"/>
              <a:gd name="connsiteY2" fmla="*/ 450057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57351 w 3574257"/>
              <a:gd name="connsiteY2" fmla="*/ 2309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774032 w 3574257"/>
              <a:gd name="connsiteY2" fmla="*/ 161925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69294 w 3574257"/>
              <a:gd name="connsiteY2" fmla="*/ 2143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819275 w 3574257"/>
              <a:gd name="connsiteY2" fmla="*/ 200026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5494 w 3574257"/>
              <a:gd name="connsiteY2" fmla="*/ 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4257" h="1807368">
                <a:moveTo>
                  <a:pt x="2382" y="1807368"/>
                </a:moveTo>
                <a:lnTo>
                  <a:pt x="0" y="0"/>
                </a:lnTo>
                <a:lnTo>
                  <a:pt x="2045494" y="1"/>
                </a:lnTo>
                <a:lnTo>
                  <a:pt x="3574257" y="1807368"/>
                </a:lnTo>
                <a:lnTo>
                  <a:pt x="2382" y="180736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5051292"/>
            <a:ext cx="9146380" cy="1806709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  <a:gd name="connsiteX0" fmla="*/ 0 w 3352800"/>
              <a:gd name="connsiteY0" fmla="*/ 2002631 h 2002631"/>
              <a:gd name="connsiteX1" fmla="*/ 754045 w 3352800"/>
              <a:gd name="connsiteY1" fmla="*/ 146832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26618 h 526618"/>
              <a:gd name="connsiteX1" fmla="*/ 980611 w 3352800"/>
              <a:gd name="connsiteY1" fmla="*/ 9368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6888 h 526888"/>
              <a:gd name="connsiteX1" fmla="*/ 744735 w 3352800"/>
              <a:gd name="connsiteY1" fmla="*/ 0 h 526888"/>
              <a:gd name="connsiteX2" fmla="*/ 3352800 w 3352800"/>
              <a:gd name="connsiteY2" fmla="*/ 270 h 526888"/>
              <a:gd name="connsiteX3" fmla="*/ 3352800 w 3352800"/>
              <a:gd name="connsiteY3" fmla="*/ 526888 h 526888"/>
              <a:gd name="connsiteX4" fmla="*/ 0 w 3352800"/>
              <a:gd name="connsiteY4" fmla="*/ 526888 h 526888"/>
              <a:gd name="connsiteX0" fmla="*/ 0 w 3352800"/>
              <a:gd name="connsiteY0" fmla="*/ 526618 h 526618"/>
              <a:gd name="connsiteX1" fmla="*/ 811948 w 3352800"/>
              <a:gd name="connsiteY1" fmla="*/ 6092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966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241069 w 3352800"/>
              <a:gd name="connsiteY2" fmla="*/ 94144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313 h 527313"/>
              <a:gd name="connsiteX1" fmla="*/ 900984 w 3352800"/>
              <a:gd name="connsiteY1" fmla="*/ 97774 h 527313"/>
              <a:gd name="connsiteX2" fmla="*/ 3352800 w 3352800"/>
              <a:gd name="connsiteY2" fmla="*/ 0 h 527313"/>
              <a:gd name="connsiteX3" fmla="*/ 3352800 w 3352800"/>
              <a:gd name="connsiteY3" fmla="*/ 527313 h 527313"/>
              <a:gd name="connsiteX4" fmla="*/ 0 w 3352800"/>
              <a:gd name="connsiteY4" fmla="*/ 527313 h 527313"/>
              <a:gd name="connsiteX0" fmla="*/ 0 w 3352800"/>
              <a:gd name="connsiteY0" fmla="*/ 527584 h 527584"/>
              <a:gd name="connsiteX1" fmla="*/ 748227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527584">
                <a:moveTo>
                  <a:pt x="0" y="527584"/>
                </a:moveTo>
                <a:lnTo>
                  <a:pt x="748227" y="0"/>
                </a:lnTo>
                <a:lnTo>
                  <a:pt x="3352800" y="271"/>
                </a:lnTo>
                <a:lnTo>
                  <a:pt x="3352800" y="527584"/>
                </a:lnTo>
                <a:lnTo>
                  <a:pt x="0" y="527584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365760"/>
            <a:ext cx="7520940" cy="5486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100628"/>
            <a:ext cx="7520940" cy="35798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9140000">
            <a:off x="201168" y="5870448"/>
            <a:ext cx="2176272" cy="2011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24.04.2025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17514" y="6285122"/>
            <a:ext cx="47244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spc="200" baseline="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01038" y="6170822"/>
            <a:ext cx="502920" cy="502920"/>
          </a:xfrm>
          <a:prstGeom prst="ellipse">
            <a:avLst/>
          </a:prstGeom>
          <a:ln w="19050">
            <a:solidFill>
              <a:srgbClr val="FFFFFF"/>
            </a:solidFill>
          </a:ln>
        </p:spPr>
        <p:txBody>
          <a:bodyPr vert="horz" lIns="9144" tIns="9144" rIns="9144" bIns="9144" rtlCol="0" anchor="ctr">
            <a:normAutofit/>
          </a:bodyPr>
          <a:lstStyle>
            <a:lvl1pPr algn="ctr">
              <a:defRPr sz="1650"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28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800"/>
        </a:spcBef>
        <a:buFont typeface="Arial" pitchFamily="34" charset="0"/>
        <a:buNone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1737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023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6309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8595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097280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3533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5819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792224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microsoft.com/office/2007/relationships/hdphoto" Target="../media/hdphoto1.wdp"/><Relationship Id="rId7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" Target="slide17.xml"/><Relationship Id="rId3" Type="http://schemas.openxmlformats.org/officeDocument/2006/relationships/slide" Target="slide15.xml"/><Relationship Id="rId7" Type="http://schemas.microsoft.com/office/2007/relationships/hdphoto" Target="../media/hdphoto3.wdp"/><Relationship Id="rId2" Type="http://schemas.openxmlformats.org/officeDocument/2006/relationships/slide" Target="slide16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.png"/><Relationship Id="rId5" Type="http://schemas.openxmlformats.org/officeDocument/2006/relationships/slide" Target="slide13.xml"/><Relationship Id="rId4" Type="http://schemas.openxmlformats.org/officeDocument/2006/relationships/slide" Target="slide1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slide" Target="slide12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Relationship Id="rId4" Type="http://schemas.openxmlformats.org/officeDocument/2006/relationships/slide" Target="slide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" Target="slide12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slide" Target="slide24.xml"/><Relationship Id="rId3" Type="http://schemas.openxmlformats.org/officeDocument/2006/relationships/slide" Target="slide22.xml"/><Relationship Id="rId7" Type="http://schemas.microsoft.com/office/2007/relationships/hdphoto" Target="../media/hdphoto3.wdp"/><Relationship Id="rId2" Type="http://schemas.openxmlformats.org/officeDocument/2006/relationships/slide" Target="slide2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slide" Target="slide20.xml"/><Relationship Id="rId4" Type="http://schemas.openxmlformats.org/officeDocument/2006/relationships/slide" Target="slide21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slide" Target="slide19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slide" Target="slide19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slide" Target="slide19.xml"/><Relationship Id="rId1" Type="http://schemas.openxmlformats.org/officeDocument/2006/relationships/slideLayout" Target="../slideLayouts/slideLayout4.xml"/><Relationship Id="rId4" Type="http://schemas.microsoft.com/office/2007/relationships/hdphoto" Target="../media/hdphoto7.wdp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32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31.png"/><Relationship Id="rId5" Type="http://schemas.openxmlformats.org/officeDocument/2006/relationships/image" Target="../media/image30.gif"/><Relationship Id="rId4" Type="http://schemas.openxmlformats.org/officeDocument/2006/relationships/hyperlink" Target="https://t.mail.ru/redir/AADK-wEcxVul9NKQ1w-qfCT8lp-_btDMQu5QqmdUQajM70otv7pR5mUVWJpWPmmOBF44Y_9zCQ-Y1K7Foj9pwa2VdDL49SMCY_7sux2QZoVAU0zHWca3a240Ybr93NU7n1SguqdaQT2Kk2oWaaG3Rdlx5gW-6C-Uv-AMe-AhfpgP4Y-E1ZizLEgsBAAASAubtK5qDFqIewlsioGl3HH03k2T_V37-A2FJBZv7PWZ-6SEHAHYS7r7zrjeQjxkIuBDDS-JBWwYxL0SB48ObU8U9ybex24rzSeo3pDvBEHeM817Z5LD1oQFNGpTsLzKmhcdsybEGq_1vitzvru2mv4Ky5xWPGcUFC7udA9l7ZBi9UTZcS8uOrM7CSwwxDjI39uw1HLHqbTYe1E0sQFuk8I6jGDnOBsQGEPqdBSC3yypDtdYKFQrmlJ2kQ6tiRa42XFu9UmDs_1hmy7jcLXYKqAZOyaSYzD9ZH3deYPFtZ6kjPrAmfF4fzURsOH4NSltxWbhfrKH3lSgdFsXZjOkJefovNTfQG0onxYwttGCc4I9qYrMH8mllwY0Ag9qSLX6AJTUlJO-b85mVC7fp-x06fRz6Oc3-jZYzm_if3bonXBBf8q10TyUlMVOafKlIU-8aXdwDxSGc6kuwPg1m7dvd1QS6QWTlpZnVwvRtuorip56493kgm0y2GEk4RbOf0VdhOWo10HLuQ6RzHrsHzt-d-L7mBd3fs0qHbtsL-iqAnheMSdopImgCHo150MBI1Gno9QpWV3ZQikwzEG9L8-5osB9rCHm02-qaul81mSjVlsT2fB8tBIk7uz4wLbfSQ80Z_-DAwHqeBWSIOixAIqUARJD8OQexZhm3fLG1jWa_y1oXiYAzS4PSnegEK9iPw53vpeikcYX-LAP99UMEttNT0M8ZrtSJwBvHiaqd5mPvS1lYnuSlY6ZIT8QM40LR6OquKE_yB9NyGltnPjgHsO7m_a2M8Kf-XGcdx6ATKwhrfhZWYmMCS21i7WiakshsM_sRQroDLddNzNEmDKwC1L2IvPe2kH03-BnXhzJK6h1RR21AhL1z9WvnNTO2uIKuhmknp8t9Uq2p10BDF8UAfps6YhfZ_R5dMVnUyRNlBvbp19bFRrx8ueiJninPM8gNLuZ91gDeY8tyrHCP4YL1wrq74g1lqc9cYCCXBIme52WV9meY8C46597n34kN_4TTxCFbv3C5O3iqIXHbI-X5bRnw176WRnZQPGvjfbWTZe1jNopUQx83T2xJe8vLz1m7_xclHFhcc6vCvA-F_nB9NZ8wjW0IbO-YU0cde7aPe9eVYnBmC31AwFD6cKVU9pJ2mE_DJl-53lORWjPF7UUSsqLDp9vmdQH0gS4JRVOydS2qaOb0J3CSlAyjwilg7oCdcUqXcBwWudRzku4FncL58N2mtMmHcZKHRMQW5scKwc3ly64BL1uks-YapoJ7MawsUColv6lTiBbsqIjFta9o4YjS4qLm89YWH-yD0Pah7A7abpeIODSjPGTkIKJ1dLDd5GEL9TrDkhax2fgbTEnlIiyH9C6STP1Hkd0fycDXgHtZ2s_rjlU5bRxDsx312FUlZul5P_fU8FWEsnbSIH_dIq2-A:2VtzqxJAXtn" TargetMode="Externa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microsoft.com/office/2007/relationships/hdphoto" Target="../media/hdphoto5.wdp"/><Relationship Id="rId4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3" Type="http://schemas.microsoft.com/office/2007/relationships/hdphoto" Target="../media/hdphoto3.wdp"/><Relationship Id="rId7" Type="http://schemas.openxmlformats.org/officeDocument/2006/relationships/slide" Target="slide5.xm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slide" Target="slide6.xml"/><Relationship Id="rId5" Type="http://schemas.openxmlformats.org/officeDocument/2006/relationships/slide" Target="slide7.xml"/><Relationship Id="rId4" Type="http://schemas.openxmlformats.org/officeDocument/2006/relationships/slide" Target="slide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3" y="476672"/>
            <a:ext cx="7740848" cy="5649491"/>
          </a:xfrm>
        </p:spPr>
        <p:txBody>
          <a:bodyPr>
            <a:noAutofit/>
          </a:bodyPr>
          <a:lstStyle/>
          <a:p>
            <a:pPr marL="685800" indent="-685800" algn="ctr">
              <a:buFont typeface="Wingdings" panose="05000000000000000000" pitchFamily="2" charset="2"/>
              <a:buChar char="v"/>
            </a:pPr>
            <a:r>
              <a:rPr lang="be-BY" sz="4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Пазнавальныя</a:t>
            </a:r>
          </a:p>
          <a:p>
            <a:pPr marL="685800" indent="-685800" algn="ctr">
              <a:buFont typeface="Wingdings" panose="05000000000000000000" pitchFamily="2" charset="2"/>
              <a:buChar char="v"/>
            </a:pPr>
            <a:r>
              <a:rPr lang="be-BY" sz="4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Настольныя </a:t>
            </a:r>
          </a:p>
          <a:p>
            <a:pPr marL="685800" indent="-685800" algn="ctr">
              <a:buFont typeface="Wingdings" panose="05000000000000000000" pitchFamily="2" charset="2"/>
              <a:buChar char="v"/>
            </a:pPr>
            <a:r>
              <a:rPr lang="be-BY" sz="4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Рухомыя</a:t>
            </a:r>
          </a:p>
          <a:p>
            <a:pPr marL="685800" indent="-685800" algn="ctr">
              <a:buFont typeface="Wingdings" panose="05000000000000000000" pitchFamily="2" charset="2"/>
              <a:buChar char="v"/>
            </a:pPr>
            <a:r>
              <a:rPr lang="be-BY" sz="4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Камп</a:t>
            </a:r>
            <a:r>
              <a:rPr lang="en-US" sz="4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be-BY" sz="4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ютарныя</a:t>
            </a:r>
            <a:endParaRPr lang="be-BY" sz="40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85800" indent="-685800" algn="ctr">
              <a:buFont typeface="Wingdings" panose="05000000000000000000" pitchFamily="2" charset="2"/>
              <a:buChar char="v"/>
            </a:pPr>
            <a:r>
              <a:rPr lang="be-BY" sz="4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Народныя</a:t>
            </a:r>
          </a:p>
          <a:p>
            <a:pPr marL="685800" indent="-685800" algn="ctr">
              <a:buFont typeface="Wingdings" panose="05000000000000000000" pitchFamily="2" charset="2"/>
              <a:buChar char="v"/>
            </a:pPr>
            <a:endParaRPr lang="be-BY" sz="40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85800" indent="-685800" algn="ctr">
              <a:buFont typeface="Wingdings" panose="05000000000000000000" pitchFamily="2" charset="2"/>
              <a:buChar char="v"/>
            </a:pPr>
            <a:endParaRPr lang="be-BY" sz="40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/>
            <a:r>
              <a:rPr lang="be-BY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ГУЛЬНІ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https://lh4.googleusercontent.com/NMWAnvwWSvEAtIsCSl0z_UfoY0e0PLgXgxy4E6m2lKVyiRB0zeejN1-E_fEr5gHVhT0=w1200-h630-p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3917" r="9266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522" r="26924"/>
          <a:stretch/>
        </p:blipFill>
        <p:spPr bwMode="auto">
          <a:xfrm>
            <a:off x="251519" y="332656"/>
            <a:ext cx="2078547" cy="1772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img.freepik.com/premium-vector/children-playing-a-board-game_7710-202.jpg?w=200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6943" y="231096"/>
            <a:ext cx="2125190" cy="15652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s://gas-kvas.com/uploads/posts/2023-02/1676611820_gas-kvas-com-p-risunki-podvizhnie-igri-v-detskom-sadu-16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258"/>
          <a:stretch/>
        </p:blipFill>
        <p:spPr bwMode="auto">
          <a:xfrm>
            <a:off x="4134" y="2762169"/>
            <a:ext cx="2325933" cy="14589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s://avatars.mds.yandex.net/i?id=437f18971eb6ca7ec2a677113fde7e7a_l-5400140-images-thumbs&amp;n=1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3478" y="3570006"/>
            <a:ext cx="1977968" cy="1302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6943" y="1628800"/>
            <a:ext cx="1735758" cy="1815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Стрелка вниз 4"/>
          <p:cNvSpPr/>
          <p:nvPr/>
        </p:nvSpPr>
        <p:spPr>
          <a:xfrm>
            <a:off x="4355976" y="4221087"/>
            <a:ext cx="360040" cy="1224137"/>
          </a:xfrm>
          <a:prstGeom prst="down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2742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744" b="89776" l="2716" r="9568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63778">
            <a:off x="5702760" y="85093"/>
            <a:ext cx="3419425" cy="3419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Объект 1"/>
          <p:cNvSpPr>
            <a:spLocks noGrp="1"/>
          </p:cNvSpPr>
          <p:nvPr>
            <p:ph sz="half" idx="1"/>
          </p:nvPr>
        </p:nvSpPr>
        <p:spPr>
          <a:xfrm>
            <a:off x="539552" y="1340768"/>
            <a:ext cx="4757152" cy="4203928"/>
          </a:xfrm>
        </p:spPr>
        <p:txBody>
          <a:bodyPr>
            <a:normAutofit/>
          </a:bodyPr>
          <a:lstStyle/>
          <a:p>
            <a:r>
              <a:rPr lang="be-BY" sz="2400" b="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be-BY" sz="24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Што ўбачыў </a:t>
            </a:r>
            <a:r>
              <a:rPr lang="be-BY" sz="2400" b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мядзведзік</a:t>
            </a:r>
            <a:r>
              <a:rPr lang="be-BY" sz="24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be-BY" sz="2400" b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Патапка</a:t>
            </a:r>
            <a:r>
              <a:rPr lang="be-BY" sz="24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 небе? </a:t>
            </a:r>
          </a:p>
          <a:p>
            <a:endParaRPr lang="ru-RU" sz="2400" b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be-BY" sz="24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24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be-BY" sz="24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Хмарка паплыла далей. Зноў выглянула сонца. І </a:t>
            </a:r>
            <a:r>
              <a:rPr lang="be-BY" sz="2400" b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Патапка</a:t>
            </a:r>
            <a:r>
              <a:rPr lang="be-BY" sz="24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заўважыў на небе… каляровы ручнік</a:t>
            </a:r>
            <a:r>
              <a:rPr lang="ru-RU" sz="24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2"/>
          </p:nvPr>
        </p:nvSpPr>
        <p:spPr>
          <a:xfrm>
            <a:off x="1475656" y="5497354"/>
            <a:ext cx="6336704" cy="1080120"/>
          </a:xfrm>
        </p:spPr>
        <p:txBody>
          <a:bodyPr>
            <a:normAutofit/>
          </a:bodyPr>
          <a:lstStyle/>
          <a:p>
            <a:pPr algn="ctr"/>
            <a:r>
              <a:rPr lang="be-BY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Адказ: вясёлку.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be-BY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Заданне для групы  падтрымкі </a:t>
            </a:r>
            <a:endParaRPr lang="ru-RU" dirty="0"/>
          </a:p>
        </p:txBody>
      </p:sp>
      <p:sp>
        <p:nvSpPr>
          <p:cNvPr id="7" name="Выноска-облако 6"/>
          <p:cNvSpPr/>
          <p:nvPr/>
        </p:nvSpPr>
        <p:spPr>
          <a:xfrm>
            <a:off x="5508104" y="1988840"/>
            <a:ext cx="3384376" cy="1998177"/>
          </a:xfrm>
          <a:prstGeom prst="cloudCallou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e-BY" sz="3200" b="1" i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Вясёлка </a:t>
            </a:r>
            <a:r>
              <a:rPr lang="be-BY" sz="3200" b="1" dirty="0">
                <a:solidFill>
                  <a:srgbClr val="0000FF"/>
                </a:solidFill>
              </a:rPr>
              <a:t>—</a:t>
            </a:r>
            <a:r>
              <a:rPr lang="be-BY" sz="3200" b="1" i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радуга.</a:t>
            </a:r>
            <a:endParaRPr lang="ru-RU" sz="3200" b="1" i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4604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 build="p"/>
      <p:bldP spid="4" grpId="0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be-BY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Фізкультхвілінка</a:t>
            </a:r>
            <a:endParaRPr lang="ru-RU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физкультминутка на белорусском языке (Дзяучынка беларусачка) (1).mp4">
            <a:hlinkClick r:id="" action="ppaction://media"/>
          </p:cNvPr>
          <p:cNvPicPr>
            <a:picLocks noGrp="1" noChangeAspect="1"/>
          </p:cNvPicPr>
          <p:nvPr>
            <p:ph sz="half" idx="2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1014736"/>
            <a:ext cx="9144000" cy="5143177"/>
          </a:xfrm>
        </p:spPr>
      </p:pic>
    </p:spTree>
    <p:extLst>
      <p:ext uri="{BB962C8B-B14F-4D97-AF65-F5344CB8AC3E}">
        <p14:creationId xmlns:p14="http://schemas.microsoft.com/office/powerpoint/2010/main" val="4045114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9307741"/>
              </p:ext>
            </p:extLst>
          </p:nvPr>
        </p:nvGraphicFramePr>
        <p:xfrm>
          <a:off x="1187624" y="404664"/>
          <a:ext cx="6984776" cy="4411769"/>
        </p:xfrm>
        <a:graphic>
          <a:graphicData uri="http://schemas.openxmlformats.org/drawingml/2006/table">
            <a:tbl>
              <a:tblPr firstRow="1" bandRow="1">
                <a:tableStyleId>{306799F8-075E-4A3A-A7F6-7FBC6576F1A4}</a:tableStyleId>
              </a:tblPr>
              <a:tblGrid>
                <a:gridCol w="69847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27955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e-BY" sz="4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be-BY" sz="4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Птушкі</a:t>
                      </a:r>
                      <a:r>
                        <a:rPr lang="be-BY" sz="4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endParaRPr lang="ru-RU" sz="4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10393">
                <a:tc>
                  <a:txBody>
                    <a:bodyPr/>
                    <a:lstStyle/>
                    <a:p>
                      <a:pPr algn="ctr"/>
                      <a:r>
                        <a:rPr lang="be-BY" sz="4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 action="ppaction://hlinksldjump"/>
                        </a:rPr>
                        <a:t>40</a:t>
                      </a:r>
                      <a:endParaRPr lang="ru-RU" sz="4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10393">
                <a:tc>
                  <a:txBody>
                    <a:bodyPr/>
                    <a:lstStyle/>
                    <a:p>
                      <a:pPr algn="ctr"/>
                      <a:r>
                        <a:rPr lang="be-BY" sz="4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 action="ppaction://hlinksldjump"/>
                        </a:rPr>
                        <a:t>30</a:t>
                      </a:r>
                      <a:endParaRPr lang="ru-RU" sz="4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10393">
                <a:tc>
                  <a:txBody>
                    <a:bodyPr/>
                    <a:lstStyle/>
                    <a:p>
                      <a:pPr algn="ctr"/>
                      <a:r>
                        <a:rPr lang="be-BY" sz="4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4" action="ppaction://hlinksldjump"/>
                        </a:rPr>
                        <a:t>20</a:t>
                      </a:r>
                      <a:endParaRPr lang="ru-RU" sz="4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81758">
                <a:tc>
                  <a:txBody>
                    <a:bodyPr/>
                    <a:lstStyle/>
                    <a:p>
                      <a:pPr algn="ctr"/>
                      <a:r>
                        <a:rPr lang="be-BY" sz="4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5" action="ppaction://hlinksldjump"/>
                        </a:rPr>
                        <a:t>10</a:t>
                      </a:r>
                      <a:endParaRPr lang="ru-RU" sz="4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pic>
        <p:nvPicPr>
          <p:cNvPr id="8" name="Picture 2" descr="https://narisyu.cdnbro.com/posts/4508914-belorusskii-ornament-raskraska-dlia-detei-12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3929" r="9842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096461" y="4537439"/>
            <a:ext cx="1448980" cy="3635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https://narisyu.cdnbro.com/posts/4508914-belorusskii-ornament-raskraska-dlia-detei-12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3929" r="9842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3217186" y="4537439"/>
            <a:ext cx="1448980" cy="3635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https://narisyu.cdnbro.com/posts/4508914-belorusskii-ornament-raskraska-dlia-detei-12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3929" r="9842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6601562" y="4537439"/>
            <a:ext cx="1448980" cy="3635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Овал 10">
            <a:hlinkClick r:id="rId8" action="ppaction://hlinksldjump"/>
          </p:cNvPr>
          <p:cNvSpPr/>
          <p:nvPr/>
        </p:nvSpPr>
        <p:spPr>
          <a:xfrm>
            <a:off x="8316416" y="5157192"/>
            <a:ext cx="611560" cy="648072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939401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1268760"/>
            <a:ext cx="2813306" cy="28133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Объект 1"/>
          <p:cNvSpPr>
            <a:spLocks noGrp="1"/>
          </p:cNvSpPr>
          <p:nvPr>
            <p:ph sz="half" idx="1"/>
          </p:nvPr>
        </p:nvSpPr>
        <p:spPr>
          <a:xfrm>
            <a:off x="439540" y="1267520"/>
            <a:ext cx="4104456" cy="4176464"/>
          </a:xfrm>
        </p:spPr>
        <p:txBody>
          <a:bodyPr>
            <a:normAutofit/>
          </a:bodyPr>
          <a:lstStyle/>
          <a:p>
            <a:pPr marL="457200" lvl="0" indent="-457200">
              <a:buFont typeface="Wingdings" panose="05000000000000000000" pitchFamily="2" charset="2"/>
              <a:buChar char="v"/>
            </a:pPr>
            <a:r>
              <a:rPr lang="be-BY" sz="24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Якое слова прапушчанае?</a:t>
            </a:r>
          </a:p>
          <a:p>
            <a:pPr marL="0" lvl="0" indent="0"/>
            <a:endParaRPr lang="ru-RU" sz="2400" b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be-BY" sz="24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Рады …, клякоча</a:t>
            </a:r>
            <a:endParaRPr lang="ru-RU" sz="2400" b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be-BY" sz="24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гняздзе на ўвесь гай,</a:t>
            </a:r>
            <a:endParaRPr lang="ru-RU" sz="2400" b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be-BY" sz="24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Радасць выказаць хоча:</a:t>
            </a:r>
            <a:endParaRPr lang="ru-RU" sz="2400" b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be-BY" sz="24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Прыляцеў я ў свой край</a:t>
            </a:r>
            <a:r>
              <a:rPr lang="be-BY" sz="2400" b="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    </a:t>
            </a:r>
            <a:endParaRPr lang="ru-RU" sz="2400" b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2"/>
          </p:nvPr>
        </p:nvSpPr>
        <p:spPr>
          <a:xfrm>
            <a:off x="2984954" y="5554205"/>
            <a:ext cx="3256360" cy="948696"/>
          </a:xfrm>
        </p:spPr>
        <p:txBody>
          <a:bodyPr>
            <a:normAutofit/>
          </a:bodyPr>
          <a:lstStyle/>
          <a:p>
            <a:pPr algn="ctr"/>
            <a:r>
              <a:rPr lang="be-BY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Адказ: бусел.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89256" y="390206"/>
            <a:ext cx="7709480" cy="1335048"/>
          </a:xfrm>
        </p:spPr>
        <p:txBody>
          <a:bodyPr/>
          <a:lstStyle/>
          <a:p>
            <a:pPr algn="ctr"/>
            <a:r>
              <a:rPr lang="be-BY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«Птушкі»</a:t>
            </a:r>
            <a:br>
              <a:rPr lang="ru-RU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be-BY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be-BY" b="1" cap="none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балаў</a:t>
            </a:r>
            <a:br>
              <a:rPr lang="ru-RU" dirty="0"/>
            </a:br>
            <a:endParaRPr lang="ru-RU" dirty="0"/>
          </a:p>
        </p:txBody>
      </p:sp>
      <p:sp>
        <p:nvSpPr>
          <p:cNvPr id="5" name="Выноска-облако 4"/>
          <p:cNvSpPr/>
          <p:nvPr/>
        </p:nvSpPr>
        <p:spPr>
          <a:xfrm>
            <a:off x="6062794" y="2420888"/>
            <a:ext cx="2901694" cy="1967880"/>
          </a:xfrm>
          <a:prstGeom prst="cloudCallou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e-BY" sz="3200" b="1" i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Бусел </a:t>
            </a:r>
            <a:r>
              <a:rPr lang="be-BY" sz="3200" b="1" dirty="0">
                <a:solidFill>
                  <a:srgbClr val="0000FF"/>
                </a:solidFill>
              </a:rPr>
              <a:t>—</a:t>
            </a:r>
            <a:r>
              <a:rPr lang="be-BY" sz="3200" b="1" i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</a:t>
            </a:r>
            <a:r>
              <a:rPr lang="ru-RU" sz="3200" b="1" i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ист.</a:t>
            </a:r>
          </a:p>
        </p:txBody>
      </p:sp>
      <p:sp>
        <p:nvSpPr>
          <p:cNvPr id="8" name="Овал 7">
            <a:hlinkClick r:id="rId3" action="ppaction://hlinksldjump"/>
          </p:cNvPr>
          <p:cNvSpPr/>
          <p:nvPr/>
        </p:nvSpPr>
        <p:spPr>
          <a:xfrm>
            <a:off x="8395031" y="6093296"/>
            <a:ext cx="611560" cy="648072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6827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 build="p"/>
      <p:bldP spid="4" grpId="0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sz="half" idx="1"/>
          </p:nvPr>
        </p:nvSpPr>
        <p:spPr>
          <a:xfrm>
            <a:off x="4644008" y="1484783"/>
            <a:ext cx="4056803" cy="3456385"/>
          </a:xfrm>
        </p:spPr>
        <p:txBody>
          <a:bodyPr>
            <a:normAutofit/>
          </a:bodyPr>
          <a:lstStyle/>
          <a:p>
            <a:pPr marL="0" lvl="0" indent="0"/>
            <a:r>
              <a:rPr lang="be-BY" sz="24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</a:p>
          <a:p>
            <a:pPr marL="457200" lvl="0" indent="-457200">
              <a:buFont typeface="Wingdings" panose="05000000000000000000" pitchFamily="2" charset="2"/>
              <a:buChar char="v"/>
            </a:pPr>
            <a:r>
              <a:rPr lang="be-BY" sz="24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Чаму </a:t>
            </a:r>
            <a:r>
              <a:rPr lang="be-BY" sz="2400" b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Журка</a:t>
            </a:r>
            <a:r>
              <a:rPr lang="be-BY" sz="24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-журавель вясною зноў вяртаецца дамоў?</a:t>
            </a:r>
            <a:endParaRPr lang="ru-RU" sz="2400" b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2"/>
          </p:nvPr>
        </p:nvSpPr>
        <p:spPr>
          <a:xfrm>
            <a:off x="251520" y="5085184"/>
            <a:ext cx="7848872" cy="1440160"/>
          </a:xfrm>
        </p:spPr>
        <p:txBody>
          <a:bodyPr>
            <a:normAutofit/>
          </a:bodyPr>
          <a:lstStyle/>
          <a:p>
            <a:pPr algn="ctr"/>
            <a:r>
              <a:rPr lang="be-BY" sz="2400" i="1" dirty="0"/>
              <a:t> </a:t>
            </a:r>
            <a:r>
              <a:rPr lang="be-BY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Адказ: </a:t>
            </a:r>
          </a:p>
          <a:p>
            <a:pPr algn="ctr"/>
            <a:r>
              <a:rPr lang="be-BY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Дзе б ні быў, ні лётаў я —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be-BY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Мне радней мая зямля.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822960" y="365760"/>
            <a:ext cx="7565464" cy="1263040"/>
          </a:xfrm>
        </p:spPr>
        <p:txBody>
          <a:bodyPr/>
          <a:lstStyle/>
          <a:p>
            <a:pPr algn="ctr"/>
            <a:r>
              <a:rPr lang="be-BY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«Птушкі»</a:t>
            </a:r>
            <a:br>
              <a:rPr lang="ru-RU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be-BY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be-BY" b="1" cap="none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балаў</a:t>
            </a:r>
            <a:r>
              <a:rPr lang="ru-RU" b="1" cap="none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dirty="0"/>
          </a:p>
        </p:txBody>
      </p:sp>
      <p:sp>
        <p:nvSpPr>
          <p:cNvPr id="6" name="Овал 5">
            <a:hlinkClick r:id="rId2" action="ppaction://hlinksldjump"/>
          </p:cNvPr>
          <p:cNvSpPr/>
          <p:nvPr/>
        </p:nvSpPr>
        <p:spPr>
          <a:xfrm>
            <a:off x="8395031" y="6093296"/>
            <a:ext cx="611560" cy="648072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100" name="Picture 4" descr="https://avatars.mds.yandex.net/i?id=d1b2d94cd1e812e5cc6fe6a3c81494dc9d15febc-9849134-images-thumbs&amp;n=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443" y="1959595"/>
            <a:ext cx="3657339" cy="309634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val="38794849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 build="p"/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669"/>
          <a:stretch/>
        </p:blipFill>
        <p:spPr bwMode="auto">
          <a:xfrm>
            <a:off x="6304414" y="2600447"/>
            <a:ext cx="2267297" cy="24227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Объект 1"/>
          <p:cNvSpPr>
            <a:spLocks noGrp="1"/>
          </p:cNvSpPr>
          <p:nvPr>
            <p:ph sz="half" idx="1"/>
          </p:nvPr>
        </p:nvSpPr>
        <p:spPr>
          <a:xfrm>
            <a:off x="2771800" y="1268760"/>
            <a:ext cx="3532614" cy="3888432"/>
          </a:xfrm>
        </p:spPr>
        <p:txBody>
          <a:bodyPr>
            <a:normAutofit fontScale="55000" lnSpcReduction="20000"/>
          </a:bodyPr>
          <a:lstStyle/>
          <a:p>
            <a:pPr marL="457200" lvl="0" indent="-457200">
              <a:spcBef>
                <a:spcPts val="0"/>
              </a:spcBef>
              <a:buFont typeface="Wingdings" panose="05000000000000000000" pitchFamily="2" charset="2"/>
              <a:buChar char="v"/>
            </a:pPr>
            <a:r>
              <a:rPr lang="be-BY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be-BY" sz="40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Каму належаць словы? Як называецца твор? Хто яго аўтар?</a:t>
            </a:r>
          </a:p>
          <a:p>
            <a:pPr marL="0" lvl="0" indent="0"/>
            <a:endParaRPr lang="ru-RU" sz="4000" b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</a:pPr>
            <a:r>
              <a:rPr lang="be-BY" sz="40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— Але ў кожнай птушкі ёсць родны край, — адказаў … . — Там, дзе ты вырас, дзе выраслі твае дзеці. I кожная птушка,</a:t>
            </a:r>
            <a:endParaRPr lang="ru-RU" sz="4000" b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</a:pPr>
            <a:r>
              <a:rPr lang="be-BY" sz="40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перамагаючы ўсе цяжкасці, вяртаецца дадому.</a:t>
            </a:r>
            <a:endParaRPr lang="ru-RU" sz="4000" b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2"/>
          </p:nvPr>
        </p:nvSpPr>
        <p:spPr>
          <a:xfrm>
            <a:off x="1043608" y="5445224"/>
            <a:ext cx="6984776" cy="792088"/>
          </a:xfrm>
        </p:spPr>
        <p:txBody>
          <a:bodyPr>
            <a:normAutofit fontScale="55000" lnSpcReduction="20000"/>
          </a:bodyPr>
          <a:lstStyle/>
          <a:p>
            <a:pPr algn="ctr"/>
            <a:r>
              <a:rPr lang="be-BY" sz="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Адказ: </a:t>
            </a:r>
          </a:p>
          <a:p>
            <a:pPr algn="ctr"/>
            <a:r>
              <a:rPr lang="be-BY" sz="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Шпак, «Шпак і верабей», Расціслаў </a:t>
            </a:r>
            <a:r>
              <a:rPr lang="be-BY" sz="3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Бензярук</a:t>
            </a:r>
            <a:r>
              <a:rPr lang="be-BY" sz="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3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757559" y="114617"/>
            <a:ext cx="7637472" cy="1094153"/>
          </a:xfrm>
        </p:spPr>
        <p:txBody>
          <a:bodyPr/>
          <a:lstStyle/>
          <a:p>
            <a:pPr algn="ctr"/>
            <a:r>
              <a:rPr lang="be-BY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«Птушкі»</a:t>
            </a:r>
            <a:br>
              <a:rPr 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be-BY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be-BY" b="1" cap="none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балаў</a:t>
            </a:r>
            <a:r>
              <a:rPr lang="ru-RU" b="1" cap="none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dirty="0"/>
          </a:p>
        </p:txBody>
      </p:sp>
      <p:sp>
        <p:nvSpPr>
          <p:cNvPr id="5" name="Выноска-облако 4"/>
          <p:cNvSpPr/>
          <p:nvPr/>
        </p:nvSpPr>
        <p:spPr>
          <a:xfrm>
            <a:off x="6029997" y="1196752"/>
            <a:ext cx="3096344" cy="1494121"/>
          </a:xfrm>
          <a:prstGeom prst="cloudCallou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e-BY" sz="3200" b="1" i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Шпак </a:t>
            </a:r>
            <a:r>
              <a:rPr lang="be-BY" sz="3200" b="1" dirty="0">
                <a:solidFill>
                  <a:srgbClr val="0000FF"/>
                </a:solidFill>
              </a:rPr>
              <a:t>—</a:t>
            </a:r>
            <a:r>
              <a:rPr lang="be-BY" sz="3200" b="1" i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be-BY" sz="3200" b="1" i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скворец</a:t>
            </a:r>
            <a:r>
              <a:rPr lang="be-BY" sz="3200" b="1" i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200" b="1" i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008" y="1268760"/>
            <a:ext cx="2671080" cy="357256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Овал 7">
            <a:hlinkClick r:id="rId4" action="ppaction://hlinksldjump"/>
          </p:cNvPr>
          <p:cNvSpPr/>
          <p:nvPr/>
        </p:nvSpPr>
        <p:spPr>
          <a:xfrm>
            <a:off x="8395031" y="6093296"/>
            <a:ext cx="611560" cy="648072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20443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 build="p"/>
      <p:bldP spid="4" grpId="0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sz="half" idx="1"/>
          </p:nvPr>
        </p:nvSpPr>
        <p:spPr>
          <a:xfrm>
            <a:off x="251520" y="1549926"/>
            <a:ext cx="4176464" cy="3096344"/>
          </a:xfrm>
        </p:spPr>
        <p:txBody>
          <a:bodyPr>
            <a:normAutofit lnSpcReduction="10000"/>
          </a:bodyPr>
          <a:lstStyle/>
          <a:p>
            <a:pPr marL="457200" lvl="0" indent="-457200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v"/>
            </a:pPr>
            <a:r>
              <a:rPr lang="be-BY" sz="24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Растлумачце выраз </a:t>
            </a:r>
            <a:r>
              <a:rPr lang="ru-RU" sz="24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be-BY" sz="24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тужлівы вырай</a:t>
            </a:r>
            <a:r>
              <a:rPr lang="ru-RU" sz="24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r>
              <a:rPr lang="be-BY" sz="24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У якім вершы сустракаецца такі выраз? Хто аўтар верша? Дакажыце, чаму адлятаючы у вырай, птушкі вельмі сумавалі? </a:t>
            </a:r>
            <a:endParaRPr lang="ru-RU" sz="2400" b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2"/>
          </p:nvPr>
        </p:nvSpPr>
        <p:spPr>
          <a:xfrm>
            <a:off x="137409" y="5013176"/>
            <a:ext cx="8034991" cy="3339832"/>
          </a:xfrm>
        </p:spPr>
        <p:txBody>
          <a:bodyPr numCol="2">
            <a:noAutofit/>
          </a:bodyPr>
          <a:lstStyle/>
          <a:p>
            <a:pPr>
              <a:spcBef>
                <a:spcPts val="0"/>
              </a:spcBef>
            </a:pPr>
            <a:r>
              <a:rPr lang="be-BY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Адказ:</a:t>
            </a:r>
          </a:p>
          <a:p>
            <a:pPr>
              <a:spcBef>
                <a:spcPts val="0"/>
              </a:spcBef>
            </a:pPr>
            <a:r>
              <a:rPr lang="be-BY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 чаму тужлівы,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</a:pPr>
            <a:r>
              <a:rPr lang="be-BY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Лішняе пытанне: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</a:pPr>
            <a:r>
              <a:rPr lang="be-BY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Гэта з родным краем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</a:pPr>
            <a:r>
              <a:rPr lang="be-BY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Птушак развітанне.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</a:pPr>
            <a:endParaRPr lang="be-BY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</a:pPr>
            <a:endParaRPr lang="be-BY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</a:pPr>
            <a:endParaRPr lang="be-BY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</a:pPr>
            <a:endParaRPr lang="be-BY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</a:pPr>
            <a:r>
              <a:rPr lang="be-BY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Тут прайшлі іх вёсны,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</a:pPr>
            <a:r>
              <a:rPr lang="be-BY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Праляцелі леты.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</a:pPr>
            <a:r>
              <a:rPr lang="be-BY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Родныя тут гнёзды,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</a:pPr>
            <a:r>
              <a:rPr lang="be-BY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Продкаў запаветы.</a:t>
            </a:r>
            <a:r>
              <a:rPr lang="ru-RU" sz="22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be-BY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Жураўліны вырай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ВасільЖуковіч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822960" y="365760"/>
            <a:ext cx="7637472" cy="758984"/>
          </a:xfrm>
        </p:spPr>
        <p:txBody>
          <a:bodyPr/>
          <a:lstStyle/>
          <a:p>
            <a:pPr algn="ctr"/>
            <a:r>
              <a:rPr lang="be-BY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«Птушкі»</a:t>
            </a:r>
            <a:br>
              <a:rPr 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be-BY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40 </a:t>
            </a:r>
            <a:r>
              <a:rPr lang="be-BY" b="1" cap="none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балаў</a:t>
            </a:r>
            <a:r>
              <a:rPr lang="ru-RU" b="1" cap="none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dirty="0"/>
          </a:p>
        </p:txBody>
      </p:sp>
      <p:sp>
        <p:nvSpPr>
          <p:cNvPr id="5" name="Выноска-облако 4"/>
          <p:cNvSpPr/>
          <p:nvPr/>
        </p:nvSpPr>
        <p:spPr>
          <a:xfrm>
            <a:off x="4644008" y="1478390"/>
            <a:ext cx="4104456" cy="2094625"/>
          </a:xfrm>
          <a:prstGeom prst="cloudCallou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e-BY" sz="3200" b="1" i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Тужлівы </a:t>
            </a:r>
            <a:r>
              <a:rPr lang="be-BY" sz="3200" b="1" dirty="0">
                <a:solidFill>
                  <a:srgbClr val="0000FF"/>
                </a:solidFill>
              </a:rPr>
              <a:t>—</a:t>
            </a:r>
            <a:r>
              <a:rPr lang="be-BY" sz="3200" b="1" i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сумны, маркотны.</a:t>
            </a:r>
            <a:endParaRPr lang="ru-RU" sz="3200" b="1" i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Овал 5">
            <a:hlinkClick r:id="rId2" action="ppaction://hlinksldjump"/>
          </p:cNvPr>
          <p:cNvSpPr/>
          <p:nvPr/>
        </p:nvSpPr>
        <p:spPr>
          <a:xfrm>
            <a:off x="8395031" y="6093296"/>
            <a:ext cx="611560" cy="648072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00898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1" dur="5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6" dur="5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 build="p"/>
      <p:bldP spid="4" grpId="0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sz="half" idx="1"/>
          </p:nvPr>
        </p:nvSpPr>
        <p:spPr>
          <a:xfrm>
            <a:off x="827584" y="1052736"/>
            <a:ext cx="4032448" cy="1624106"/>
          </a:xfrm>
        </p:spPr>
        <p:txBody>
          <a:bodyPr>
            <a:normAutofit lnSpcReduction="10000"/>
          </a:bodyPr>
          <a:lstStyle/>
          <a:p>
            <a:pPr marL="457200" indent="-457200">
              <a:buFont typeface="Wingdings" panose="05000000000000000000" pitchFamily="2" charset="2"/>
              <a:buChar char="v"/>
            </a:pPr>
            <a:r>
              <a:rPr lang="be-BY" sz="24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Адгадайце загадку. </a:t>
            </a:r>
          </a:p>
          <a:p>
            <a:pPr marL="0" indent="0"/>
            <a:endParaRPr lang="ru-RU" sz="2400" b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be-BY" sz="24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be-BY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be-BY" sz="24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Сто братоў адным поясам падпяразаныя</a:t>
            </a:r>
            <a:r>
              <a:rPr lang="be-BY" sz="2400" b="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2400" b="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400" b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2"/>
          </p:nvPr>
        </p:nvSpPr>
        <p:spPr>
          <a:xfrm>
            <a:off x="2627784" y="5615552"/>
            <a:ext cx="3760416" cy="876688"/>
          </a:xfrm>
        </p:spPr>
        <p:txBody>
          <a:bodyPr>
            <a:normAutofit lnSpcReduction="10000"/>
          </a:bodyPr>
          <a:lstStyle/>
          <a:p>
            <a:pPr algn="ctr"/>
            <a:r>
              <a:rPr lang="be-BY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Адказ: сноп.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be-BY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Заданне для групы  падтрымкі </a:t>
            </a:r>
            <a:endParaRPr lang="ru-RU" dirty="0"/>
          </a:p>
        </p:txBody>
      </p:sp>
      <p:sp>
        <p:nvSpPr>
          <p:cNvPr id="5" name="Выноска-облако 4"/>
          <p:cNvSpPr/>
          <p:nvPr/>
        </p:nvSpPr>
        <p:spPr>
          <a:xfrm>
            <a:off x="323528" y="2852936"/>
            <a:ext cx="5040560" cy="1872207"/>
          </a:xfrm>
          <a:prstGeom prst="cloudCallou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e-BY" sz="2800" b="1" i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Сноп </a:t>
            </a:r>
            <a:r>
              <a:rPr lang="be-BY" sz="2800" b="1" dirty="0">
                <a:solidFill>
                  <a:srgbClr val="0000FF"/>
                </a:solidFill>
              </a:rPr>
              <a:t>—</a:t>
            </a:r>
            <a:r>
              <a:rPr lang="be-BY" sz="2800" b="1" i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звязаны пук зжатых сцёблаў збажыны.</a:t>
            </a:r>
            <a:endParaRPr lang="ru-RU" sz="2800" b="1" i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https://uchebnikniga.com/images/books/43085939__0_src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873533"/>
            <a:ext cx="2592288" cy="41241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34712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 build="p"/>
      <p:bldP spid="4" grpId="0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457200" indent="-457200">
              <a:buFont typeface="Wingdings" panose="05000000000000000000" pitchFamily="2" charset="2"/>
              <a:buChar char="v"/>
            </a:pPr>
            <a:r>
              <a:rPr lang="be-BY" sz="24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Адгадайце загадку. </a:t>
            </a:r>
          </a:p>
          <a:p>
            <a:pPr marL="0" indent="0"/>
            <a:endParaRPr lang="be-BY" sz="2400" b="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be-BY" sz="24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Не мора, </a:t>
            </a:r>
          </a:p>
          <a:p>
            <a:r>
              <a:rPr lang="be-BY" sz="24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 хвалюецца.</a:t>
            </a:r>
            <a:endParaRPr lang="ru-RU" sz="2400" b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2"/>
          </p:nvPr>
        </p:nvSpPr>
        <p:spPr>
          <a:xfrm>
            <a:off x="2475768" y="6164570"/>
            <a:ext cx="3904432" cy="963568"/>
          </a:xfrm>
        </p:spPr>
        <p:txBody>
          <a:bodyPr/>
          <a:lstStyle/>
          <a:p>
            <a:pPr algn="ctr"/>
            <a:r>
              <a:rPr lang="be-BY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Адказ: ніва.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be-BY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Заданне для групы  падтрымкі </a:t>
            </a:r>
            <a:endParaRPr lang="ru-RU" dirty="0"/>
          </a:p>
        </p:txBody>
      </p:sp>
      <p:sp>
        <p:nvSpPr>
          <p:cNvPr id="5" name="Выноска-облако 4"/>
          <p:cNvSpPr/>
          <p:nvPr/>
        </p:nvSpPr>
        <p:spPr>
          <a:xfrm>
            <a:off x="4427984" y="980729"/>
            <a:ext cx="4104456" cy="1584176"/>
          </a:xfrm>
          <a:prstGeom prst="cloudCallou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e-BY" sz="3200" b="1" i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Ніва </a:t>
            </a:r>
            <a:r>
              <a:rPr lang="be-BY" sz="3200" b="1" dirty="0">
                <a:solidFill>
                  <a:srgbClr val="0000FF"/>
                </a:solidFill>
              </a:rPr>
              <a:t>—</a:t>
            </a:r>
            <a:r>
              <a:rPr lang="be-BY" sz="3200" b="1" i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засеянае поле.</a:t>
            </a:r>
            <a:endParaRPr lang="ru-RU" sz="3200" b="1" i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https://w.forfun.com/fetch/c3/c32a0f0e0a7e67e0a24b3830ec236128.jpe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1660" y="3232794"/>
            <a:ext cx="5832648" cy="2592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384935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 build="p"/>
      <p:bldP spid="4" grpId="0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3987111"/>
              </p:ext>
            </p:extLst>
          </p:nvPr>
        </p:nvGraphicFramePr>
        <p:xfrm>
          <a:off x="1547664" y="476672"/>
          <a:ext cx="6480720" cy="4392488"/>
        </p:xfrm>
        <a:graphic>
          <a:graphicData uri="http://schemas.openxmlformats.org/drawingml/2006/table">
            <a:tbl>
              <a:tblPr firstRow="1" bandRow="1">
                <a:tableStyleId>{306799F8-075E-4A3A-A7F6-7FBC6576F1A4}</a:tableStyleId>
              </a:tblPr>
              <a:tblGrid>
                <a:gridCol w="64807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07301">
                <a:tc>
                  <a:txBody>
                    <a:bodyPr/>
                    <a:lstStyle/>
                    <a:p>
                      <a:pPr algn="ctr"/>
                      <a:r>
                        <a:rPr lang="be-BY" sz="4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«Родная мова»</a:t>
                      </a:r>
                      <a:endParaRPr lang="ru-RU" sz="4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07301">
                <a:tc>
                  <a:txBody>
                    <a:bodyPr/>
                    <a:lstStyle/>
                    <a:p>
                      <a:pPr algn="ctr"/>
                      <a:r>
                        <a:rPr lang="be-BY" sz="4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 action="ppaction://hlinksldjump"/>
                        </a:rPr>
                        <a:t>40</a:t>
                      </a:r>
                      <a:endParaRPr lang="ru-RU" sz="4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07301">
                <a:tc>
                  <a:txBody>
                    <a:bodyPr/>
                    <a:lstStyle/>
                    <a:p>
                      <a:pPr algn="ctr"/>
                      <a:r>
                        <a:rPr lang="be-BY" sz="4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 action="ppaction://hlinksldjump"/>
                        </a:rPr>
                        <a:t>30</a:t>
                      </a:r>
                      <a:endParaRPr lang="ru-RU" sz="4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07301">
                <a:tc>
                  <a:txBody>
                    <a:bodyPr/>
                    <a:lstStyle/>
                    <a:p>
                      <a:pPr algn="ctr"/>
                      <a:r>
                        <a:rPr lang="be-BY" sz="4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4" action="ppaction://hlinksldjump"/>
                        </a:rPr>
                        <a:t>20</a:t>
                      </a:r>
                      <a:endParaRPr lang="ru-RU" sz="4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63284">
                <a:tc>
                  <a:txBody>
                    <a:bodyPr/>
                    <a:lstStyle/>
                    <a:p>
                      <a:pPr algn="ctr"/>
                      <a:r>
                        <a:rPr lang="be-BY" sz="4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5" action="ppaction://hlinksldjump"/>
                        </a:rPr>
                        <a:t>10</a:t>
                      </a:r>
                      <a:endParaRPr lang="ru-RU" sz="4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pic>
        <p:nvPicPr>
          <p:cNvPr id="4" name="Picture 2" descr="https://narisyu.cdnbro.com/posts/4508914-belorusskii-ornament-raskraska-dlia-detei-12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3929" r="9842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096461" y="4537439"/>
            <a:ext cx="1448980" cy="3635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https://narisyu.cdnbro.com/posts/4508914-belorusskii-ornament-raskraska-dlia-detei-12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3929" r="9842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3721242" y="4537439"/>
            <a:ext cx="1448980" cy="3635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ttps://narisyu.cdnbro.com/posts/4508914-belorusskii-ornament-raskraska-dlia-detei-12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3929" r="9842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6628024" y="4532000"/>
            <a:ext cx="1448980" cy="3635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Овал 6">
            <a:hlinkClick r:id="rId8" action="ppaction://hlinksldjump"/>
          </p:cNvPr>
          <p:cNvSpPr/>
          <p:nvPr/>
        </p:nvSpPr>
        <p:spPr>
          <a:xfrm>
            <a:off x="8395031" y="6093296"/>
            <a:ext cx="611560" cy="648072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11934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548680"/>
            <a:ext cx="7565464" cy="4503400"/>
          </a:xfrm>
        </p:spPr>
        <p:txBody>
          <a:bodyPr>
            <a:normAutofit fontScale="90000"/>
          </a:bodyPr>
          <a:lstStyle/>
          <a:p>
            <a:pPr marL="182880" indent="0" algn="ctr">
              <a:buNone/>
            </a:pPr>
            <a:r>
              <a:rPr lang="be-BY" sz="6700" b="1" cap="none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Літаратурная</a:t>
            </a:r>
            <a:r>
              <a:rPr lang="ru-RU" sz="6700" b="1" cap="none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be-BY" sz="6700" b="1" cap="none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гульня </a:t>
            </a:r>
            <a:r>
              <a:rPr lang="ru-RU" sz="6700" b="1" cap="none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ru-RU" sz="6700" b="1" cap="none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700" b="1" cap="none" dirty="0">
                <a:solidFill>
                  <a:srgbClr val="00CC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be-BY" sz="6700" b="1" cap="none" dirty="0">
                <a:solidFill>
                  <a:srgbClr val="00CC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Маёй Радзімы дзіўны свет</a:t>
            </a:r>
            <a:r>
              <a:rPr lang="ru-RU" sz="7300" b="1" i="1" dirty="0">
                <a:solidFill>
                  <a:srgbClr val="00CC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 </a:t>
            </a:r>
            <a:b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99592" y="5085184"/>
            <a:ext cx="7493456" cy="603405"/>
          </a:xfrm>
        </p:spPr>
        <p:txBody>
          <a:bodyPr>
            <a:noAutofit/>
          </a:bodyPr>
          <a:lstStyle/>
          <a:p>
            <a:pPr algn="ctr"/>
            <a:r>
              <a:rPr lang="be-BY" sz="1800" b="0" dirty="0">
                <a:latin typeface="Times New Roman" pitchFamily="18" charset="0"/>
                <a:cs typeface="Times New Roman" pitchFamily="18" charset="0"/>
              </a:rPr>
              <a:t>Прэзентацыю склалі Ю. С. </a:t>
            </a:r>
            <a:r>
              <a:rPr lang="be-BY" sz="1800" b="0" dirty="0" err="1">
                <a:latin typeface="Times New Roman" pitchFamily="18" charset="0"/>
                <a:cs typeface="Times New Roman" pitchFamily="18" charset="0"/>
              </a:rPr>
              <a:t>Патаповіч</a:t>
            </a:r>
            <a:r>
              <a:rPr lang="be-BY" sz="1800" b="0" dirty="0">
                <a:latin typeface="Times New Roman" pitchFamily="18" charset="0"/>
                <a:cs typeface="Times New Roman" pitchFamily="18" charset="0"/>
              </a:rPr>
              <a:t>, Г. М. </a:t>
            </a:r>
            <a:r>
              <a:rPr lang="be-BY" sz="1800" b="0" dirty="0" err="1">
                <a:latin typeface="Times New Roman" pitchFamily="18" charset="0"/>
                <a:cs typeface="Times New Roman" pitchFamily="18" charset="0"/>
              </a:rPr>
              <a:t>Нічыпарук</a:t>
            </a:r>
            <a:r>
              <a:rPr lang="be-BY" sz="1800" b="0" dirty="0">
                <a:latin typeface="Times New Roman" pitchFamily="18" charset="0"/>
                <a:cs typeface="Times New Roman" pitchFamily="18" charset="0"/>
              </a:rPr>
              <a:t>, </a:t>
            </a:r>
          </a:p>
          <a:p>
            <a:pPr algn="ctr"/>
            <a:r>
              <a:rPr lang="be-BY" sz="1800" b="0" dirty="0">
                <a:latin typeface="Times New Roman" pitchFamily="18" charset="0"/>
                <a:cs typeface="Times New Roman" pitchFamily="18" charset="0"/>
              </a:rPr>
              <a:t>выхавацелі груп падоўжанага дня ДУА «Гімназія № 1 г. Ваўкавыска»</a:t>
            </a:r>
            <a:endParaRPr lang="ru-RU" sz="1800" b="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 descr="https://narisyu.cdnbro.com/posts/4508914-belorusskii-ornament-raskraska-dlia-detei-1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3929" r="9842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093458" y="4495782"/>
            <a:ext cx="1448980" cy="3635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https://narisyu.cdnbro.com/posts/4508914-belorusskii-ornament-raskraska-dlia-detei-1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3929" r="9842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4081282" y="4495782"/>
            <a:ext cx="1448980" cy="3635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ttps://narisyu.cdnbro.com/posts/4508914-belorusskii-ornament-raskraska-dlia-detei-1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3929" r="9842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6583725" y="4495783"/>
            <a:ext cx="1448980" cy="3635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64929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7923" y="701620"/>
            <a:ext cx="7992888" cy="864096"/>
          </a:xfrm>
        </p:spPr>
        <p:txBody>
          <a:bodyPr/>
          <a:lstStyle/>
          <a:p>
            <a:pPr algn="ctr"/>
            <a:r>
              <a:rPr lang="be-BY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«родная мова»</a:t>
            </a:r>
            <a:br>
              <a:rPr 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be-BY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be-BY" b="1" cap="none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балаў</a:t>
            </a:r>
            <a:r>
              <a:rPr lang="ru-RU" b="1" cap="none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ru-RU" dirty="0"/>
            </a:b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23528" y="1484784"/>
            <a:ext cx="4752528" cy="3384376"/>
          </a:xfrm>
        </p:spPr>
        <p:txBody>
          <a:bodyPr>
            <a:normAutofit fontScale="92500"/>
          </a:bodyPr>
          <a:lstStyle/>
          <a:p>
            <a:pPr marL="457200" lvl="0" indent="-457200">
              <a:buFont typeface="Wingdings" panose="05000000000000000000" pitchFamily="2" charset="2"/>
              <a:buChar char="v"/>
            </a:pPr>
            <a:r>
              <a:rPr lang="be-BY" sz="24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Якое слова прапушчанае ў слупку з верша Таццяны </a:t>
            </a:r>
            <a:r>
              <a:rPr lang="be-BY" sz="2400" b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Мушынскай</a:t>
            </a:r>
            <a:r>
              <a:rPr lang="be-BY" sz="24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be-BY" sz="24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Якія бываюць словы?</a:t>
            </a:r>
            <a:r>
              <a:rPr lang="ru-RU" sz="24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»?</a:t>
            </a:r>
            <a:r>
              <a:rPr lang="be-BY" sz="24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/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be-BY" sz="24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Цёплыя словы —</a:t>
            </a:r>
            <a:endParaRPr lang="ru-RU" sz="2400" b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be-BY" sz="24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… і хата.</a:t>
            </a:r>
            <a:endParaRPr lang="ru-RU" sz="2400" b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be-BY" sz="24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Лепшыя словы —</a:t>
            </a:r>
            <a:endParaRPr lang="ru-RU" sz="2400" b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be-BY" sz="24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Мама і тата</a:t>
            </a:r>
            <a:r>
              <a:rPr lang="be-BY" sz="2400" b="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b="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2832159" y="5652324"/>
            <a:ext cx="3744416" cy="936104"/>
          </a:xfrm>
        </p:spPr>
        <p:txBody>
          <a:bodyPr>
            <a:normAutofit fontScale="92500"/>
          </a:bodyPr>
          <a:lstStyle/>
          <a:p>
            <a:pPr algn="ctr"/>
            <a:r>
              <a:rPr lang="be-BY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Адказ: сонца.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6" name="Овал 5">
            <a:hlinkClick r:id="rId2" action="ppaction://hlinksldjump"/>
          </p:cNvPr>
          <p:cNvSpPr/>
          <p:nvPr/>
        </p:nvSpPr>
        <p:spPr>
          <a:xfrm>
            <a:off x="8395031" y="6093296"/>
            <a:ext cx="611560" cy="648072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76" name="Picture 4" descr="https://avatars.mds.yandex.net/i?id=07537776e677c78e2c9184ac0c2cdd545a6a0e49-12149948-images-thumbs&amp;n=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123258" y="2204864"/>
            <a:ext cx="2321968" cy="253593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79429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  <p:bldP spid="4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sz="half" idx="1"/>
          </p:nvPr>
        </p:nvSpPr>
        <p:spPr>
          <a:xfrm>
            <a:off x="971600" y="1615068"/>
            <a:ext cx="4680520" cy="3627864"/>
          </a:xfrm>
        </p:spPr>
        <p:txBody>
          <a:bodyPr>
            <a:normAutofit/>
          </a:bodyPr>
          <a:lstStyle/>
          <a:p>
            <a:pPr marL="457200" indent="-457200">
              <a:buFont typeface="Wingdings" panose="05000000000000000000" pitchFamily="2" charset="2"/>
              <a:buChar char="v"/>
            </a:pPr>
            <a:r>
              <a:rPr lang="be-BY" sz="24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Што папрасіў купіць Міколка ў вершы </a:t>
            </a:r>
            <a:r>
              <a:rPr lang="ru-RU" sz="24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be-BY" sz="2400" b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Міколкавы</a:t>
            </a:r>
            <a:r>
              <a:rPr lang="be-BY" sz="24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пытанні</a:t>
            </a:r>
            <a:r>
              <a:rPr lang="ru-RU" sz="24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be-BY" sz="24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Міхася Пазнякова? Для чаго? </a:t>
            </a:r>
          </a:p>
          <a:p>
            <a:r>
              <a:rPr lang="be-BY" sz="2400" b="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</a:p>
          <a:p>
            <a:r>
              <a:rPr lang="be-BY" sz="24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Прашу я купіць</a:t>
            </a:r>
            <a:endParaRPr lang="ru-RU" sz="2400" b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be-BY" sz="24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І родную мову </a:t>
            </a:r>
            <a:endParaRPr lang="ru-RU" sz="2400" b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be-BY" sz="24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Пачну я вучыць.</a:t>
            </a:r>
            <a:endParaRPr lang="ru-RU" sz="2400" b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b="0" i="1" dirty="0"/>
          </a:p>
        </p:txBody>
      </p:sp>
      <p:sp>
        <p:nvSpPr>
          <p:cNvPr id="3" name="Объект 2"/>
          <p:cNvSpPr>
            <a:spLocks noGrp="1"/>
          </p:cNvSpPr>
          <p:nvPr>
            <p:ph sz="half" idx="2"/>
          </p:nvPr>
        </p:nvSpPr>
        <p:spPr>
          <a:xfrm>
            <a:off x="2231740" y="5877272"/>
            <a:ext cx="4680520" cy="720080"/>
          </a:xfrm>
        </p:spPr>
        <p:txBody>
          <a:bodyPr>
            <a:normAutofit/>
          </a:bodyPr>
          <a:lstStyle/>
          <a:p>
            <a:pPr algn="ctr"/>
            <a:r>
              <a:rPr lang="be-BY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Адказ: буквар беларускі.</a:t>
            </a:r>
            <a:endParaRPr lang="ru-RU" sz="2400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822960" y="365760"/>
            <a:ext cx="7781488" cy="1119024"/>
          </a:xfrm>
        </p:spPr>
        <p:txBody>
          <a:bodyPr/>
          <a:lstStyle/>
          <a:p>
            <a:pPr algn="ctr"/>
            <a:r>
              <a:rPr lang="be-BY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«родная мова»</a:t>
            </a:r>
            <a:br>
              <a:rPr 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be-BY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be-BY" b="1" cap="none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балаў</a:t>
            </a:r>
            <a:r>
              <a:rPr lang="ru-RU" b="1" cap="none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dirty="0"/>
          </a:p>
        </p:txBody>
      </p:sp>
      <p:sp>
        <p:nvSpPr>
          <p:cNvPr id="6" name="Овал 5">
            <a:hlinkClick r:id="rId2" action="ppaction://hlinksldjump"/>
          </p:cNvPr>
          <p:cNvSpPr/>
          <p:nvPr/>
        </p:nvSpPr>
        <p:spPr>
          <a:xfrm>
            <a:off x="8395031" y="6093296"/>
            <a:ext cx="611560" cy="648072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Новый белорусский букварь представят 3 сентября в Нацбиблиотеке ...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0862" y="1834509"/>
            <a:ext cx="2423626" cy="318898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23830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 build="p"/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sz="half" idx="1"/>
          </p:nvPr>
        </p:nvSpPr>
        <p:spPr>
          <a:xfrm>
            <a:off x="226946" y="1916176"/>
            <a:ext cx="4104455" cy="2748168"/>
          </a:xfrm>
        </p:spPr>
        <p:txBody>
          <a:bodyPr>
            <a:normAutofit/>
          </a:bodyPr>
          <a:lstStyle/>
          <a:p>
            <a:pPr marL="457200" indent="-457200">
              <a:spcBef>
                <a:spcPts val="0"/>
              </a:spcBef>
              <a:buFont typeface="Wingdings" panose="05000000000000000000" pitchFamily="2" charset="2"/>
              <a:buChar char="v"/>
            </a:pPr>
            <a:r>
              <a:rPr lang="be-BY" sz="24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 якой просьбай звяртаецца  Міхась </a:t>
            </a:r>
            <a:r>
              <a:rPr lang="be-BY" sz="2400" b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Пазнякоў</a:t>
            </a:r>
            <a:r>
              <a:rPr lang="be-BY" sz="24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у вершы </a:t>
            </a:r>
            <a:r>
              <a:rPr lang="ru-RU" sz="24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be-BY" sz="24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Родная мова</a:t>
            </a:r>
            <a:r>
              <a:rPr lang="ru-RU" sz="24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r>
              <a:rPr lang="be-BY" sz="24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? З кім параўноўвае аўтар родную мову?</a:t>
            </a:r>
            <a:endParaRPr lang="ru-RU" sz="2400" b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2"/>
          </p:nvPr>
        </p:nvSpPr>
        <p:spPr>
          <a:xfrm>
            <a:off x="2279174" y="5176874"/>
            <a:ext cx="4608512" cy="1512168"/>
          </a:xfrm>
        </p:spPr>
        <p:txBody>
          <a:bodyPr>
            <a:normAutofit/>
          </a:bodyPr>
          <a:lstStyle/>
          <a:p>
            <a:pPr algn="ctr"/>
            <a:r>
              <a:rPr lang="be-BY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Адказ: </a:t>
            </a:r>
          </a:p>
          <a:p>
            <a:r>
              <a:rPr lang="be-BY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забывайце роднай мовы – </a:t>
            </a:r>
            <a:endParaRPr lang="ru-RU" sz="2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be-BY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нас навек яна як маці.</a:t>
            </a:r>
            <a:endParaRPr lang="ru-RU" sz="2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822960" y="365760"/>
            <a:ext cx="7520940" cy="1119024"/>
          </a:xfrm>
        </p:spPr>
        <p:txBody>
          <a:bodyPr/>
          <a:lstStyle/>
          <a:p>
            <a:pPr algn="ctr"/>
            <a:r>
              <a:rPr lang="be-BY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«родная мова»</a:t>
            </a:r>
            <a:br>
              <a:rPr lang="ru-RU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be-BY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be-BY" b="1" cap="none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балаў</a:t>
            </a:r>
            <a:r>
              <a:rPr lang="ru-RU" b="1" cap="none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dirty="0"/>
          </a:p>
        </p:txBody>
      </p:sp>
      <p:sp>
        <p:nvSpPr>
          <p:cNvPr id="5" name="Овал 4">
            <a:hlinkClick r:id="rId2" action="ppaction://hlinksldjump"/>
          </p:cNvPr>
          <p:cNvSpPr/>
          <p:nvPr/>
        </p:nvSpPr>
        <p:spPr>
          <a:xfrm>
            <a:off x="8395031" y="6093296"/>
            <a:ext cx="611560" cy="648072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F:\Пазакласнае мерапрыемства Вячоркі\Дадатак 11_Воблака слоў\Воблака слоў МОВА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681126"/>
            <a:ext cx="2983218" cy="298321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486142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 build="p"/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sz="half" idx="1"/>
          </p:nvPr>
        </p:nvSpPr>
        <p:spPr>
          <a:xfrm>
            <a:off x="83164" y="1870870"/>
            <a:ext cx="5688632" cy="2304256"/>
          </a:xfrm>
        </p:spPr>
        <p:txBody>
          <a:bodyPr>
            <a:normAutofit fontScale="47500" lnSpcReduction="20000"/>
          </a:bodyPr>
          <a:lstStyle/>
          <a:p>
            <a:pPr marL="514350" lvl="0" indent="-514350">
              <a:lnSpc>
                <a:spcPct val="120000"/>
              </a:lnSpc>
              <a:buFont typeface="Wingdings" panose="05000000000000000000" pitchFamily="2" charset="2"/>
              <a:buChar char="v"/>
            </a:pPr>
            <a:r>
              <a:rPr lang="be-BY" sz="51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Аб якіх словах-паняццях піша ў сваім вершы Васіль Жуковіч, што іх нельга ні замяніць, ні страціць? Чаму? Назавіце верш.</a:t>
            </a:r>
            <a:endParaRPr lang="ru-RU" sz="5100" b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b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2"/>
          </p:nvPr>
        </p:nvSpPr>
        <p:spPr>
          <a:xfrm>
            <a:off x="3344212" y="3958577"/>
            <a:ext cx="2808312" cy="2782791"/>
          </a:xfrm>
        </p:spPr>
        <p:txBody>
          <a:bodyPr>
            <a:normAutofit fontScale="47500" lnSpcReduction="20000"/>
          </a:bodyPr>
          <a:lstStyle/>
          <a:p>
            <a:pPr algn="ctr"/>
            <a:endParaRPr lang="be-BY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be-BY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Адказ: </a:t>
            </a:r>
          </a:p>
          <a:p>
            <a:r>
              <a:rPr lang="be-BY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Замяніць і страціць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be-BY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Нельга, немагчыма</a:t>
            </a:r>
          </a:p>
          <a:p>
            <a:r>
              <a:rPr lang="be-BY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Першыя паняцці: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be-BY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Мама,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be-BY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Мір,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be-BY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Радзіма.              </a:t>
            </a:r>
          </a:p>
          <a:p>
            <a:pPr lvl="0"/>
            <a:r>
              <a:rPr lang="be-BY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«Н</a:t>
            </a:r>
            <a:r>
              <a:rPr lang="be-BY" sz="3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езаменнае»</a:t>
            </a:r>
          </a:p>
          <a:p>
            <a:pPr algn="ctr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811530" y="620688"/>
            <a:ext cx="7520940" cy="548640"/>
          </a:xfrm>
        </p:spPr>
        <p:txBody>
          <a:bodyPr/>
          <a:lstStyle/>
          <a:p>
            <a:pPr algn="ctr"/>
            <a:r>
              <a:rPr lang="be-BY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«родная мова»</a:t>
            </a:r>
            <a:br>
              <a:rPr lang="ru-RU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be-BY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40 </a:t>
            </a:r>
            <a:r>
              <a:rPr lang="be-BY" b="1" cap="none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балаў</a:t>
            </a:r>
            <a:endParaRPr lang="ru-RU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1796" y="1412776"/>
            <a:ext cx="2832652" cy="254580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Овал 5">
            <a:hlinkClick r:id="rId3" action="ppaction://hlinksldjump"/>
          </p:cNvPr>
          <p:cNvSpPr/>
          <p:nvPr/>
        </p:nvSpPr>
        <p:spPr>
          <a:xfrm>
            <a:off x="8395031" y="6093296"/>
            <a:ext cx="611560" cy="648072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1497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 build="p"/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sz="half" idx="1"/>
          </p:nvPr>
        </p:nvSpPr>
        <p:spPr>
          <a:xfrm>
            <a:off x="827584" y="1124744"/>
            <a:ext cx="7565464" cy="2979792"/>
          </a:xfrm>
        </p:spPr>
        <p:txBody>
          <a:bodyPr>
            <a:normAutofit/>
          </a:bodyPr>
          <a:lstStyle/>
          <a:p>
            <a:pPr marL="514350" indent="-514350">
              <a:buFont typeface="Wingdings" panose="05000000000000000000" pitchFamily="2" charset="2"/>
              <a:buChar char="v"/>
            </a:pPr>
            <a:r>
              <a:rPr lang="be-BY" sz="24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Складзіце са слоў  прыказкі. </a:t>
            </a:r>
            <a:endParaRPr lang="ru-RU" sz="2400" b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be-BY" sz="24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Няма, крыніцы, смачнейшай, з, вадзіцы, як, роднай. </a:t>
            </a:r>
            <a:endParaRPr lang="ru-RU" sz="2400" b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2"/>
          </p:nvPr>
        </p:nvSpPr>
        <p:spPr>
          <a:xfrm>
            <a:off x="908929" y="5373216"/>
            <a:ext cx="7776864" cy="1380744"/>
          </a:xfrm>
        </p:spPr>
        <p:txBody>
          <a:bodyPr>
            <a:normAutofit/>
          </a:bodyPr>
          <a:lstStyle/>
          <a:p>
            <a:pPr algn="ctr"/>
            <a:r>
              <a:rPr lang="be-BY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Адказ: </a:t>
            </a:r>
          </a:p>
          <a:p>
            <a:pPr algn="ctr"/>
            <a:r>
              <a:rPr lang="be-BY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Няма смачнейшай вадзіцы, як з роднай крыніцы.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036891" y="476672"/>
            <a:ext cx="7520940" cy="720080"/>
          </a:xfrm>
        </p:spPr>
        <p:txBody>
          <a:bodyPr/>
          <a:lstStyle/>
          <a:p>
            <a:pPr algn="ctr"/>
            <a:r>
              <a:rPr lang="be-BY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Заданне для групы падтрымкі</a:t>
            </a:r>
            <a:br>
              <a:rPr lang="ru-RU" dirty="0"/>
            </a:br>
            <a:endParaRPr lang="ru-RU" dirty="0"/>
          </a:p>
        </p:txBody>
      </p:sp>
      <p:sp>
        <p:nvSpPr>
          <p:cNvPr id="5" name="Выноска-облако 4"/>
          <p:cNvSpPr/>
          <p:nvPr/>
        </p:nvSpPr>
        <p:spPr>
          <a:xfrm>
            <a:off x="4797361" y="2348880"/>
            <a:ext cx="4104456" cy="2094625"/>
          </a:xfrm>
          <a:prstGeom prst="cloudCallou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e-BY" sz="3200" b="1" i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Крыніца – </a:t>
            </a:r>
            <a:r>
              <a:rPr lang="be-BY" sz="3200" b="1" i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ручей</a:t>
            </a:r>
            <a:r>
              <a:rPr lang="be-BY" sz="3200" b="1" i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200" b="1" i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2364045"/>
            <a:ext cx="2664296" cy="273026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91713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 build="p"/>
      <p:bldP spid="4" grpId="0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sz="half" idx="1"/>
          </p:nvPr>
        </p:nvSpPr>
        <p:spPr>
          <a:xfrm>
            <a:off x="755576" y="1484784"/>
            <a:ext cx="3893056" cy="3024336"/>
          </a:xfrm>
        </p:spPr>
        <p:txBody>
          <a:bodyPr>
            <a:normAutofit/>
          </a:bodyPr>
          <a:lstStyle/>
          <a:p>
            <a:pPr marL="457200" indent="-457200">
              <a:buFont typeface="Wingdings" panose="05000000000000000000" pitchFamily="2" charset="2"/>
              <a:buChar char="v"/>
            </a:pPr>
            <a:r>
              <a:rPr lang="be-BY" sz="24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Складзіце са слоў прыказкі. </a:t>
            </a:r>
            <a:endParaRPr lang="ru-RU" sz="2400" b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be-BY" sz="2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be-BY" sz="24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Для, птушачкі, сваё, мілае, усякай, гняздо. </a:t>
            </a:r>
            <a:endParaRPr lang="ru-RU" sz="2400" b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2"/>
          </p:nvPr>
        </p:nvSpPr>
        <p:spPr>
          <a:xfrm>
            <a:off x="1187624" y="5229200"/>
            <a:ext cx="7200800" cy="1008112"/>
          </a:xfrm>
        </p:spPr>
        <p:txBody>
          <a:bodyPr>
            <a:normAutofit/>
          </a:bodyPr>
          <a:lstStyle/>
          <a:p>
            <a:pPr algn="ctr"/>
            <a:r>
              <a:rPr lang="be-BY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Адказ: </a:t>
            </a:r>
          </a:p>
          <a:p>
            <a:pPr algn="ctr"/>
            <a:r>
              <a:rPr lang="be-BY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ўсякай птушачкі сваё гняздо мілае.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be-BY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Заданне для групы падтрымкі</a:t>
            </a:r>
            <a:endParaRPr lang="ru-RU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46" name="Picture 2" descr="https://avatars.mds.yandex.net/i?id=cf6c2135c3015c8137abdd546b8393a2c29dfd95-7546197-images-thumbs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1412776"/>
            <a:ext cx="3767248" cy="2808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24899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 uiExpand="1" build="p"/>
      <p:bldP spid="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D1AFDF10-4A57-4C0F-BD56-9E469F5FF7B1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457200"/>
            <a:ext cx="3810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ru-BY" altLang="ru-BY" b="0" i="0" u="none" strike="noStrike" cap="none" normalizeH="0" baseline="0">
                <a:ln>
                  <a:noFill/>
                </a:ln>
                <a:solidFill>
                  <a:srgbClr val="2C2D2E"/>
                </a:solidFill>
                <a:effectLst/>
                <a:latin typeface="Helvetica" panose="020B0604020202020204" pitchFamily="34" charset="0"/>
                <a:cs typeface="Arial" panose="020B0604020202020204" pitchFamily="34" charset="0"/>
                <a:hlinkClick r:id="rId4"/>
              </a:rPr>
            </a:br>
            <a:endParaRPr kumimoji="0" lang="ru-BY" altLang="ru-BY" sz="6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BY" altLang="ru-BY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1032" name="Picture 8" descr="https://rs.mail.ru/pixel/AADK-wF1MSV4LY00L80tggOoFFYNsow8D4XHP2UzXzl_PJFqFuz4WSDHr2sMRr00j_ltW6p130QWgGN8jUkN03JQ17ALFkbfQUApZn7Nby5EsRKymoOhzeQ6ASJy0Rsia7WjoCPAa-3rS3iunMpXqEcQWDnX3wYbKHEOYZvLxqHnKx3pgw5RjDYaAQAA2R7lBLkuPUPRfl_sSPl1XmbACAWnhSgE136wEmsRnJhj_ipzxqqXNS7TdMlzUKPNJZzYDcMhHuPCwqg4d6mFDtmkhXfSblIqAaeW6SqtKfxlObU1SlFbJzYqPpIcWCYhw2jrxwpC_O-sqWIY4hLNSzCpDYdpXgSxIn6TrkK1lT8WwmyjmZD1XDo-ArDDgW7heThH65-ETFVMwaO8StZ2s7NJ4Tw_1MdFl52iXi3BOb2DGaccKpED2eYi-J09WK_bj3wmsP0VwQth37c1Kzd3QDgMP2v91SG8wWzBw1qQmMsG18eJ0cm18DrHJX17AeTtcdmwnEnXuOWjkuF7Pg9bitPKdd9VgyPRU9RcZ_p7Noig4k_rWZsoIkOIS9XhI6X5.gif">
            <a:extLst>
              <a:ext uri="{FF2B5EF4-FFF2-40B4-BE49-F238E27FC236}">
                <a16:creationId xmlns:a16="http://schemas.microsoft.com/office/drawing/2014/main" id="{AD9AFEAE-A58A-4048-89DD-5B2EF9219C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0" y="458788"/>
            <a:ext cx="9525" cy="9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Okh-i-seyala-Ulyanitsa-lyanok_fanagrama">
            <a:hlinkClick r:id="" action="ppaction://media"/>
            <a:extLst>
              <a:ext uri="{FF2B5EF4-FFF2-40B4-BE49-F238E27FC236}">
                <a16:creationId xmlns:a16="http://schemas.microsoft.com/office/drawing/2014/main" id="{75A377A0-08F1-4524-AE28-E948F8A8DFB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 flipV="1">
            <a:off x="683568" y="5661248"/>
            <a:ext cx="674936" cy="674936"/>
          </a:xfrm>
          <a:prstGeom prst="rect">
            <a:avLst/>
          </a:prstGeom>
        </p:spPr>
      </p:pic>
      <p:sp>
        <p:nvSpPr>
          <p:cNvPr id="18" name="Прамавугольнік 17">
            <a:extLst>
              <a:ext uri="{FF2B5EF4-FFF2-40B4-BE49-F238E27FC236}">
                <a16:creationId xmlns:a16="http://schemas.microsoft.com/office/drawing/2014/main" id="{BEAB6F67-DBE1-453F-B855-3EA2F4AF69A9}"/>
              </a:ext>
            </a:extLst>
          </p:cNvPr>
          <p:cNvSpPr/>
          <p:nvPr/>
        </p:nvSpPr>
        <p:spPr>
          <a:xfrm>
            <a:off x="572890" y="272340"/>
            <a:ext cx="8718297" cy="57263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be-BY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Ох, і сеяла </a:t>
            </a:r>
            <a:r>
              <a:rPr lang="be-BY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Ульяніца</a:t>
            </a:r>
            <a:r>
              <a:rPr lang="be-BY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лянок, 			Ох, і слала </a:t>
            </a:r>
            <a:r>
              <a:rPr lang="be-BY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Ульяніца</a:t>
            </a:r>
            <a:r>
              <a:rPr lang="be-BY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лянок, </a:t>
            </a:r>
            <a:endParaRPr lang="ru-BY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be-BY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Ох, і сеяла Іванаўна лянок. 			Ох, і слала Іванаўна лянок. </a:t>
            </a:r>
            <a:endParaRPr lang="ru-BY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>
              <a:spcAft>
                <a:spcPts val="0"/>
              </a:spcAft>
            </a:pPr>
            <a:r>
              <a:rPr lang="be-BY" b="1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	Прыпеў:					Прыпеў. </a:t>
            </a:r>
            <a:endParaRPr lang="ru-BY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be-BY" b="1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Ох, сэрца лянок,</a:t>
            </a:r>
            <a:r>
              <a:rPr lang="be-BY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			 </a:t>
            </a:r>
            <a:endParaRPr lang="ru-BY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be-BY" b="1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Мая радасць ты, лянок.			</a:t>
            </a:r>
            <a:r>
              <a:rPr lang="be-BY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Ох, і мяла </a:t>
            </a:r>
            <a:r>
              <a:rPr lang="be-BY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Ульяніца</a:t>
            </a:r>
            <a:r>
              <a:rPr lang="be-BY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лянок,</a:t>
            </a:r>
            <a:endParaRPr lang="ru-BY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be-BY" b="1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Ўсё бялюсенькі </a:t>
            </a:r>
            <a:r>
              <a:rPr lang="be-BY" b="1" i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кужалёк</a:t>
            </a:r>
            <a:r>
              <a:rPr lang="be-BY" b="1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!</a:t>
            </a:r>
            <a:r>
              <a:rPr lang="be-BY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			Ох, і мяла Іванаўна лянок. </a:t>
            </a:r>
            <a:endParaRPr lang="ru-BY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be-BY" b="1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						Прыпеў. </a:t>
            </a:r>
            <a:endParaRPr lang="ru-BY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be-BY" b="1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BY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be-BY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Ох, палола </a:t>
            </a:r>
            <a:r>
              <a:rPr lang="be-BY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Ульяніца</a:t>
            </a:r>
            <a:r>
              <a:rPr lang="be-BY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лянок, 		Ох, і прала </a:t>
            </a:r>
            <a:r>
              <a:rPr lang="be-BY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Ульяніца</a:t>
            </a:r>
            <a:r>
              <a:rPr lang="be-BY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лянок, </a:t>
            </a:r>
            <a:endParaRPr lang="ru-BY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be-BY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Ох, палола Іванаўна лянок. 		Ох, і прала Іванаўна лянок. </a:t>
            </a:r>
            <a:endParaRPr lang="ru-BY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>
              <a:spcAft>
                <a:spcPts val="0"/>
              </a:spcAft>
            </a:pPr>
            <a:r>
              <a:rPr lang="be-BY" b="1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	Прыпеў. 					Прыпеў. </a:t>
            </a:r>
            <a:endParaRPr lang="ru-BY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be-BY" b="1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BY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be-BY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Ох, ірвала </a:t>
            </a:r>
            <a:r>
              <a:rPr lang="be-BY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Ульяніца</a:t>
            </a:r>
            <a:r>
              <a:rPr lang="be-BY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лянок, 			Ох, і ткала </a:t>
            </a:r>
            <a:r>
              <a:rPr lang="be-BY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Ульяніца</a:t>
            </a:r>
            <a:r>
              <a:rPr lang="be-BY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лянок, </a:t>
            </a:r>
            <a:endParaRPr lang="ru-BY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be-BY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Ох, ірвала Іванаўна лянок. 			Ох, і ткала Іванаўна лянок. </a:t>
            </a:r>
            <a:endParaRPr lang="ru-BY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>
              <a:spcAft>
                <a:spcPts val="0"/>
              </a:spcAft>
            </a:pPr>
            <a:r>
              <a:rPr lang="be-BY" b="1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	Прыпеў. 					Прыпеў. </a:t>
            </a:r>
            <a:endParaRPr lang="ru-BY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be-BY" b="1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	</a:t>
            </a:r>
            <a:endParaRPr lang="ru-BY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be-BY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А сарваўшы, у </a:t>
            </a:r>
            <a:r>
              <a:rPr lang="be-BY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снапочкі</a:t>
            </a:r>
            <a:r>
              <a:rPr lang="be-BY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ставіла, 		А саткаўшы, ды сарочак нашыла, </a:t>
            </a:r>
            <a:endParaRPr lang="ru-BY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be-BY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А сарваўшы, у </a:t>
            </a:r>
            <a:r>
              <a:rPr lang="be-BY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снапочкі</a:t>
            </a:r>
            <a:r>
              <a:rPr lang="be-BY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ставіла. 		А саткаўшы, ды </a:t>
            </a:r>
            <a:r>
              <a:rPr lang="be-BY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бялёвых</a:t>
            </a:r>
            <a:r>
              <a:rPr lang="be-BY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нашыла. </a:t>
            </a:r>
            <a:endParaRPr lang="ru-BY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>
              <a:spcAft>
                <a:spcPts val="0"/>
              </a:spcAft>
            </a:pPr>
            <a:r>
              <a:rPr lang="be-BY" b="1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	Прыпеў. 					Прыпеў.</a:t>
            </a:r>
            <a:endParaRPr lang="ru-BY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1000"/>
              </a:spcAft>
            </a:pPr>
            <a:r>
              <a:rPr lang="be-BY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BY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9" name="Малюнак 18">
            <a:extLst>
              <a:ext uri="{FF2B5EF4-FFF2-40B4-BE49-F238E27FC236}">
                <a16:creationId xmlns:a16="http://schemas.microsoft.com/office/drawing/2014/main" id="{E7F259B9-213A-45B0-A9B9-A384A9EB577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563888" y="455614"/>
            <a:ext cx="1558449" cy="4113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5894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2728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sz="half" idx="1"/>
          </p:nvPr>
        </p:nvSpPr>
        <p:spPr>
          <a:xfrm>
            <a:off x="467544" y="1772816"/>
            <a:ext cx="8064896" cy="4059912"/>
          </a:xfrm>
        </p:spPr>
        <p:txBody>
          <a:bodyPr>
            <a:normAutofit/>
          </a:bodyPr>
          <a:lstStyle/>
          <a:p>
            <a:r>
              <a:rPr lang="be-BY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 даведаўся…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be-BY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Мяне здзівіла…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be-BY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 парадаваўся…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be-BY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 хачу пахваліць … за тое, што…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827584" y="620688"/>
            <a:ext cx="7520940" cy="548640"/>
          </a:xfrm>
        </p:spPr>
        <p:txBody>
          <a:bodyPr/>
          <a:lstStyle/>
          <a:p>
            <a:pPr algn="ctr"/>
            <a:r>
              <a:rPr lang="be-BY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ДАПОЎНІЦЕ СКАЗЫ:</a:t>
            </a:r>
            <a:endParaRPr lang="ru-RU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765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3356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852175">
            <a:off x="2958300" y="4111474"/>
            <a:ext cx="2657320" cy="3721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0" y="0"/>
            <a:ext cx="9144000" cy="1862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e-BY" sz="11500" b="1" i="1" dirty="0">
                <a:solidFill>
                  <a:srgbClr val="66FF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«Рамонкі»</a:t>
            </a:r>
            <a:endParaRPr lang="en-US" sz="11500" b="1" i="1" dirty="0">
              <a:solidFill>
                <a:srgbClr val="66FF3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80" name="Picture 8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7056" b="15994"/>
          <a:stretch/>
        </p:blipFill>
        <p:spPr bwMode="auto">
          <a:xfrm>
            <a:off x="2556525" y="1628800"/>
            <a:ext cx="3779465" cy="1903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Объект 6"/>
          <p:cNvSpPr>
            <a:spLocks noGrp="1"/>
          </p:cNvSpPr>
          <p:nvPr>
            <p:ph idx="1"/>
          </p:nvPr>
        </p:nvSpPr>
        <p:spPr>
          <a:xfrm>
            <a:off x="-3270" y="3140968"/>
            <a:ext cx="9144000" cy="1751740"/>
          </a:xfrm>
        </p:spPr>
        <p:txBody>
          <a:bodyPr>
            <a:noAutofit/>
          </a:bodyPr>
          <a:lstStyle/>
          <a:p>
            <a:pPr algn="ctr"/>
            <a:r>
              <a:rPr lang="be-BY" sz="11500" i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«Валошкі»</a:t>
            </a:r>
            <a:endParaRPr lang="ru-RU" sz="11500" i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51448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s://narisyu.cdnbro.com/posts/4508914-belorusskii-ornament-raskraska-dlia-detei-1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3929" r="9842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093458" y="4495782"/>
            <a:ext cx="1448980" cy="3635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https://narisyu.cdnbro.com/posts/4508914-belorusskii-ornament-raskraska-dlia-detei-1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3929" r="9842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3505218" y="4495782"/>
            <a:ext cx="1448980" cy="3635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ttps://narisyu.cdnbro.com/posts/4508914-belorusskii-ornament-raskraska-dlia-detei-1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3929" r="9842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6614526" y="4495783"/>
            <a:ext cx="1448980" cy="3635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5761101"/>
              </p:ext>
            </p:extLst>
          </p:nvPr>
        </p:nvGraphicFramePr>
        <p:xfrm>
          <a:off x="1187624" y="404664"/>
          <a:ext cx="6984776" cy="4411769"/>
        </p:xfrm>
        <a:graphic>
          <a:graphicData uri="http://schemas.openxmlformats.org/drawingml/2006/table">
            <a:tbl>
              <a:tblPr firstRow="1" bandRow="1">
                <a:tableStyleId>{306799F8-075E-4A3A-A7F6-7FBC6576F1A4}</a:tableStyleId>
              </a:tblPr>
              <a:tblGrid>
                <a:gridCol w="69847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27955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e-BY" sz="4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be-BY" sz="4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Аўтар і назва твора</a:t>
                      </a:r>
                      <a:r>
                        <a:rPr lang="be-BY" sz="4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endParaRPr lang="ru-RU" sz="4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10393">
                <a:tc>
                  <a:txBody>
                    <a:bodyPr/>
                    <a:lstStyle/>
                    <a:p>
                      <a:pPr algn="ctr"/>
                      <a:r>
                        <a:rPr lang="be-BY" sz="4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4" action="ppaction://hlinksldjump"/>
                        </a:rPr>
                        <a:t>40</a:t>
                      </a:r>
                      <a:endParaRPr lang="ru-RU" sz="4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10393">
                <a:tc>
                  <a:txBody>
                    <a:bodyPr/>
                    <a:lstStyle/>
                    <a:p>
                      <a:pPr algn="ctr"/>
                      <a:r>
                        <a:rPr lang="be-BY" sz="4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5" action="ppaction://hlinksldjump"/>
                        </a:rPr>
                        <a:t>30</a:t>
                      </a:r>
                      <a:endParaRPr lang="ru-RU" sz="4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10393">
                <a:tc>
                  <a:txBody>
                    <a:bodyPr/>
                    <a:lstStyle/>
                    <a:p>
                      <a:pPr algn="ctr"/>
                      <a:r>
                        <a:rPr lang="be-BY" sz="4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6" action="ppaction://hlinksldjump"/>
                        </a:rPr>
                        <a:t>20</a:t>
                      </a:r>
                      <a:endParaRPr lang="ru-RU" sz="4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81758">
                <a:tc>
                  <a:txBody>
                    <a:bodyPr/>
                    <a:lstStyle/>
                    <a:p>
                      <a:pPr algn="ctr"/>
                      <a:r>
                        <a:rPr lang="be-BY" sz="4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7" action="ppaction://hlinksldjump"/>
                        </a:rPr>
                        <a:t>10</a:t>
                      </a:r>
                      <a:endParaRPr lang="ru-RU" sz="4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9" name="Овал 8">
            <a:hlinkClick r:id="rId8" action="ppaction://hlinksldjump"/>
          </p:cNvPr>
          <p:cNvSpPr/>
          <p:nvPr/>
        </p:nvSpPr>
        <p:spPr>
          <a:xfrm>
            <a:off x="8316416" y="5085184"/>
            <a:ext cx="611560" cy="648072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16677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836712"/>
            <a:ext cx="7758888" cy="548640"/>
          </a:xfrm>
        </p:spPr>
        <p:txBody>
          <a:bodyPr/>
          <a:lstStyle/>
          <a:p>
            <a:pPr algn="ctr"/>
            <a:r>
              <a:rPr lang="ru-RU" sz="3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be-BY" sz="3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Аўтар і назва твора</a:t>
            </a:r>
            <a:r>
              <a:rPr lang="ru-RU" sz="3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br>
              <a:rPr lang="ru-RU" sz="3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be-BY" sz="3200" b="1" cap="none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балаў</a:t>
            </a:r>
            <a:r>
              <a:rPr lang="ru-RU" sz="3200" b="1" cap="none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be-BY" i="1" dirty="0"/>
              <a:t> </a:t>
            </a: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sz="half" idx="2"/>
          </p:nvPr>
        </p:nvSpPr>
        <p:spPr>
          <a:xfrm>
            <a:off x="377788" y="1484784"/>
            <a:ext cx="3834172" cy="4824536"/>
          </a:xfrm>
        </p:spPr>
        <p:txBody>
          <a:bodyPr>
            <a:normAutofit/>
          </a:bodyPr>
          <a:lstStyle/>
          <a:p>
            <a:pPr lvl="0">
              <a:buFont typeface="Wingdings" panose="05000000000000000000" pitchFamily="2" charset="2"/>
              <a:buChar char="v"/>
            </a:pPr>
            <a:r>
              <a:rPr lang="be-BY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Як называецца верш Ніны </a:t>
            </a:r>
            <a:r>
              <a:rPr lang="be-BY" b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Галіноўскай</a:t>
            </a:r>
            <a:r>
              <a:rPr lang="be-BY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у якім ёсць такія радкі:</a:t>
            </a:r>
          </a:p>
          <a:p>
            <a:pPr lvl="0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be-BY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Журка-журка, журавель,</a:t>
            </a:r>
            <a:endParaRPr lang="ru-RU" b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be-BY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Абляцеў ты шмат зямель.</a:t>
            </a:r>
            <a:endParaRPr lang="ru-RU" b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be-BY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Бачыў многія краіны,</a:t>
            </a:r>
            <a:endParaRPr lang="ru-RU" b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be-BY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Бачыў розныя расліны.</a:t>
            </a:r>
            <a:endParaRPr lang="ru-RU" b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be-BY" i="1" dirty="0"/>
              <a:t> </a:t>
            </a:r>
            <a:endParaRPr lang="ru-RU" dirty="0"/>
          </a:p>
          <a:p>
            <a:endParaRPr lang="ru-RU" dirty="0"/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3"/>
          </p:nvPr>
        </p:nvSpPr>
        <p:spPr>
          <a:xfrm>
            <a:off x="2159732" y="5952323"/>
            <a:ext cx="4824536" cy="504056"/>
          </a:xfrm>
        </p:spPr>
        <p:txBody>
          <a:bodyPr>
            <a:noAutofit/>
          </a:bodyPr>
          <a:lstStyle/>
          <a:p>
            <a:pPr algn="ctr"/>
            <a:r>
              <a:rPr lang="be-BY" sz="2400" b="1" cap="none" spc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Адказ: «</a:t>
            </a:r>
            <a:r>
              <a:rPr lang="be-BY" sz="2400" b="1" cap="none" spc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Журка</a:t>
            </a:r>
            <a:r>
              <a:rPr lang="be-BY" sz="2400" b="1" cap="none" spc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-журавель».</a:t>
            </a:r>
            <a:endParaRPr lang="ru-RU" sz="2400" b="1" cap="none" spc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2" name="Picture 2" descr="https://narisyu.cdnbro.com/posts/559539-zhuravl-risunok-tsvetnoi-1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3852" y="1628800"/>
            <a:ext cx="2592288" cy="326705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Овал 8">
            <a:hlinkClick r:id="rId3" action="ppaction://hlinksldjump"/>
          </p:cNvPr>
          <p:cNvSpPr/>
          <p:nvPr/>
        </p:nvSpPr>
        <p:spPr>
          <a:xfrm>
            <a:off x="8154652" y="5877272"/>
            <a:ext cx="611560" cy="648072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4394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95536" y="2276872"/>
            <a:ext cx="4320480" cy="3024336"/>
          </a:xfrm>
        </p:spPr>
        <p:txBody>
          <a:bodyPr>
            <a:normAutofit/>
          </a:bodyPr>
          <a:lstStyle/>
          <a:p>
            <a:pPr marL="571500" indent="-571500">
              <a:lnSpc>
                <a:spcPct val="120000"/>
              </a:lnSpc>
              <a:buFont typeface="Wingdings" panose="05000000000000000000" pitchFamily="2" charset="2"/>
              <a:buChar char="v"/>
            </a:pPr>
            <a:r>
              <a:rPr lang="be-BY" sz="24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Хто аўтар верша 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be-BY" sz="24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Прыляцеў я ў свой край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r>
              <a:rPr lang="be-BY" sz="24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ru-RU" sz="2400" b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2208699" y="5661248"/>
            <a:ext cx="4824536" cy="648072"/>
          </a:xfrm>
        </p:spPr>
        <p:txBody>
          <a:bodyPr>
            <a:normAutofit/>
          </a:bodyPr>
          <a:lstStyle/>
          <a:p>
            <a:pPr algn="ctr"/>
            <a:r>
              <a:rPr lang="be-BY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Адказ: </a:t>
            </a:r>
            <a:r>
              <a:rPr lang="be-BY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Авяр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be-BY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ян</a:t>
            </a:r>
            <a:r>
              <a:rPr lang="be-BY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be-BY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Дзеружынскі</a:t>
            </a:r>
            <a:r>
              <a:rPr lang="be-BY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329029"/>
            <a:ext cx="7586767" cy="1152128"/>
          </a:xfrm>
        </p:spPr>
        <p:txBody>
          <a:bodyPr/>
          <a:lstStyle/>
          <a:p>
            <a:pPr algn="ctr"/>
            <a:r>
              <a:rPr lang="ru-RU" sz="3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be-BY" sz="3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Аўтар і назва твора</a:t>
            </a:r>
            <a:r>
              <a:rPr lang="ru-RU" sz="3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br>
              <a:rPr lang="ru-RU" sz="3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be-BY" sz="3200" b="1" cap="none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балаў</a:t>
            </a:r>
            <a:endParaRPr lang="ru-RU" sz="32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20" r="24252"/>
          <a:stretch/>
        </p:blipFill>
        <p:spPr bwMode="auto">
          <a:xfrm>
            <a:off x="5822063" y="1481157"/>
            <a:ext cx="2592288" cy="354444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Овал 6">
            <a:hlinkClick r:id="rId3" action="ppaction://hlinksldjump"/>
          </p:cNvPr>
          <p:cNvSpPr/>
          <p:nvPr/>
        </p:nvSpPr>
        <p:spPr>
          <a:xfrm>
            <a:off x="8154652" y="5877272"/>
            <a:ext cx="611560" cy="648072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74184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sz="half" idx="1"/>
          </p:nvPr>
        </p:nvSpPr>
        <p:spPr>
          <a:xfrm>
            <a:off x="179512" y="1387815"/>
            <a:ext cx="5215260" cy="3960440"/>
          </a:xfrm>
        </p:spPr>
        <p:txBody>
          <a:bodyPr>
            <a:normAutofit/>
          </a:bodyPr>
          <a:lstStyle/>
          <a:p>
            <a:pPr marL="457200" lvl="0" indent="-457200">
              <a:buFont typeface="Wingdings" panose="05000000000000000000" pitchFamily="2" charset="2"/>
              <a:buChar char="v"/>
            </a:pPr>
            <a:r>
              <a:rPr lang="be-BY" sz="24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Як называецца апавяданне і хто яго аўтар?</a:t>
            </a:r>
          </a:p>
          <a:p>
            <a:pPr marL="0" lvl="0" indent="0"/>
            <a:endParaRPr lang="be-BY" sz="2400" b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be-BY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be-BY" sz="24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Мама чытала пісьмо і радавалася. </a:t>
            </a:r>
          </a:p>
          <a:p>
            <a:pPr lvl="0"/>
            <a:r>
              <a:rPr lang="be-BY" sz="24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Яе брат </a:t>
            </a:r>
            <a:r>
              <a:rPr lang="be-BY" sz="2400" b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Пеця</a:t>
            </a:r>
            <a:r>
              <a:rPr lang="be-BY" sz="24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пісаў, што служыць на </a:t>
            </a:r>
          </a:p>
          <a:p>
            <a:pPr lvl="0"/>
            <a:r>
              <a:rPr lang="be-BY" sz="24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самай граніцы, што нядаўна атрымаў </a:t>
            </a:r>
          </a:p>
          <a:p>
            <a:pPr lvl="0"/>
            <a:r>
              <a:rPr lang="be-BY" sz="24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падзяку ад камандзіра».</a:t>
            </a:r>
            <a:endParaRPr lang="ru-RU" sz="2400" b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2"/>
          </p:nvPr>
        </p:nvSpPr>
        <p:spPr>
          <a:xfrm>
            <a:off x="1025860" y="5655494"/>
            <a:ext cx="7128792" cy="792088"/>
          </a:xfrm>
        </p:spPr>
        <p:txBody>
          <a:bodyPr>
            <a:noAutofit/>
          </a:bodyPr>
          <a:lstStyle/>
          <a:p>
            <a:pPr algn="ctr"/>
            <a:r>
              <a:rPr lang="be-BY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Адказ: «Салдацкае пісьмо», Уладзімір Ліпскі.</a:t>
            </a:r>
            <a:endParaRPr lang="ru-RU" sz="2400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81256" y="221744"/>
            <a:ext cx="7781488" cy="1335048"/>
          </a:xfrm>
        </p:spPr>
        <p:txBody>
          <a:bodyPr/>
          <a:lstStyle/>
          <a:p>
            <a:pPr algn="ctr"/>
            <a:r>
              <a:rPr lang="ru-RU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be-BY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Аўтар і назва твора</a:t>
            </a:r>
            <a:r>
              <a:rPr lang="ru-RU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br>
              <a:rPr lang="ru-RU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be-BY" b="1" cap="none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балаў</a:t>
            </a:r>
            <a:r>
              <a:rPr lang="ru-RU" b="1" cap="none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627"/>
          <a:stretch/>
        </p:blipFill>
        <p:spPr bwMode="auto">
          <a:xfrm>
            <a:off x="5292080" y="1807606"/>
            <a:ext cx="3528392" cy="31208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Овал 7">
            <a:hlinkClick r:id="rId3" action="ppaction://hlinksldjump"/>
          </p:cNvPr>
          <p:cNvSpPr/>
          <p:nvPr/>
        </p:nvSpPr>
        <p:spPr>
          <a:xfrm>
            <a:off x="8154652" y="5877272"/>
            <a:ext cx="611560" cy="648072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4287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 build="p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sz="half" idx="1"/>
          </p:nvPr>
        </p:nvSpPr>
        <p:spPr>
          <a:xfrm>
            <a:off x="324036" y="1326569"/>
            <a:ext cx="4608004" cy="2072960"/>
          </a:xfrm>
        </p:spPr>
        <p:txBody>
          <a:bodyPr>
            <a:noAutofit/>
          </a:bodyPr>
          <a:lstStyle/>
          <a:p>
            <a:pPr marL="457200" lvl="0" indent="-457200">
              <a:buFont typeface="Wingdings" panose="05000000000000000000" pitchFamily="2" charset="2"/>
              <a:buChar char="v"/>
            </a:pPr>
            <a:r>
              <a:rPr lang="be-BY" sz="24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Тры вершы гэтага аўтара аб’яднаныя тэмай павагі да роднай мовы. Назавіце аўтара і яго вершы, якія вы чыталі да ўрока пазакласнага чытання. </a:t>
            </a:r>
            <a:endParaRPr lang="ru-RU" sz="2400" b="0" dirty="0"/>
          </a:p>
        </p:txBody>
      </p:sp>
      <p:sp>
        <p:nvSpPr>
          <p:cNvPr id="3" name="Объект 2"/>
          <p:cNvSpPr>
            <a:spLocks noGrp="1"/>
          </p:cNvSpPr>
          <p:nvPr>
            <p:ph sz="half" idx="2"/>
          </p:nvPr>
        </p:nvSpPr>
        <p:spPr>
          <a:xfrm>
            <a:off x="107503" y="5301208"/>
            <a:ext cx="8899087" cy="1008112"/>
          </a:xfrm>
        </p:spPr>
        <p:txBody>
          <a:bodyPr>
            <a:noAutofit/>
          </a:bodyPr>
          <a:lstStyle/>
          <a:p>
            <a:pPr lvl="0" algn="ctr"/>
            <a:r>
              <a:rPr lang="be-BY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Адказ: </a:t>
            </a:r>
          </a:p>
          <a:p>
            <a:pPr lvl="0" algn="ctr"/>
            <a:r>
              <a:rPr lang="be-BY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Міхась </a:t>
            </a:r>
            <a:r>
              <a:rPr lang="be-BY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Пазнякоў</a:t>
            </a:r>
            <a:r>
              <a:rPr lang="be-BY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lvl="0" algn="ctr"/>
            <a:r>
              <a:rPr lang="be-BY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be-BY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Міколкавы</a:t>
            </a:r>
            <a:r>
              <a:rPr lang="be-BY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пытанні», «Скарб», «Родная мова».</a:t>
            </a:r>
            <a:endParaRPr lang="ru-RU" sz="2400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753264" y="234810"/>
            <a:ext cx="7637472" cy="1263040"/>
          </a:xfrm>
        </p:spPr>
        <p:txBody>
          <a:bodyPr/>
          <a:lstStyle/>
          <a:p>
            <a:pPr algn="ctr"/>
            <a:r>
              <a:rPr lang="ru-RU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be-BY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Аўтар і назва твора</a:t>
            </a:r>
            <a:r>
              <a:rPr lang="ru-RU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br>
              <a:rPr lang="ru-RU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40 </a:t>
            </a:r>
            <a:r>
              <a:rPr lang="be-BY" b="1" cap="none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балаў</a:t>
            </a:r>
            <a:r>
              <a:rPr lang="ru-RU" b="1" cap="none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1860308"/>
            <a:ext cx="3570495" cy="237600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Выноска-облако 5"/>
          <p:cNvSpPr/>
          <p:nvPr/>
        </p:nvSpPr>
        <p:spPr>
          <a:xfrm>
            <a:off x="1403648" y="3738300"/>
            <a:ext cx="3672408" cy="1224136"/>
          </a:xfrm>
          <a:prstGeom prst="cloudCallou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e-BY" sz="3200" b="1" i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Скарб </a:t>
            </a:r>
            <a:r>
              <a:rPr lang="be-BY" sz="3200" b="1" dirty="0">
                <a:solidFill>
                  <a:srgbClr val="0000FF"/>
                </a:solidFill>
              </a:rPr>
              <a:t>—</a:t>
            </a:r>
            <a:r>
              <a:rPr lang="be-BY" sz="3200" b="1" i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be-BY" sz="3200" b="1" i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сокров</a:t>
            </a:r>
            <a:r>
              <a:rPr lang="ru-RU" sz="3200" b="1" i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ище</a:t>
            </a:r>
            <a:r>
              <a:rPr lang="ru-RU" sz="3200" b="1" i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7" name="Овал 6">
            <a:hlinkClick r:id="rId3" action="ppaction://hlinksldjump"/>
          </p:cNvPr>
          <p:cNvSpPr/>
          <p:nvPr/>
        </p:nvSpPr>
        <p:spPr>
          <a:xfrm>
            <a:off x="8395031" y="6093296"/>
            <a:ext cx="611560" cy="648072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7961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 build="p"/>
      <p:bldP spid="4" grpId="0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sz="half" idx="1"/>
          </p:nvPr>
        </p:nvSpPr>
        <p:spPr>
          <a:xfrm>
            <a:off x="251520" y="1203431"/>
            <a:ext cx="4667498" cy="4131920"/>
          </a:xfrm>
        </p:spPr>
        <p:txBody>
          <a:bodyPr>
            <a:normAutofit/>
          </a:bodyPr>
          <a:lstStyle/>
          <a:p>
            <a:pPr marL="457200" indent="-457200">
              <a:buAutoNum type="arabicPeriod"/>
            </a:pPr>
            <a:r>
              <a:rPr lang="be-BY" sz="24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 якога твора гэтыя радкі?  Хто з’яўляецца галоўным героем?</a:t>
            </a:r>
          </a:p>
          <a:p>
            <a:r>
              <a:rPr lang="be-BY" sz="24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24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be-BY" sz="24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Яна скацілася з яго на родную     цёплую зямлю гарачай слязой,  каб ніколі больш не расставацца</a:t>
            </a:r>
            <a:r>
              <a:rPr lang="ru-RU" sz="24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2"/>
          </p:nvPr>
        </p:nvSpPr>
        <p:spPr>
          <a:xfrm>
            <a:off x="3347864" y="6032601"/>
            <a:ext cx="4896544" cy="1323608"/>
          </a:xfrm>
        </p:spPr>
        <p:txBody>
          <a:bodyPr>
            <a:normAutofit/>
          </a:bodyPr>
          <a:lstStyle/>
          <a:p>
            <a:pPr algn="ctr"/>
            <a:r>
              <a:rPr lang="be-BY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Адказ: кропелька.</a:t>
            </a:r>
            <a:endParaRPr lang="ru-RU" sz="2400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be-BY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Заданне для групы  падтрымкі </a:t>
            </a:r>
            <a:endParaRPr lang="ru-RU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Выноска-облако 4"/>
          <p:cNvSpPr/>
          <p:nvPr/>
        </p:nvSpPr>
        <p:spPr>
          <a:xfrm>
            <a:off x="4919018" y="3415724"/>
            <a:ext cx="3770459" cy="1728192"/>
          </a:xfrm>
          <a:prstGeom prst="cloudCallou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e-BY" sz="3200" b="1" i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Кропелька </a:t>
            </a:r>
            <a:r>
              <a:rPr lang="be-BY" sz="3200" b="1" dirty="0">
                <a:solidFill>
                  <a:srgbClr val="0000FF"/>
                </a:solidFill>
              </a:rPr>
              <a:t>—</a:t>
            </a:r>
            <a:r>
              <a:rPr lang="be-BY" sz="3200" b="1" i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капелька.</a:t>
            </a:r>
            <a:endParaRPr lang="ru-RU" sz="3200" b="1" i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4288925"/>
            <a:ext cx="2088231" cy="207347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20144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 build="p"/>
      <p:bldP spid="4" grpId="0"/>
      <p:bldP spid="5" grpId="0" animBg="1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Углы">
  <a:themeElements>
    <a:clrScheme name="Другая 4">
      <a:dk1>
        <a:srgbClr val="000000"/>
      </a:dk1>
      <a:lt1>
        <a:srgbClr val="FFFFFF"/>
      </a:lt1>
      <a:dk2>
        <a:srgbClr val="434342"/>
      </a:dk2>
      <a:lt2>
        <a:srgbClr val="CDD7D9"/>
      </a:lt2>
      <a:accent1>
        <a:srgbClr val="797B7E"/>
      </a:accent1>
      <a:accent2>
        <a:srgbClr val="FCC3A3"/>
      </a:accent2>
      <a:accent3>
        <a:srgbClr val="C8EEFC"/>
      </a:accent3>
      <a:accent4>
        <a:srgbClr val="7C984A"/>
      </a:accent4>
      <a:accent5>
        <a:srgbClr val="C2AD8D"/>
      </a:accent5>
      <a:accent6>
        <a:srgbClr val="506E94"/>
      </a:accent6>
      <a:hlink>
        <a:srgbClr val="5F5F5F"/>
      </a:hlink>
      <a:folHlink>
        <a:srgbClr val="969696"/>
      </a:folHlink>
    </a:clrScheme>
    <a:fontScheme name="Углы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微软雅黑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ＭＳ Ｐゴシック"/>
        <a:font script="Hang" typeface="맑은 고딕"/>
        <a:font script="Hans" typeface="隶书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Углы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0400000"/>
            </a:lightRig>
          </a:scene3d>
          <a:sp3d contourW="6350">
            <a:bevelT w="41275" h="19050" prst="angle"/>
            <a:contourClr>
              <a:schemeClr val="phClr">
                <a:shade val="25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0000"/>
                <a:shade val="85000"/>
              </a:schemeClr>
              <a:schemeClr val="phClr">
                <a:tint val="95000"/>
                <a:shade val="99000"/>
              </a:schemeClr>
            </a:duotone>
          </a:blip>
          <a:tile tx="0" ty="0" sx="100000" sy="10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3000"/>
                <a:shade val="85000"/>
              </a:schemeClr>
              <a:schemeClr val="phClr">
                <a:tint val="96000"/>
                <a:shade val="99000"/>
              </a:schemeClr>
            </a:duotone>
          </a:blip>
          <a:tile tx="0" ty="0" sx="90000" sy="9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Angles</Template>
  <TotalTime>1232</TotalTime>
  <Words>1124</Words>
  <Application>Microsoft Office PowerPoint</Application>
  <PresentationFormat>Паказ на экране (4:3)</PresentationFormat>
  <Paragraphs>189</Paragraphs>
  <Slides>27</Slides>
  <Notes>0</Notes>
  <HiddenSlides>0</HiddenSlides>
  <MMClips>2</MMClips>
  <ScaleCrop>false</ScaleCrop>
  <HeadingPairs>
    <vt:vector size="6" baseType="variant">
      <vt:variant>
        <vt:lpstr>Выкарыстоўваюцца шрыфты</vt:lpstr>
      </vt:variant>
      <vt:variant>
        <vt:i4>8</vt:i4>
      </vt:variant>
      <vt:variant>
        <vt:lpstr>Тэма</vt:lpstr>
      </vt:variant>
      <vt:variant>
        <vt:i4>1</vt:i4>
      </vt:variant>
      <vt:variant>
        <vt:lpstr>Загалоўкі слайдаў</vt:lpstr>
      </vt:variant>
      <vt:variant>
        <vt:i4>27</vt:i4>
      </vt:variant>
    </vt:vector>
  </HeadingPairs>
  <TitlesOfParts>
    <vt:vector size="36" baseType="lpstr">
      <vt:lpstr>Arial</vt:lpstr>
      <vt:lpstr>Calibri</vt:lpstr>
      <vt:lpstr>Franklin Gothic Book</vt:lpstr>
      <vt:lpstr>Franklin Gothic Medium</vt:lpstr>
      <vt:lpstr>Helvetica</vt:lpstr>
      <vt:lpstr>Times New Roman</vt:lpstr>
      <vt:lpstr>Tunga</vt:lpstr>
      <vt:lpstr>Wingdings</vt:lpstr>
      <vt:lpstr>Углы</vt:lpstr>
      <vt:lpstr>Прэзентацыя PowerPoint</vt:lpstr>
      <vt:lpstr>Літаратурная гульня   «Маёй Радзімы дзіўны свет»   </vt:lpstr>
      <vt:lpstr>Прэзентацыя PowerPoint</vt:lpstr>
      <vt:lpstr>Прэзентацыя PowerPoint</vt:lpstr>
      <vt:lpstr>«Аўтар і назва твора» 10 балаў  </vt:lpstr>
      <vt:lpstr>«Аўтар і назва твора» 20 балаў</vt:lpstr>
      <vt:lpstr>«Аўтар і назва твора» 30 балаў </vt:lpstr>
      <vt:lpstr>«Аўтар і назва твора» 40 балаў </vt:lpstr>
      <vt:lpstr>Заданне для групы  падтрымкі </vt:lpstr>
      <vt:lpstr>Заданне для групы  падтрымкі </vt:lpstr>
      <vt:lpstr>Фізкультхвілінка</vt:lpstr>
      <vt:lpstr>Прэзентацыя PowerPoint</vt:lpstr>
      <vt:lpstr> «Птушкі» 10 балаў </vt:lpstr>
      <vt:lpstr> «Птушкі» 20 балаў </vt:lpstr>
      <vt:lpstr> «Птушкі» 30 балаў </vt:lpstr>
      <vt:lpstr>  «Птушкі» 40 балаў </vt:lpstr>
      <vt:lpstr>Заданне для групы  падтрымкі </vt:lpstr>
      <vt:lpstr>Заданне для групы  падтрымкі </vt:lpstr>
      <vt:lpstr>Прэзентацыя PowerPoint</vt:lpstr>
      <vt:lpstr>«родная мова» 10 балаў   </vt:lpstr>
      <vt:lpstr> «родная мова» 20 балаў </vt:lpstr>
      <vt:lpstr> «родная мова»  30 балаў </vt:lpstr>
      <vt:lpstr>«родная мова»  40 балаў</vt:lpstr>
      <vt:lpstr>Заданне для групы падтрымкі </vt:lpstr>
      <vt:lpstr>Заданне для групы падтрымкі</vt:lpstr>
      <vt:lpstr>Прэзентацыя PowerPoint</vt:lpstr>
      <vt:lpstr>ДАПОЎНІЦЕ СКАЗЫ: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Свая гульня  «Маёй Радзімы дзіўны свет»</dc:title>
  <dc:creator>Xozain1</dc:creator>
  <cp:lastModifiedBy>Галина</cp:lastModifiedBy>
  <cp:revision>114</cp:revision>
  <dcterms:created xsi:type="dcterms:W3CDTF">2024-02-19T16:54:54Z</dcterms:created>
  <dcterms:modified xsi:type="dcterms:W3CDTF">2025-04-24T06:56:38Z</dcterms:modified>
</cp:coreProperties>
</file>