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8" r:id="rId6"/>
    <p:sldId id="262" r:id="rId7"/>
    <p:sldId id="274" r:id="rId8"/>
    <p:sldId id="269" r:id="rId9"/>
    <p:sldId id="275" r:id="rId10"/>
    <p:sldId id="278" r:id="rId11"/>
    <p:sldId id="279" r:id="rId12"/>
    <p:sldId id="277" r:id="rId13"/>
    <p:sldId id="29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F3EC-6045-4B68-A950-CB7D107B44D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1D07-DD60-40C3-929D-6581BFF73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D07-DD60-40C3-929D-6581BFF73B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C029A9-959F-45D2-9529-B9E9B9BFCC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995B3D-DB97-468C-AE48-58FA330D58FE}" type="datetimeFigureOut">
              <a:rPr lang="ru-RU" smtClean="0"/>
              <a:t>23.04.2025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344816" cy="2593975"/>
          </a:xfrm>
        </p:spPr>
        <p:txBody>
          <a:bodyPr/>
          <a:lstStyle/>
          <a:p>
            <a:pPr algn="ctr"/>
            <a:r>
              <a:rPr lang="ru-RU" dirty="0"/>
              <a:t>Экономика семьи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7831832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«Человек и мир»</a:t>
            </a:r>
          </a:p>
          <a:p>
            <a:pPr algn="ctr"/>
            <a:r>
              <a:rPr lang="ru-RU" sz="2800" b="1" dirty="0"/>
              <a:t>2 класс</a:t>
            </a:r>
          </a:p>
          <a:p>
            <a:endParaRPr lang="ru-RU" sz="2800" dirty="0"/>
          </a:p>
        </p:txBody>
      </p:sp>
      <p:sp>
        <p:nvSpPr>
          <p:cNvPr id="4" name="AutoShape 6" descr="Экономика семьи. Обществознание 7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Экономика семьи. Обществознание 7 клас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Экономика семьи. Обществознание 7 клас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The whole body of a young couple suffering from various expensesの素材  [FY310142424489] | ストックフォトの Qlean Market（キュリンマーケット）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Экономика семьи. Обществознание 7 класс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Экономия денег семьи и кредитования Flat иллюстрация вектора изолировали  Иллюстрация штока - иллюстрации насчитывающей облечение, кредит: 20772957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https://thumbs.dreamstime.com/z/экономия-денег-семьи-и-кредитования-flat-иллюстрация-вектора-207729571.jpg?ct=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https://www.raiffeisen-media.ru/wp-content/uploads/2021/03/32_montazhnaya-oblast-1-kopiya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82" y="3356992"/>
            <a:ext cx="38417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Зарплата, пенсия, квартплата, стипендия, пособие, транспортные услуги, покупка продуктов.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2849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зарплата               квартплата</a:t>
            </a:r>
          </a:p>
          <a:p>
            <a:r>
              <a:rPr lang="ru-RU" sz="3200" dirty="0"/>
              <a:t>пенсия                   транспортные услуги    </a:t>
            </a:r>
          </a:p>
          <a:p>
            <a:r>
              <a:rPr lang="ru-RU" sz="3200" dirty="0"/>
              <a:t>стипендия            покупка продуктов</a:t>
            </a:r>
          </a:p>
          <a:p>
            <a:r>
              <a:rPr lang="ru-RU" sz="3200" dirty="0"/>
              <a:t>пособие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Доходы семьи              ?     </a:t>
            </a:r>
          </a:p>
        </p:txBody>
      </p:sp>
    </p:spTree>
    <p:extLst>
      <p:ext uri="{BB962C8B-B14F-4D97-AF65-F5344CB8AC3E}">
        <p14:creationId xmlns:p14="http://schemas.microsoft.com/office/powerpoint/2010/main" val="204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Экономика семьи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6975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</a:t>
            </a:r>
            <a:r>
              <a:rPr lang="ru-RU" sz="2800" b="1" dirty="0"/>
              <a:t>к концу урока </a:t>
            </a:r>
          </a:p>
          <a:p>
            <a:r>
              <a:rPr lang="ru-RU" sz="2800" b="1" dirty="0"/>
              <a:t>знать</a:t>
            </a:r>
            <a:r>
              <a:rPr lang="ru-RU" sz="2800" dirty="0"/>
              <a:t>, </a:t>
            </a:r>
          </a:p>
          <a:p>
            <a:r>
              <a:rPr lang="ru-RU" sz="2800" dirty="0"/>
              <a:t>что такое экономика семьи,</a:t>
            </a:r>
          </a:p>
          <a:p>
            <a:r>
              <a:rPr lang="ru-RU" sz="2800" dirty="0"/>
              <a:t>какие виды доходов может получать семья,</a:t>
            </a:r>
          </a:p>
          <a:p>
            <a:r>
              <a:rPr lang="ru-RU" sz="2800" dirty="0"/>
              <a:t>что такое товары и что такое услуги,</a:t>
            </a:r>
          </a:p>
          <a:p>
            <a:r>
              <a:rPr lang="ru-RU" sz="2800" dirty="0"/>
              <a:t>из чего складывается семейный бюджет;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93305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уметь </a:t>
            </a:r>
          </a:p>
          <a:p>
            <a:r>
              <a:rPr lang="ru-RU" sz="2800" dirty="0"/>
              <a:t>объяснять необходимость экономного отношения к семейному бюджету.</a:t>
            </a:r>
          </a:p>
        </p:txBody>
      </p:sp>
      <p:pic>
        <p:nvPicPr>
          <p:cNvPr id="3074" name="Picture 2" descr="Кошелек рисунок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2785" r="10979" b="9910"/>
          <a:stretch/>
        </p:blipFill>
        <p:spPr bwMode="auto">
          <a:xfrm flipH="1">
            <a:off x="6942258" y="5229200"/>
            <a:ext cx="1289897" cy="1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23528" y="314487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8" y="103563"/>
            <a:ext cx="32403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  Поле открытий  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460" y="127085"/>
            <a:ext cx="32696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?  Поле вопросов  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8473" y="9901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876380">
            <a:off x="4814872" y="14485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1888" y="5667704"/>
            <a:ext cx="138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 rot="19921913">
            <a:off x="5796137" y="27121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услуги</a:t>
            </a:r>
          </a:p>
        </p:txBody>
      </p:sp>
      <p:sp>
        <p:nvSpPr>
          <p:cNvPr id="13" name="TextBox 12"/>
          <p:cNvSpPr txBox="1"/>
          <p:nvPr/>
        </p:nvSpPr>
        <p:spPr>
          <a:xfrm rot="604893">
            <a:off x="4563637" y="265271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товары</a:t>
            </a:r>
          </a:p>
        </p:txBody>
      </p:sp>
      <p:sp>
        <p:nvSpPr>
          <p:cNvPr id="14" name="TextBox 13"/>
          <p:cNvSpPr txBox="1"/>
          <p:nvPr/>
        </p:nvSpPr>
        <p:spPr>
          <a:xfrm rot="20009541">
            <a:off x="4626620" y="5215107"/>
            <a:ext cx="29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потребности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084" y="626783"/>
            <a:ext cx="367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 семьи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11410" y="930332"/>
            <a:ext cx="97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доход</a:t>
            </a:r>
          </a:p>
        </p:txBody>
      </p:sp>
      <p:pic>
        <p:nvPicPr>
          <p:cNvPr id="23" name="Рисунок 22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231929" y="2373118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940087" y="2404253"/>
            <a:ext cx="484418" cy="1264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Члены кавказской семьи . Стоковый вектор ©monkeybusiness 1083775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1285103" y="3263797"/>
            <a:ext cx="278804" cy="405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1660019" y="2253749"/>
            <a:ext cx="413780" cy="149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Члены кавказской семьи . Стоковый вектор ©monkeybusiness 1083775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2127867" y="2409472"/>
            <a:ext cx="531652" cy="1349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Члены кавказской семьи . Стоковый вектор ©monkeybusiness 10837753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2659519" y="2736228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 rot="18853143">
            <a:off x="47728" y="1757545"/>
            <a:ext cx="125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зарплата</a:t>
            </a:r>
          </a:p>
        </p:txBody>
      </p:sp>
      <p:sp>
        <p:nvSpPr>
          <p:cNvPr id="39" name="TextBox 38"/>
          <p:cNvSpPr txBox="1"/>
          <p:nvPr/>
        </p:nvSpPr>
        <p:spPr>
          <a:xfrm rot="19013708">
            <a:off x="839014" y="1780347"/>
            <a:ext cx="117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пособие</a:t>
            </a:r>
          </a:p>
        </p:txBody>
      </p:sp>
      <p:sp>
        <p:nvSpPr>
          <p:cNvPr id="40" name="TextBox 39"/>
          <p:cNvSpPr txBox="1"/>
          <p:nvPr/>
        </p:nvSpPr>
        <p:spPr>
          <a:xfrm rot="18607370">
            <a:off x="1553773" y="1741653"/>
            <a:ext cx="107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пенсия</a:t>
            </a:r>
          </a:p>
        </p:txBody>
      </p:sp>
      <p:sp>
        <p:nvSpPr>
          <p:cNvPr id="41" name="TextBox 40"/>
          <p:cNvSpPr txBox="1"/>
          <p:nvPr/>
        </p:nvSpPr>
        <p:spPr>
          <a:xfrm rot="18600137">
            <a:off x="2014097" y="1644153"/>
            <a:ext cx="145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стипендия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22807" y="1172326"/>
            <a:ext cx="953049" cy="50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105609" y="1150003"/>
            <a:ext cx="2170247" cy="483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076335" y="1172326"/>
            <a:ext cx="199521" cy="25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799208" y="1172326"/>
            <a:ext cx="1476648" cy="50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58004" y="3686900"/>
            <a:ext cx="447605" cy="46646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25490" y="3660757"/>
            <a:ext cx="113612" cy="4680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424505" y="3660757"/>
            <a:ext cx="1" cy="4320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614160" y="3686900"/>
            <a:ext cx="206890" cy="43581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799208" y="3528010"/>
            <a:ext cx="514312" cy="62535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002310" y="3660757"/>
            <a:ext cx="668990" cy="49261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1850" y="4133784"/>
            <a:ext cx="1824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потребности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7031" y="4874665"/>
            <a:ext cx="100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товары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47983" y="4874665"/>
            <a:ext cx="9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услуги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969768" y="4564670"/>
            <a:ext cx="318894" cy="43024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703974" y="4528284"/>
            <a:ext cx="284705" cy="4055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682051">
            <a:off x="5928707" y="20364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расходы</a:t>
            </a:r>
          </a:p>
        </p:txBody>
      </p:sp>
      <p:cxnSp>
        <p:nvCxnSpPr>
          <p:cNvPr id="87" name="Прямая со стрелкой 86"/>
          <p:cNvCxnSpPr>
            <a:endCxn id="11" idx="1"/>
          </p:cNvCxnSpPr>
          <p:nvPr/>
        </p:nvCxnSpPr>
        <p:spPr>
          <a:xfrm>
            <a:off x="969768" y="5189469"/>
            <a:ext cx="2182120" cy="709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75" idx="2"/>
            <a:endCxn id="11" idx="1"/>
          </p:cNvCxnSpPr>
          <p:nvPr/>
        </p:nvCxnSpPr>
        <p:spPr>
          <a:xfrm>
            <a:off x="2323657" y="5274775"/>
            <a:ext cx="828231" cy="62376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42" y="3597849"/>
            <a:ext cx="661582" cy="4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4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Зарплата, пенсия, квартплата, стипендия, пособие, транспортные услуги, покупка продуктов.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2849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зарплата               квартплата</a:t>
            </a:r>
          </a:p>
          <a:p>
            <a:r>
              <a:rPr lang="ru-RU" sz="3200" dirty="0"/>
              <a:t>пенсия                  транспортные услуги    </a:t>
            </a:r>
          </a:p>
          <a:p>
            <a:r>
              <a:rPr lang="ru-RU" sz="3200" dirty="0"/>
              <a:t>стипендия            покупка продуктов</a:t>
            </a:r>
          </a:p>
          <a:p>
            <a:r>
              <a:rPr lang="ru-RU" sz="3200" dirty="0"/>
              <a:t>пособие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Доходы семьи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4724" y="2564904"/>
            <a:ext cx="247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1466" y="2553830"/>
            <a:ext cx="247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9294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Экономика семьи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6975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</a:t>
            </a:r>
            <a:r>
              <a:rPr lang="ru-RU" sz="2800" b="1" dirty="0"/>
              <a:t>к концу урока </a:t>
            </a:r>
          </a:p>
          <a:p>
            <a:r>
              <a:rPr lang="ru-RU" sz="2800" b="1" dirty="0"/>
              <a:t>знать</a:t>
            </a:r>
            <a:r>
              <a:rPr lang="ru-RU" sz="2800" dirty="0"/>
              <a:t>, </a:t>
            </a:r>
          </a:p>
          <a:p>
            <a:r>
              <a:rPr lang="ru-RU" sz="2800" dirty="0"/>
              <a:t>что такое экономика семьи,</a:t>
            </a:r>
          </a:p>
          <a:p>
            <a:r>
              <a:rPr lang="ru-RU" sz="2800" dirty="0"/>
              <a:t>какие виды доходов может получать семья,</a:t>
            </a:r>
          </a:p>
          <a:p>
            <a:r>
              <a:rPr lang="ru-RU" sz="2800" dirty="0"/>
              <a:t>что такое товары и что такое услуги,</a:t>
            </a:r>
          </a:p>
          <a:p>
            <a:r>
              <a:rPr lang="ru-RU" sz="2800" dirty="0"/>
              <a:t>из чего складывается семейный бюджет;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93305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уметь </a:t>
            </a:r>
          </a:p>
          <a:p>
            <a:r>
              <a:rPr lang="ru-RU" sz="2800" dirty="0"/>
              <a:t>объяснять необходимость экономного отношения к семейному бюджету.</a:t>
            </a:r>
          </a:p>
        </p:txBody>
      </p:sp>
      <p:pic>
        <p:nvPicPr>
          <p:cNvPr id="3074" name="Picture 2" descr="Кошелек рисунок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2785" r="10979" b="9910"/>
          <a:stretch/>
        </p:blipFill>
        <p:spPr bwMode="auto">
          <a:xfrm flipH="1">
            <a:off x="6942258" y="5229200"/>
            <a:ext cx="1289897" cy="1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23528" y="35730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1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8" y="103563"/>
            <a:ext cx="32403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  Поле открытий  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460" y="127085"/>
            <a:ext cx="32696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?  Поле вопросов  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8473" y="9901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876380">
            <a:off x="4814872" y="14485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1888" y="5667704"/>
            <a:ext cx="138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расходы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084" y="626783"/>
            <a:ext cx="367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 семьи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11410" y="930332"/>
            <a:ext cx="97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доход</a:t>
            </a:r>
          </a:p>
        </p:txBody>
      </p:sp>
      <p:pic>
        <p:nvPicPr>
          <p:cNvPr id="23" name="Рисунок 22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231929" y="2373118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940087" y="2404253"/>
            <a:ext cx="484418" cy="1264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Члены кавказской семьи . Стоковый вектор ©monkeybusiness 1083775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1285103" y="3263797"/>
            <a:ext cx="278804" cy="405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1660019" y="2253749"/>
            <a:ext cx="413780" cy="149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Члены кавказской семьи . Стоковый вектор ©monkeybusiness 1083775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2127867" y="2409472"/>
            <a:ext cx="531652" cy="1349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Члены кавказской семьи . Стоковый вектор ©monkeybusiness 10837753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2659519" y="2736228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 rot="18853143">
            <a:off x="47728" y="1757545"/>
            <a:ext cx="125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зарплата</a:t>
            </a:r>
          </a:p>
        </p:txBody>
      </p:sp>
      <p:sp>
        <p:nvSpPr>
          <p:cNvPr id="39" name="TextBox 38"/>
          <p:cNvSpPr txBox="1"/>
          <p:nvPr/>
        </p:nvSpPr>
        <p:spPr>
          <a:xfrm rot="19013708">
            <a:off x="839014" y="1780347"/>
            <a:ext cx="117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пособие</a:t>
            </a:r>
          </a:p>
        </p:txBody>
      </p:sp>
      <p:sp>
        <p:nvSpPr>
          <p:cNvPr id="40" name="TextBox 39"/>
          <p:cNvSpPr txBox="1"/>
          <p:nvPr/>
        </p:nvSpPr>
        <p:spPr>
          <a:xfrm rot="18607370">
            <a:off x="1553773" y="1741653"/>
            <a:ext cx="107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пенсия</a:t>
            </a:r>
          </a:p>
        </p:txBody>
      </p:sp>
      <p:sp>
        <p:nvSpPr>
          <p:cNvPr id="41" name="TextBox 40"/>
          <p:cNvSpPr txBox="1"/>
          <p:nvPr/>
        </p:nvSpPr>
        <p:spPr>
          <a:xfrm rot="18600137">
            <a:off x="2014097" y="1644153"/>
            <a:ext cx="145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стипендия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22807" y="1172326"/>
            <a:ext cx="953049" cy="50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105609" y="1150003"/>
            <a:ext cx="2170247" cy="483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076335" y="1172326"/>
            <a:ext cx="199521" cy="25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799208" y="1172326"/>
            <a:ext cx="1476648" cy="50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58004" y="3686900"/>
            <a:ext cx="447605" cy="46646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25490" y="3660757"/>
            <a:ext cx="113612" cy="4680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424505" y="3660757"/>
            <a:ext cx="1" cy="4320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614160" y="3686900"/>
            <a:ext cx="206890" cy="43581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799208" y="3528010"/>
            <a:ext cx="514312" cy="62535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002310" y="3660757"/>
            <a:ext cx="668990" cy="49261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1850" y="4133784"/>
            <a:ext cx="1824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потребности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7031" y="4874665"/>
            <a:ext cx="100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товары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47983" y="4874665"/>
            <a:ext cx="9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услуги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969768" y="4564670"/>
            <a:ext cx="318894" cy="43024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703974" y="4528284"/>
            <a:ext cx="284705" cy="4055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11" idx="1"/>
          </p:cNvCxnSpPr>
          <p:nvPr/>
        </p:nvCxnSpPr>
        <p:spPr>
          <a:xfrm>
            <a:off x="969768" y="5189469"/>
            <a:ext cx="2182120" cy="709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75" idx="2"/>
            <a:endCxn id="11" idx="1"/>
          </p:cNvCxnSpPr>
          <p:nvPr/>
        </p:nvCxnSpPr>
        <p:spPr>
          <a:xfrm>
            <a:off x="2323657" y="5274775"/>
            <a:ext cx="828231" cy="62376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221848" y="3140967"/>
            <a:ext cx="14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бюджет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3491880" y="1367363"/>
            <a:ext cx="797824" cy="1974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3311410" y="3542027"/>
            <a:ext cx="978294" cy="22591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42" y="3597849"/>
            <a:ext cx="661582" cy="4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b="7807"/>
          <a:stretch/>
        </p:blipFill>
        <p:spPr bwMode="auto">
          <a:xfrm>
            <a:off x="1187624" y="86061"/>
            <a:ext cx="5286631" cy="67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4250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17" y="4643362"/>
            <a:ext cx="1528532" cy="15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9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Экономика семьи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6975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</a:t>
            </a:r>
            <a:r>
              <a:rPr lang="ru-RU" sz="2800" b="1" dirty="0"/>
              <a:t>к концу урока </a:t>
            </a:r>
          </a:p>
          <a:p>
            <a:r>
              <a:rPr lang="ru-RU" sz="2800" b="1" dirty="0"/>
              <a:t>знать</a:t>
            </a:r>
            <a:r>
              <a:rPr lang="ru-RU" sz="2800" dirty="0"/>
              <a:t>, </a:t>
            </a:r>
          </a:p>
          <a:p>
            <a:r>
              <a:rPr lang="ru-RU" sz="2800" dirty="0"/>
              <a:t>что такое экономика семьи,</a:t>
            </a:r>
          </a:p>
          <a:p>
            <a:r>
              <a:rPr lang="ru-RU" sz="2800" dirty="0"/>
              <a:t>какие виды доходов может получать семья,</a:t>
            </a:r>
          </a:p>
          <a:p>
            <a:r>
              <a:rPr lang="ru-RU" sz="2800" dirty="0"/>
              <a:t>что такое товары и что такое услуги,</a:t>
            </a:r>
          </a:p>
          <a:p>
            <a:r>
              <a:rPr lang="ru-RU" sz="2800" dirty="0"/>
              <a:t>из чего складывается семейный бюджет;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4705" y="384793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уметь </a:t>
            </a:r>
          </a:p>
          <a:p>
            <a:r>
              <a:rPr lang="ru-RU" sz="2800" dirty="0"/>
              <a:t>объяснять необходимость экономного отношения к семейному бюджету.</a:t>
            </a:r>
          </a:p>
        </p:txBody>
      </p:sp>
      <p:pic>
        <p:nvPicPr>
          <p:cNvPr id="3074" name="Picture 2" descr="Кошелек рисунок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2785" r="10979" b="9910"/>
          <a:stretch/>
        </p:blipFill>
        <p:spPr bwMode="auto">
          <a:xfrm flipH="1">
            <a:off x="6942258" y="5229200"/>
            <a:ext cx="1289897" cy="1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00387" y="453220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4376" y="1769836"/>
            <a:ext cx="7452538" cy="3351866"/>
            <a:chOff x="323528" y="265027"/>
            <a:chExt cx="7452538" cy="3351866"/>
          </a:xfrm>
        </p:grpSpPr>
        <p:pic>
          <p:nvPicPr>
            <p:cNvPr id="2" name="Рисунок 1" descr="Члены кавказской семьи . Стоковый вектор ©monkeybusiness 10837753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8" t="443" r="72929" b="47634"/>
            <a:stretch/>
          </p:blipFill>
          <p:spPr bwMode="auto">
            <a:xfrm>
              <a:off x="431526" y="265027"/>
              <a:ext cx="720080" cy="20328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Рисунок 2" descr="Члены кавказской семьи . Стоковый вектор ©monkeybusiness 10837753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8" t="5917" r="51479" b="47632"/>
            <a:stretch/>
          </p:blipFill>
          <p:spPr bwMode="auto">
            <a:xfrm>
              <a:off x="2249243" y="419378"/>
              <a:ext cx="751594" cy="18888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 descr="C:\Users\KOMP\Desktop\flat-caucasian-family-members-vector-8704468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2" t="949" r="22423" b="50476"/>
            <a:stretch/>
          </p:blipFill>
          <p:spPr bwMode="auto">
            <a:xfrm>
              <a:off x="3851920" y="482054"/>
              <a:ext cx="844134" cy="17634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 descr="Члены кавказской семьи . Стоковый вектор ©monkeybusiness 10837753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4" t="57101" r="53254" b="7101"/>
            <a:stretch/>
          </p:blipFill>
          <p:spPr bwMode="auto">
            <a:xfrm>
              <a:off x="7146141" y="1060039"/>
              <a:ext cx="629925" cy="12075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C:\Users\KOMP\Desktop\a-big-family-vector-2024378.jp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1" r="42600" b="15686"/>
            <a:stretch/>
          </p:blipFill>
          <p:spPr bwMode="auto">
            <a:xfrm>
              <a:off x="5668329" y="419378"/>
              <a:ext cx="582531" cy="17454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23528" y="2493763"/>
              <a:ext cx="13273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Зарплата</a:t>
              </a:r>
            </a:p>
            <a:p>
              <a:endParaRPr lang="ru-RU" sz="2200" dirty="0"/>
            </a:p>
            <a:p>
              <a:pPr algn="ctr"/>
              <a:r>
                <a:rPr lang="ru-RU" sz="2200" dirty="0"/>
                <a:t>40 д. е.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9934" y="2508897"/>
              <a:ext cx="13702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/>
                <a:t>Зарплата</a:t>
              </a:r>
            </a:p>
            <a:p>
              <a:pPr algn="ctr"/>
              <a:endParaRPr lang="ru-RU" sz="2200" dirty="0"/>
            </a:p>
            <a:p>
              <a:pPr algn="ctr"/>
              <a:r>
                <a:rPr lang="ru-RU" sz="2200" dirty="0"/>
                <a:t>30 д. е.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2493763"/>
              <a:ext cx="12241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Пенсия</a:t>
              </a:r>
            </a:p>
            <a:p>
              <a:endParaRPr lang="ru-RU" sz="2200" dirty="0"/>
            </a:p>
            <a:p>
              <a:r>
                <a:rPr lang="ru-RU" sz="2200" dirty="0"/>
                <a:t>20  д. е.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22934" y="2467878"/>
              <a:ext cx="17659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/>
                <a:t>Стипендия</a:t>
              </a:r>
            </a:p>
            <a:p>
              <a:pPr algn="ctr"/>
              <a:endParaRPr lang="ru-RU" sz="2200" dirty="0"/>
            </a:p>
            <a:p>
              <a:pPr algn="ctr"/>
              <a:r>
                <a:rPr lang="ru-RU" sz="2200" dirty="0"/>
                <a:t>10 д. е.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2374" y="332656"/>
            <a:ext cx="683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Игра «Семейный бюджет»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3810" y="1240758"/>
            <a:ext cx="234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Доход семьи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374" y="5445224"/>
            <a:ext cx="3667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Доход семьи: _________ д. е.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4" y="496479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3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/>
              <a:t>Дерево держится корнями, </a:t>
            </a:r>
          </a:p>
          <a:p>
            <a:r>
              <a:rPr lang="ru-RU" sz="2700" dirty="0"/>
              <a:t>Вся семья вместе,                         </a:t>
            </a:r>
          </a:p>
          <a:p>
            <a:r>
              <a:rPr lang="ru-RU" sz="2700" dirty="0"/>
              <a:t>Не нужен и клад,                          </a:t>
            </a:r>
          </a:p>
          <a:p>
            <a:r>
              <a:rPr lang="ru-RU" sz="2700" dirty="0"/>
              <a:t>В родной семье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4671" y="1556792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/>
              <a:t>так и душа на месте.</a:t>
            </a:r>
          </a:p>
          <a:p>
            <a:r>
              <a:rPr lang="ru-RU" sz="2700" dirty="0"/>
              <a:t>когда в семье лад.                         </a:t>
            </a:r>
          </a:p>
          <a:p>
            <a:r>
              <a:rPr lang="ru-RU" sz="2700" dirty="0"/>
              <a:t>и каша гуще.</a:t>
            </a:r>
          </a:p>
          <a:p>
            <a:r>
              <a:rPr lang="ru-RU" sz="2700" dirty="0"/>
              <a:t>а человек семьей.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915816" y="2257804"/>
            <a:ext cx="2074133" cy="3791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771008" y="2636912"/>
            <a:ext cx="2218941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20090" y="1799032"/>
            <a:ext cx="683958" cy="1269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915816" y="1844824"/>
            <a:ext cx="2088232" cy="4129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40542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Покупка продуктов питания – 30 д. е.</a:t>
            </a:r>
          </a:p>
          <a:p>
            <a:r>
              <a:rPr lang="ru-RU" sz="2400" dirty="0"/>
              <a:t>Покупка одежды, обуви – 15 д. е.</a:t>
            </a:r>
          </a:p>
          <a:p>
            <a:r>
              <a:rPr lang="ru-RU" sz="2400" dirty="0"/>
              <a:t>Посещение кафе, буфета – 10 д. е.</a:t>
            </a:r>
          </a:p>
          <a:p>
            <a:r>
              <a:rPr lang="ru-RU" sz="2400" dirty="0"/>
              <a:t>Квартплата – 10 д. е.</a:t>
            </a:r>
          </a:p>
          <a:p>
            <a:r>
              <a:rPr lang="ru-RU" sz="2400" dirty="0"/>
              <a:t>Проезд – 10 д. е.</a:t>
            </a:r>
          </a:p>
          <a:p>
            <a:r>
              <a:rPr lang="ru-RU" sz="2400" dirty="0"/>
              <a:t>Оплата мобильной связи – 10 д. е.</a:t>
            </a:r>
          </a:p>
          <a:p>
            <a:r>
              <a:rPr lang="ru-RU" sz="2400" dirty="0"/>
              <a:t>Покупка игр – 10 д. е.</a:t>
            </a:r>
          </a:p>
          <a:p>
            <a:r>
              <a:rPr lang="ru-RU" sz="2400" dirty="0"/>
              <a:t>Покупка нового телефона – 30 д. е. </a:t>
            </a:r>
          </a:p>
          <a:p>
            <a:r>
              <a:rPr lang="ru-RU" sz="2400" dirty="0"/>
              <a:t>Покупка лекарств – 10 д. е.</a:t>
            </a:r>
          </a:p>
          <a:p>
            <a:r>
              <a:rPr lang="ru-RU" sz="2400" dirty="0"/>
              <a:t>Покупка пиццы, суши, сладостей – 10 д. е.</a:t>
            </a:r>
          </a:p>
          <a:p>
            <a:r>
              <a:rPr lang="ru-RU" sz="2400" dirty="0"/>
              <a:t>Покупка школьных принадлежностей. – 5 д. е.</a:t>
            </a:r>
          </a:p>
          <a:p>
            <a:r>
              <a:rPr lang="ru-RU" sz="2400" dirty="0"/>
              <a:t>Посещение парка развлечений – 10 д. е.</a:t>
            </a:r>
          </a:p>
          <a:p>
            <a:r>
              <a:rPr lang="ru-RU" sz="2400" dirty="0"/>
              <a:t>Посещение музея (театра) – 10 д. 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33265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Товары и услуги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173785"/>
            <a:ext cx="3667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Расходы: ____________ д. е.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7810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Ключ к тесту </a:t>
            </a:r>
          </a:p>
          <a:p>
            <a:pPr algn="ctr"/>
            <a:r>
              <a:rPr lang="ru-RU" sz="4000" dirty="0"/>
              <a:t>«Экономика семьи»</a:t>
            </a:r>
          </a:p>
          <a:p>
            <a:pPr algn="ctr"/>
            <a:endParaRPr lang="ru-RU" sz="4000" dirty="0"/>
          </a:p>
          <a:p>
            <a:pPr algn="ctr"/>
            <a:r>
              <a:rPr lang="ru-RU" sz="6000" dirty="0"/>
              <a:t>+   —   —  +  +  —</a:t>
            </a:r>
          </a:p>
          <a:p>
            <a:endParaRPr lang="ru-RU" dirty="0"/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KOMP\Desktop\call-me-wallet-mascot-cartoon-style-vector-212729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1"/>
          <a:stretch/>
        </p:blipFill>
        <p:spPr bwMode="auto">
          <a:xfrm>
            <a:off x="4175956" y="3933056"/>
            <a:ext cx="2880320" cy="23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4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4807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Заверши фразу</a:t>
            </a:r>
          </a:p>
          <a:p>
            <a:pPr lvl="0"/>
            <a:r>
              <a:rPr lang="ru-RU" sz="2400" dirty="0"/>
              <a:t>Мы поставили цель…</a:t>
            </a:r>
          </a:p>
          <a:p>
            <a:pPr lvl="0"/>
            <a:r>
              <a:rPr lang="ru-RU" sz="2400" dirty="0"/>
              <a:t>Я узнал…</a:t>
            </a:r>
          </a:p>
          <a:p>
            <a:pPr lvl="0"/>
            <a:r>
              <a:rPr lang="ru-RU" sz="2400" dirty="0"/>
              <a:t>Я понял, что…</a:t>
            </a:r>
          </a:p>
          <a:p>
            <a:pPr lvl="0"/>
            <a:r>
              <a:rPr lang="ru-RU" sz="2400" dirty="0"/>
              <a:t>Теперь я могу…</a:t>
            </a:r>
          </a:p>
          <a:p>
            <a:pPr lvl="0"/>
            <a:r>
              <a:rPr lang="ru-RU" sz="2400" dirty="0"/>
              <a:t>У меня получилось …</a:t>
            </a:r>
          </a:p>
          <a:p>
            <a:pPr lvl="0"/>
            <a:r>
              <a:rPr lang="ru-RU" sz="2400" dirty="0"/>
              <a:t>Меня удивило…</a:t>
            </a:r>
          </a:p>
          <a:p>
            <a:pPr lvl="0"/>
            <a:r>
              <a:rPr lang="ru-RU" sz="2400" dirty="0"/>
              <a:t>Мне было интересно…</a:t>
            </a:r>
          </a:p>
          <a:p>
            <a:pPr lvl="0"/>
            <a:r>
              <a:rPr lang="ru-RU" sz="2400" dirty="0"/>
              <a:t>Для меня было открытием…</a:t>
            </a:r>
          </a:p>
          <a:p>
            <a:pPr lvl="0"/>
            <a:r>
              <a:rPr lang="ru-RU" sz="2400" dirty="0"/>
              <a:t>Мне было трудно…</a:t>
            </a:r>
          </a:p>
          <a:p>
            <a:pPr lvl="0"/>
            <a:r>
              <a:rPr lang="ru-RU" sz="2400" dirty="0"/>
              <a:t>Я попробую…</a:t>
            </a:r>
          </a:p>
          <a:p>
            <a:pPr lvl="0"/>
            <a:r>
              <a:rPr lang="ru-RU" sz="2400" dirty="0"/>
              <a:t>Я задумался над тем, что…</a:t>
            </a:r>
          </a:p>
          <a:p>
            <a:pPr lvl="0"/>
            <a:r>
              <a:rPr lang="ru-RU" sz="2400" dirty="0"/>
              <a:t>Урок навёл меня на размышление о том, что…</a:t>
            </a:r>
          </a:p>
          <a:p>
            <a:pPr lvl="0"/>
            <a:r>
              <a:rPr lang="ru-RU" sz="2400" dirty="0"/>
              <a:t>Мне захотелось…</a:t>
            </a:r>
          </a:p>
          <a:p>
            <a:endParaRPr lang="ru-RU" sz="2400" dirty="0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KOMP\Desktop\135615620-collaborative-people-concept-vecto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23825"/>
          <a:stretch/>
        </p:blipFill>
        <p:spPr bwMode="auto">
          <a:xfrm>
            <a:off x="5148064" y="2708919"/>
            <a:ext cx="3186154" cy="20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7504" y="1615465"/>
            <a:ext cx="2487741" cy="1509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692508" y="1576970"/>
            <a:ext cx="2487741" cy="1509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66179" y="3494480"/>
            <a:ext cx="2487741" cy="1509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35186" y="4553048"/>
            <a:ext cx="2487741" cy="1509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900679" y="384809"/>
            <a:ext cx="2517141" cy="13954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оле 2"/>
          <p:cNvSpPr txBox="1"/>
          <p:nvPr/>
        </p:nvSpPr>
        <p:spPr>
          <a:xfrm>
            <a:off x="3205779" y="677732"/>
            <a:ext cx="1908000" cy="77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Calibri"/>
              </a:rPr>
              <a:t>За что люди ценят семью?</a:t>
            </a:r>
          </a:p>
        </p:txBody>
      </p:sp>
      <p:sp>
        <p:nvSpPr>
          <p:cNvPr id="9" name="Поле 9"/>
          <p:cNvSpPr txBox="1"/>
          <p:nvPr/>
        </p:nvSpPr>
        <p:spPr>
          <a:xfrm>
            <a:off x="395536" y="1933127"/>
            <a:ext cx="1944216" cy="796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ea typeface="Calibri"/>
              </a:rPr>
              <a:t>Находят любовь, поддержку и</a:t>
            </a:r>
          </a:p>
        </p:txBody>
      </p:sp>
      <p:sp>
        <p:nvSpPr>
          <p:cNvPr id="11" name="Поле 11"/>
          <p:cNvSpPr txBox="1"/>
          <p:nvPr/>
        </p:nvSpPr>
        <p:spPr>
          <a:xfrm>
            <a:off x="3560869" y="4862409"/>
            <a:ext cx="1621790" cy="432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ea typeface="Calibri"/>
              </a:rPr>
              <a:t>Интереснее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722390" y="3342080"/>
            <a:ext cx="2487741" cy="15090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оле 10"/>
          <p:cNvSpPr txBox="1"/>
          <p:nvPr/>
        </p:nvSpPr>
        <p:spPr>
          <a:xfrm>
            <a:off x="1176188" y="3621664"/>
            <a:ext cx="1560607" cy="4749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ea typeface="Calibri"/>
              </a:rPr>
              <a:t>Легче вести</a:t>
            </a:r>
          </a:p>
        </p:txBody>
      </p:sp>
      <p:sp>
        <p:nvSpPr>
          <p:cNvPr id="12" name="Поле 12"/>
          <p:cNvSpPr txBox="1"/>
          <p:nvPr/>
        </p:nvSpPr>
        <p:spPr>
          <a:xfrm>
            <a:off x="5870882" y="1918357"/>
            <a:ext cx="2130993" cy="6546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ea typeface="Calibri"/>
              </a:rPr>
              <a:t>Взрослые и дети выполняют свои</a:t>
            </a:r>
          </a:p>
        </p:txBody>
      </p:sp>
      <p:sp>
        <p:nvSpPr>
          <p:cNvPr id="13" name="Поле 13"/>
          <p:cNvSpPr txBox="1"/>
          <p:nvPr/>
        </p:nvSpPr>
        <p:spPr>
          <a:xfrm>
            <a:off x="5384912" y="3944938"/>
            <a:ext cx="2250272" cy="37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ea typeface="Calibri"/>
              </a:rPr>
              <a:t>Рождаются и растут</a:t>
            </a:r>
            <a:endParaRPr lang="ru-RU" sz="1400" dirty="0">
              <a:effectLst/>
              <a:ea typeface="Calibri"/>
            </a:endParaRPr>
          </a:p>
        </p:txBody>
      </p:sp>
      <p:cxnSp>
        <p:nvCxnSpPr>
          <p:cNvPr id="14" name="Прямая со стрелкой 13"/>
          <p:cNvCxnSpPr>
            <a:endCxn id="7" idx="7"/>
          </p:cNvCxnSpPr>
          <p:nvPr/>
        </p:nvCxnSpPr>
        <p:spPr>
          <a:xfrm flipH="1">
            <a:off x="2230924" y="1317942"/>
            <a:ext cx="736749" cy="5185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5746" y="2573042"/>
            <a:ext cx="852660" cy="3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заботу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139" y="2573042"/>
            <a:ext cx="8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8451" y="3956396"/>
            <a:ext cx="8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680" y="5154863"/>
            <a:ext cx="8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5307" y="4249006"/>
            <a:ext cx="8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0048" y="2506284"/>
            <a:ext cx="8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731089" y="1673867"/>
            <a:ext cx="1070180" cy="19809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1" idx="7"/>
          </p:cNvCxnSpPr>
          <p:nvPr/>
        </p:nvCxnSpPr>
        <p:spPr>
          <a:xfrm flipH="1">
            <a:off x="2845810" y="1741619"/>
            <a:ext cx="996482" cy="18214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3" idx="0"/>
          </p:cNvCxnSpPr>
          <p:nvPr/>
        </p:nvCxnSpPr>
        <p:spPr>
          <a:xfrm>
            <a:off x="4264271" y="1787322"/>
            <a:ext cx="114786" cy="27657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17820" y="1177501"/>
            <a:ext cx="882372" cy="496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9092" y="3967931"/>
            <a:ext cx="246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домашнее хозяйство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91728" y="5154863"/>
            <a:ext cx="1118564" cy="3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отдыхать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14018" y="4251569"/>
            <a:ext cx="852660" cy="3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44176" y="2545199"/>
            <a:ext cx="162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обязанности</a:t>
            </a:r>
          </a:p>
        </p:txBody>
      </p:sp>
    </p:spTree>
    <p:extLst>
      <p:ext uri="{BB962C8B-B14F-4D97-AF65-F5344CB8AC3E}">
        <p14:creationId xmlns:p14="http://schemas.microsoft.com/office/powerpoint/2010/main" val="12081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Семья.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Старшие члены семьи (бабушка, дедушка).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Коллектив.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Семейные традиции.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Домашние обязанности.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Четыре поколения.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Три поколения.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6782"/>
              </p:ext>
            </p:extLst>
          </p:nvPr>
        </p:nvGraphicFramePr>
        <p:xfrm>
          <a:off x="1331640" y="2866296"/>
          <a:ext cx="2448272" cy="229806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0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ру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5271591"/>
            <a:ext cx="568863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r>
              <a:rPr lang="ru-RU" sz="3600" dirty="0"/>
              <a:t>Э   КО   НО   МИ   КА</a:t>
            </a:r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527151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1      7     4       5      2</a:t>
            </a:r>
          </a:p>
        </p:txBody>
      </p:sp>
    </p:spTree>
    <p:extLst>
      <p:ext uri="{BB962C8B-B14F-4D97-AF65-F5344CB8AC3E}">
        <p14:creationId xmlns:p14="http://schemas.microsoft.com/office/powerpoint/2010/main" val="30234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25122 L 0.02778 -0.501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32403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  Поле открытий  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460" y="127085"/>
            <a:ext cx="32696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?  Поле вопросов  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39952" y="2844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876380">
            <a:off x="4379755" y="15445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 rot="682051">
            <a:off x="5776307" y="18840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 rot="19921913">
            <a:off x="5796137" y="27121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услуги</a:t>
            </a:r>
          </a:p>
        </p:txBody>
      </p:sp>
      <p:sp>
        <p:nvSpPr>
          <p:cNvPr id="13" name="TextBox 12"/>
          <p:cNvSpPr txBox="1"/>
          <p:nvPr/>
        </p:nvSpPr>
        <p:spPr>
          <a:xfrm rot="604893">
            <a:off x="4170737" y="26527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товары</a:t>
            </a:r>
          </a:p>
        </p:txBody>
      </p:sp>
      <p:sp>
        <p:nvSpPr>
          <p:cNvPr id="14" name="TextBox 13"/>
          <p:cNvSpPr txBox="1"/>
          <p:nvPr/>
        </p:nvSpPr>
        <p:spPr>
          <a:xfrm rot="20009541">
            <a:off x="4626620" y="5215107"/>
            <a:ext cx="29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потребности</a:t>
            </a:r>
          </a:p>
        </p:txBody>
      </p:sp>
      <p:sp>
        <p:nvSpPr>
          <p:cNvPr id="15" name="TextBox 14"/>
          <p:cNvSpPr txBox="1"/>
          <p:nvPr/>
        </p:nvSpPr>
        <p:spPr>
          <a:xfrm rot="2943655">
            <a:off x="4315706" y="3616828"/>
            <a:ext cx="144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доход</a:t>
            </a:r>
          </a:p>
        </p:txBody>
      </p:sp>
      <p:sp>
        <p:nvSpPr>
          <p:cNvPr id="16" name="TextBox 15"/>
          <p:cNvSpPr txBox="1"/>
          <p:nvPr/>
        </p:nvSpPr>
        <p:spPr>
          <a:xfrm rot="4234280">
            <a:off x="6575963" y="3891757"/>
            <a:ext cx="22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стипендия</a:t>
            </a:r>
          </a:p>
        </p:txBody>
      </p:sp>
      <p:sp>
        <p:nvSpPr>
          <p:cNvPr id="17" name="TextBox 16"/>
          <p:cNvSpPr txBox="1"/>
          <p:nvPr/>
        </p:nvSpPr>
        <p:spPr>
          <a:xfrm rot="781132">
            <a:off x="4229701" y="441483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пенсия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40050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пособие</a:t>
            </a:r>
          </a:p>
        </p:txBody>
      </p:sp>
      <p:sp>
        <p:nvSpPr>
          <p:cNvPr id="19" name="TextBox 18"/>
          <p:cNvSpPr txBox="1"/>
          <p:nvPr/>
        </p:nvSpPr>
        <p:spPr>
          <a:xfrm rot="1598456">
            <a:off x="6604890" y="1441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зарплата</a:t>
            </a:r>
          </a:p>
        </p:txBody>
      </p:sp>
      <p:pic>
        <p:nvPicPr>
          <p:cNvPr id="24" name="Рисунок 23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4310537" y="932636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7690363" y="2145671"/>
            <a:ext cx="583341" cy="1396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4404952" y="5085183"/>
            <a:ext cx="517531" cy="1636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5464495" y="2702599"/>
            <a:ext cx="551826" cy="1339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Члены кавказской семьи . Стоковый вектор ©monkeybusiness 1083775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7022142" y="4317960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8174510" y="2865789"/>
            <a:ext cx="278804" cy="550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 rot="20955672">
            <a:off x="4791866" y="681082"/>
            <a:ext cx="220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48" y="5459874"/>
            <a:ext cx="1768599" cy="11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0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«Экономика семьи»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6975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</a:t>
            </a:r>
            <a:r>
              <a:rPr lang="ru-RU" sz="2800" b="1" dirty="0"/>
              <a:t>к концу урока </a:t>
            </a:r>
          </a:p>
          <a:p>
            <a:r>
              <a:rPr lang="ru-RU" sz="2800" b="1" dirty="0"/>
              <a:t>знать</a:t>
            </a:r>
            <a:r>
              <a:rPr lang="ru-RU" sz="2800" dirty="0"/>
              <a:t>, </a:t>
            </a:r>
          </a:p>
          <a:p>
            <a:r>
              <a:rPr lang="ru-RU" sz="2800" dirty="0"/>
              <a:t>что такое экономика семьи,</a:t>
            </a:r>
          </a:p>
          <a:p>
            <a:r>
              <a:rPr lang="ru-RU" sz="2800" dirty="0"/>
              <a:t>какие виды доходов может получать семья,</a:t>
            </a:r>
          </a:p>
          <a:p>
            <a:r>
              <a:rPr lang="ru-RU" sz="2800" dirty="0"/>
              <a:t>что такое товары и что такое услуги,</a:t>
            </a:r>
          </a:p>
          <a:p>
            <a:r>
              <a:rPr lang="ru-RU" sz="2800" dirty="0"/>
              <a:t>из чего складывается семейный бюджет;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873977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уметь </a:t>
            </a:r>
          </a:p>
          <a:p>
            <a:r>
              <a:rPr lang="ru-RU" sz="2800" dirty="0"/>
              <a:t>объяснять необходимость экономного отношения к семейному бюджету.</a:t>
            </a:r>
          </a:p>
        </p:txBody>
      </p:sp>
      <p:pic>
        <p:nvPicPr>
          <p:cNvPr id="3074" name="Picture 2" descr="Кошелек рисунок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2785" r="10979" b="9910"/>
          <a:stretch/>
        </p:blipFill>
        <p:spPr bwMode="auto">
          <a:xfrm flipH="1">
            <a:off x="6942258" y="5229200"/>
            <a:ext cx="1289897" cy="1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17997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8" y="103563"/>
            <a:ext cx="32403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  Поле открытий  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460" y="127085"/>
            <a:ext cx="32696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?  Поле вопросов  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8473" y="9901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876380">
            <a:off x="4814872" y="14485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бюджет</a:t>
            </a:r>
          </a:p>
        </p:txBody>
      </p:sp>
      <p:sp>
        <p:nvSpPr>
          <p:cNvPr id="12" name="TextBox 11"/>
          <p:cNvSpPr txBox="1"/>
          <p:nvPr/>
        </p:nvSpPr>
        <p:spPr>
          <a:xfrm rot="19921913">
            <a:off x="5796137" y="27121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услуги</a:t>
            </a:r>
          </a:p>
        </p:txBody>
      </p:sp>
      <p:sp>
        <p:nvSpPr>
          <p:cNvPr id="13" name="TextBox 12"/>
          <p:cNvSpPr txBox="1"/>
          <p:nvPr/>
        </p:nvSpPr>
        <p:spPr>
          <a:xfrm rot="604893">
            <a:off x="4563637" y="265271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товары</a:t>
            </a:r>
          </a:p>
        </p:txBody>
      </p:sp>
      <p:sp>
        <p:nvSpPr>
          <p:cNvPr id="14" name="TextBox 13"/>
          <p:cNvSpPr txBox="1"/>
          <p:nvPr/>
        </p:nvSpPr>
        <p:spPr>
          <a:xfrm rot="20009541">
            <a:off x="4626620" y="5215107"/>
            <a:ext cx="29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потребности</a:t>
            </a:r>
          </a:p>
        </p:txBody>
      </p:sp>
      <p:sp>
        <p:nvSpPr>
          <p:cNvPr id="16" name="TextBox 15"/>
          <p:cNvSpPr txBox="1"/>
          <p:nvPr/>
        </p:nvSpPr>
        <p:spPr>
          <a:xfrm rot="4234280">
            <a:off x="6575963" y="3891757"/>
            <a:ext cx="22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стипендия</a:t>
            </a:r>
          </a:p>
        </p:txBody>
      </p:sp>
      <p:sp>
        <p:nvSpPr>
          <p:cNvPr id="17" name="TextBox 16"/>
          <p:cNvSpPr txBox="1"/>
          <p:nvPr/>
        </p:nvSpPr>
        <p:spPr>
          <a:xfrm rot="781132">
            <a:off x="5035017" y="4531686"/>
            <a:ext cx="125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пенсия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4005064"/>
            <a:ext cx="149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пособие</a:t>
            </a:r>
          </a:p>
        </p:txBody>
      </p:sp>
      <p:sp>
        <p:nvSpPr>
          <p:cNvPr id="19" name="TextBox 18"/>
          <p:cNvSpPr txBox="1"/>
          <p:nvPr/>
        </p:nvSpPr>
        <p:spPr>
          <a:xfrm rot="1598456">
            <a:off x="6604890" y="1441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зарплата</a:t>
            </a:r>
          </a:p>
        </p:txBody>
      </p:sp>
      <p:pic>
        <p:nvPicPr>
          <p:cNvPr id="24" name="Рисунок 23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4833460" y="703850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7690363" y="2145671"/>
            <a:ext cx="583341" cy="1396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Члены кавказской семьи . Стоковый вектор ©monkeybusiness 1083775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4621828" y="4393275"/>
            <a:ext cx="458642" cy="1407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5080470" y="3140967"/>
            <a:ext cx="551826" cy="1339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7022142" y="4317960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Члены кавказской семьи . Стоковый вектор ©monkeybusiness 1083775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8174510" y="2865789"/>
            <a:ext cx="278804" cy="550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084" y="626783"/>
            <a:ext cx="367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 семьи</a:t>
            </a:r>
          </a:p>
        </p:txBody>
      </p:sp>
      <p:pic>
        <p:nvPicPr>
          <p:cNvPr id="31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08" y="5725875"/>
            <a:ext cx="1253955" cy="8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11410" y="930332"/>
            <a:ext cx="97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доход</a:t>
            </a:r>
          </a:p>
        </p:txBody>
      </p:sp>
      <p:sp>
        <p:nvSpPr>
          <p:cNvPr id="85" name="TextBox 84"/>
          <p:cNvSpPr txBox="1"/>
          <p:nvPr/>
        </p:nvSpPr>
        <p:spPr>
          <a:xfrm rot="682051">
            <a:off x="5928707" y="20364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расходы</a:t>
            </a:r>
          </a:p>
        </p:txBody>
      </p:sp>
      <p:pic>
        <p:nvPicPr>
          <p:cNvPr id="55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72" y="2935055"/>
            <a:ext cx="921375" cy="59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rot="20955672">
            <a:off x="5450878" y="772051"/>
            <a:ext cx="220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</a:t>
            </a:r>
          </a:p>
        </p:txBody>
      </p:sp>
      <p:sp>
        <p:nvSpPr>
          <p:cNvPr id="57" name="TextBox 56"/>
          <p:cNvSpPr txBox="1"/>
          <p:nvPr/>
        </p:nvSpPr>
        <p:spPr>
          <a:xfrm rot="2943655">
            <a:off x="4502451" y="3983018"/>
            <a:ext cx="144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доход</a:t>
            </a:r>
          </a:p>
        </p:txBody>
      </p:sp>
    </p:spTree>
    <p:extLst>
      <p:ext uri="{BB962C8B-B14F-4D97-AF65-F5344CB8AC3E}">
        <p14:creationId xmlns:p14="http://schemas.microsoft.com/office/powerpoint/2010/main" val="20550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Экономика семьи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</a:t>
            </a:r>
            <a:r>
              <a:rPr lang="ru-RU" sz="2800" b="1" dirty="0"/>
              <a:t>к концу урока </a:t>
            </a:r>
          </a:p>
          <a:p>
            <a:r>
              <a:rPr lang="ru-RU" sz="2800" b="1" dirty="0"/>
              <a:t>знать</a:t>
            </a:r>
            <a:r>
              <a:rPr lang="ru-RU" sz="2800" dirty="0"/>
              <a:t>, </a:t>
            </a:r>
          </a:p>
          <a:p>
            <a:r>
              <a:rPr lang="ru-RU" sz="2800" dirty="0"/>
              <a:t>что такое экономика семьи,</a:t>
            </a:r>
          </a:p>
          <a:p>
            <a:r>
              <a:rPr lang="ru-RU" sz="2800" dirty="0"/>
              <a:t>какие виды доходов может получать семья,</a:t>
            </a:r>
          </a:p>
          <a:p>
            <a:r>
              <a:rPr lang="ru-RU" sz="2800" dirty="0"/>
              <a:t>что такое товары и что такое услуги,</a:t>
            </a:r>
          </a:p>
          <a:p>
            <a:r>
              <a:rPr lang="ru-RU" sz="2800" dirty="0"/>
              <a:t>из чего складывается семейный бюджет;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847424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уметь </a:t>
            </a:r>
          </a:p>
          <a:p>
            <a:r>
              <a:rPr lang="ru-RU" sz="2800" dirty="0"/>
              <a:t>объяснять необходимость экономного отношения к семейному бюджету.</a:t>
            </a:r>
          </a:p>
        </p:txBody>
      </p:sp>
      <p:pic>
        <p:nvPicPr>
          <p:cNvPr id="3074" name="Picture 2" descr="Кошелек рисунок (50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2785" r="10979" b="9910"/>
          <a:stretch/>
        </p:blipFill>
        <p:spPr bwMode="auto">
          <a:xfrm flipH="1">
            <a:off x="6942258" y="5229200"/>
            <a:ext cx="1289897" cy="1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72261" y="2643011"/>
            <a:ext cx="34778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8" y="103563"/>
            <a:ext cx="32403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  Поле открытий  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460" y="127085"/>
            <a:ext cx="32696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?  Поле вопросов  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8473" y="9901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876380">
            <a:off x="4814872" y="14485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бюджет</a:t>
            </a:r>
          </a:p>
        </p:txBody>
      </p:sp>
      <p:sp>
        <p:nvSpPr>
          <p:cNvPr id="12" name="TextBox 11"/>
          <p:cNvSpPr txBox="1"/>
          <p:nvPr/>
        </p:nvSpPr>
        <p:spPr>
          <a:xfrm rot="19921913">
            <a:off x="5796137" y="27121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услуги</a:t>
            </a:r>
          </a:p>
        </p:txBody>
      </p:sp>
      <p:sp>
        <p:nvSpPr>
          <p:cNvPr id="13" name="TextBox 12"/>
          <p:cNvSpPr txBox="1"/>
          <p:nvPr/>
        </p:nvSpPr>
        <p:spPr>
          <a:xfrm rot="604893">
            <a:off x="4563637" y="265271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товары</a:t>
            </a:r>
          </a:p>
        </p:txBody>
      </p:sp>
      <p:sp>
        <p:nvSpPr>
          <p:cNvPr id="14" name="TextBox 13"/>
          <p:cNvSpPr txBox="1"/>
          <p:nvPr/>
        </p:nvSpPr>
        <p:spPr>
          <a:xfrm rot="20009541">
            <a:off x="4626620" y="5215107"/>
            <a:ext cx="29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потребности</a:t>
            </a:r>
          </a:p>
        </p:txBody>
      </p:sp>
      <p:sp>
        <p:nvSpPr>
          <p:cNvPr id="16" name="TextBox 15"/>
          <p:cNvSpPr txBox="1"/>
          <p:nvPr/>
        </p:nvSpPr>
        <p:spPr>
          <a:xfrm rot="4234280">
            <a:off x="6575963" y="3891757"/>
            <a:ext cx="22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стипендия</a:t>
            </a:r>
          </a:p>
        </p:txBody>
      </p:sp>
      <p:sp>
        <p:nvSpPr>
          <p:cNvPr id="17" name="TextBox 16"/>
          <p:cNvSpPr txBox="1"/>
          <p:nvPr/>
        </p:nvSpPr>
        <p:spPr>
          <a:xfrm rot="781132">
            <a:off x="5035017" y="4531686"/>
            <a:ext cx="125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пенсия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4005064"/>
            <a:ext cx="149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пособие</a:t>
            </a:r>
          </a:p>
        </p:txBody>
      </p:sp>
      <p:sp>
        <p:nvSpPr>
          <p:cNvPr id="19" name="TextBox 18"/>
          <p:cNvSpPr txBox="1"/>
          <p:nvPr/>
        </p:nvSpPr>
        <p:spPr>
          <a:xfrm rot="1598456">
            <a:off x="6604890" y="1441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зарплата</a:t>
            </a:r>
          </a:p>
        </p:txBody>
      </p:sp>
      <p:pic>
        <p:nvPicPr>
          <p:cNvPr id="24" name="Рисунок 23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4833460" y="703850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7690363" y="2145671"/>
            <a:ext cx="583341" cy="1396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Члены кавказской семьи . Стоковый вектор ©monkeybusiness 1083775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4621828" y="4393275"/>
            <a:ext cx="458642" cy="1407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5080470" y="3140967"/>
            <a:ext cx="551826" cy="1339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7022142" y="4317960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Члены кавказской семьи . Стоковый вектор ©monkeybusiness 1083775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8174510" y="2865789"/>
            <a:ext cx="278804" cy="550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084" y="626783"/>
            <a:ext cx="367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Экономика семьи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11410" y="930332"/>
            <a:ext cx="97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доход</a:t>
            </a:r>
          </a:p>
        </p:txBody>
      </p:sp>
      <p:pic>
        <p:nvPicPr>
          <p:cNvPr id="23" name="Рисунок 22" descr="Члены кавказской семьи . Стоковый вектор ©monkeybusiness 1083775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443" r="72929" b="47634"/>
          <a:stretch/>
        </p:blipFill>
        <p:spPr bwMode="auto">
          <a:xfrm>
            <a:off x="231929" y="2373118"/>
            <a:ext cx="522923" cy="132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Члены кавказской семьи . Стоковый вектор ©monkeybusiness 10837753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5917" r="51479" b="47632"/>
          <a:stretch/>
        </p:blipFill>
        <p:spPr bwMode="auto">
          <a:xfrm>
            <a:off x="940087" y="2404253"/>
            <a:ext cx="484418" cy="1264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Члены кавказской семьи . Стоковый вектор ©monkeybusiness 1083775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67455" r="33580" b="9172"/>
          <a:stretch/>
        </p:blipFill>
        <p:spPr bwMode="auto">
          <a:xfrm>
            <a:off x="1285103" y="3263797"/>
            <a:ext cx="278804" cy="405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Члены кавказской семьи . Стоковый вектор ©monkeybusiness 10837753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5" t="444" r="10207" b="46893"/>
          <a:stretch/>
        </p:blipFill>
        <p:spPr bwMode="auto">
          <a:xfrm>
            <a:off x="1660019" y="2253749"/>
            <a:ext cx="413780" cy="149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Члены кавказской семьи . Стоковый вектор ©monkeybusiness 1083775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3993" r="73373" b="4735"/>
          <a:stretch/>
        </p:blipFill>
        <p:spPr bwMode="auto">
          <a:xfrm>
            <a:off x="2127867" y="2409472"/>
            <a:ext cx="531652" cy="1349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Члены кавказской семьи . Стоковый вектор ©monkeybusiness 1083775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57101" r="53254" b="7101"/>
          <a:stretch/>
        </p:blipFill>
        <p:spPr bwMode="auto">
          <a:xfrm>
            <a:off x="2659519" y="2736228"/>
            <a:ext cx="403377" cy="95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 rot="18853143">
            <a:off x="47728" y="1757545"/>
            <a:ext cx="125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зарплата</a:t>
            </a:r>
          </a:p>
        </p:txBody>
      </p:sp>
      <p:sp>
        <p:nvSpPr>
          <p:cNvPr id="39" name="TextBox 38"/>
          <p:cNvSpPr txBox="1"/>
          <p:nvPr/>
        </p:nvSpPr>
        <p:spPr>
          <a:xfrm rot="19013708">
            <a:off x="839014" y="1780347"/>
            <a:ext cx="117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пособие</a:t>
            </a:r>
          </a:p>
        </p:txBody>
      </p:sp>
      <p:sp>
        <p:nvSpPr>
          <p:cNvPr id="40" name="TextBox 39"/>
          <p:cNvSpPr txBox="1"/>
          <p:nvPr/>
        </p:nvSpPr>
        <p:spPr>
          <a:xfrm rot="18607370">
            <a:off x="1553773" y="1741653"/>
            <a:ext cx="107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пенсия</a:t>
            </a:r>
          </a:p>
        </p:txBody>
      </p:sp>
      <p:sp>
        <p:nvSpPr>
          <p:cNvPr id="41" name="TextBox 40"/>
          <p:cNvSpPr txBox="1"/>
          <p:nvPr/>
        </p:nvSpPr>
        <p:spPr>
          <a:xfrm rot="18600137">
            <a:off x="2014097" y="1644153"/>
            <a:ext cx="145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стипендия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22807" y="1172326"/>
            <a:ext cx="953049" cy="50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105609" y="1150003"/>
            <a:ext cx="2170247" cy="483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076335" y="1172326"/>
            <a:ext cx="199521" cy="25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799208" y="1172326"/>
            <a:ext cx="1476648" cy="50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682051">
            <a:off x="5928707" y="20364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расходы</a:t>
            </a:r>
          </a:p>
        </p:txBody>
      </p:sp>
      <p:pic>
        <p:nvPicPr>
          <p:cNvPr id="107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42" y="3597849"/>
            <a:ext cx="661582" cy="4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0173" y="1099540"/>
            <a:ext cx="156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другие виды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1640487" y="1150004"/>
            <a:ext cx="1635369" cy="149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8" grpId="0"/>
      <p:bldP spid="39" grpId="0"/>
      <p:bldP spid="40" grpId="0"/>
      <p:bldP spid="41" grpId="0"/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538</TotalTime>
  <Words>760</Words>
  <Application>Microsoft Office PowerPoint</Application>
  <PresentationFormat>Паказ на экране (4:3)</PresentationFormat>
  <Paragraphs>236</Paragraphs>
  <Slides>22</Slides>
  <Notes>1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Соседство</vt:lpstr>
      <vt:lpstr>Экономика семьи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семьи</dc:title>
  <dc:creator>KOMP</dc:creator>
  <cp:lastModifiedBy>Галина</cp:lastModifiedBy>
  <cp:revision>48</cp:revision>
  <dcterms:created xsi:type="dcterms:W3CDTF">2025-03-10T17:40:18Z</dcterms:created>
  <dcterms:modified xsi:type="dcterms:W3CDTF">2025-04-23T09:57:21Z</dcterms:modified>
</cp:coreProperties>
</file>