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  <p:sldId id="276" r:id="rId5"/>
    <p:sldId id="264" r:id="rId6"/>
    <p:sldId id="258" r:id="rId7"/>
    <p:sldId id="259" r:id="rId8"/>
    <p:sldId id="260" r:id="rId9"/>
    <p:sldId id="261" r:id="rId10"/>
    <p:sldId id="262" r:id="rId11"/>
    <p:sldId id="263" r:id="rId12"/>
    <p:sldId id="266" r:id="rId13"/>
    <p:sldId id="267" r:id="rId14"/>
    <p:sldId id="268" r:id="rId15"/>
    <p:sldId id="274" r:id="rId16"/>
    <p:sldId id="270" r:id="rId17"/>
    <p:sldId id="273" r:id="rId18"/>
    <p:sldId id="271" r:id="rId19"/>
    <p:sldId id="277" r:id="rId20"/>
    <p:sldId id="275" r:id="rId21"/>
    <p:sldId id="26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A7"/>
    <a:srgbClr val="000099"/>
    <a:srgbClr val="EA9E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FA9B7-8536-4A88-88EE-E2856778A1B2}" type="datetimeFigureOut">
              <a:rPr lang="ru-RU" smtClean="0"/>
              <a:pPr/>
              <a:t>18.02.2025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681F-0899-4568-A464-E6A3F2974A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FA9B7-8536-4A88-88EE-E2856778A1B2}" type="datetimeFigureOut">
              <a:rPr lang="ru-RU" smtClean="0"/>
              <a:pPr/>
              <a:t>18.02.2025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681F-0899-4568-A464-E6A3F2974A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FA9B7-8536-4A88-88EE-E2856778A1B2}" type="datetimeFigureOut">
              <a:rPr lang="ru-RU" smtClean="0"/>
              <a:pPr/>
              <a:t>18.02.2025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681F-0899-4568-A464-E6A3F2974A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FA9B7-8536-4A88-88EE-E2856778A1B2}" type="datetimeFigureOut">
              <a:rPr lang="ru-RU" smtClean="0"/>
              <a:pPr/>
              <a:t>18.02.2025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681F-0899-4568-A464-E6A3F2974A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FA9B7-8536-4A88-88EE-E2856778A1B2}" type="datetimeFigureOut">
              <a:rPr lang="ru-RU" smtClean="0"/>
              <a:pPr/>
              <a:t>18.02.2025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681F-0899-4568-A464-E6A3F2974A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FA9B7-8536-4A88-88EE-E2856778A1B2}" type="datetimeFigureOut">
              <a:rPr lang="ru-RU" smtClean="0"/>
              <a:pPr/>
              <a:t>18.02.2025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681F-0899-4568-A464-E6A3F2974A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FA9B7-8536-4A88-88EE-E2856778A1B2}" type="datetimeFigureOut">
              <a:rPr lang="ru-RU" smtClean="0"/>
              <a:pPr/>
              <a:t>18.02.2025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681F-0899-4568-A464-E6A3F2974A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FA9B7-8536-4A88-88EE-E2856778A1B2}" type="datetimeFigureOut">
              <a:rPr lang="ru-RU" smtClean="0"/>
              <a:pPr/>
              <a:t>18.02.2025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681F-0899-4568-A464-E6A3F2974A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FA9B7-8536-4A88-88EE-E2856778A1B2}" type="datetimeFigureOut">
              <a:rPr lang="ru-RU" smtClean="0"/>
              <a:pPr/>
              <a:t>18.02.2025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681F-0899-4568-A464-E6A3F2974A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FA9B7-8536-4A88-88EE-E2856778A1B2}" type="datetimeFigureOut">
              <a:rPr lang="ru-RU" smtClean="0"/>
              <a:pPr/>
              <a:t>18.02.2025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681F-0899-4568-A464-E6A3F2974A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FA9B7-8536-4A88-88EE-E2856778A1B2}" type="datetimeFigureOut">
              <a:rPr lang="ru-RU" smtClean="0"/>
              <a:pPr/>
              <a:t>18.02.2025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681F-0899-4568-A464-E6A3F2974A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FA9B7-8536-4A88-88EE-E2856778A1B2}" type="datetimeFigureOut">
              <a:rPr lang="ru-RU" smtClean="0"/>
              <a:pPr/>
              <a:t>18.02.2025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1681F-0899-4568-A464-E6A3F2974AB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http://namonitore.ru/uploads/catalog/3dgrafika/leto_6_1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pakutniki.narod.ru/images/orn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EA9EA3"/>
              </a:gs>
              <a:gs pos="50000">
                <a:srgbClr val="FFFFA7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sp>
        <p:nvSpPr>
          <p:cNvPr id="7" name="Прямоугольник 6"/>
          <p:cNvSpPr/>
          <p:nvPr/>
        </p:nvSpPr>
        <p:spPr>
          <a:xfrm>
            <a:off x="1643042" y="642918"/>
            <a:ext cx="66159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Лінгвістычны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батл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18551" y="1469744"/>
            <a:ext cx="8064896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be-BY" sz="9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Monotype Corsiva" pitchFamily="66" charset="0"/>
              </a:rPr>
              <a:t>Жаўруковаю песняю мова звініць!</a:t>
            </a:r>
            <a:endParaRPr lang="ru-RU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endParaRPr lang="ru-RU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http://namonitore.ru/uploads/catalog/3dgrafika/leto_6_1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pakutniki.narod.ru/images/orn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EA9EA3"/>
              </a:gs>
              <a:gs pos="50000">
                <a:srgbClr val="FFFFA7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sp>
        <p:nvSpPr>
          <p:cNvPr id="5" name="Прямоугольник 4"/>
          <p:cNvSpPr/>
          <p:nvPr/>
        </p:nvSpPr>
        <p:spPr>
          <a:xfrm>
            <a:off x="5357818" y="4857760"/>
            <a:ext cx="21611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Кавун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9458" name="Picture 2" descr="https://im0-tub-by.yandex.net/i?id=40f1d24181734f3a41506bf9b8da5f51&amp;n=33&amp;h=215&amp;w=38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785794"/>
            <a:ext cx="6980984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http://namonitore.ru/uploads/catalog/3dgrafika/leto_6_1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pakutniki.narod.ru/images/orn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EA9EA3"/>
              </a:gs>
              <a:gs pos="50000">
                <a:srgbClr val="FFFFA7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sp>
        <p:nvSpPr>
          <p:cNvPr id="5" name="Прямоугольник 4"/>
          <p:cNvSpPr/>
          <p:nvPr/>
        </p:nvSpPr>
        <p:spPr>
          <a:xfrm>
            <a:off x="5072066" y="4786322"/>
            <a:ext cx="37080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Шыпшына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0482" name="AutoShape 2" descr="https://im3-tub-by.yandex.net/i?id=58bce1550858c41909e953f4cb943f39&amp;n=33&amp;h=215&amp;w=3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https://im3-tub-by.yandex.net/i?id=58bce1550858c41909e953f4cb943f39&amp;n=33&amp;h=215&amp;w=3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6" name="AutoShape 6" descr="https://ds03.infourok.ru/uploads/ex/0078/00009cb7-c7d33021/img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8" name="AutoShape 8" descr="http://plantsreader.ru/wp-content/uploads/2015/01/%D0%A8%D0%B8%D0%BF%D0%BE%D0%B2%D0%BD%D0%B8%D0%B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90" name="Picture 10" descr="http://plantsreader.ru/wp-content/uploads/2015/01/%D0%A8%D0%B8%D0%BF%D0%BE%D0%B2%D0%BD%D0%B8%D0%B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85728"/>
            <a:ext cx="6024636" cy="44066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http://namonitore.ru/uploads/catalog/3dgrafika/leto_6_1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pakutniki.narod.ru/images/orn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EA9EA3"/>
              </a:gs>
              <a:gs pos="50000">
                <a:srgbClr val="FFFFA7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sp>
        <p:nvSpPr>
          <p:cNvPr id="5" name="Прямоугольник 4"/>
          <p:cNvSpPr/>
          <p:nvPr/>
        </p:nvSpPr>
        <p:spPr>
          <a:xfrm>
            <a:off x="5072066" y="4786322"/>
            <a:ext cx="24192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Дыван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0482" name="AutoShape 2" descr="https://im3-tub-by.yandex.net/i?id=58bce1550858c41909e953f4cb943f39&amp;n=33&amp;h=215&amp;w=3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https://im3-tub-by.yandex.net/i?id=58bce1550858c41909e953f4cb943f39&amp;n=33&amp;h=215&amp;w=3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6" name="AutoShape 6" descr="https://ds03.infourok.ru/uploads/ex/0078/00009cb7-c7d33021/img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8" name="AutoShape 8" descr="http://plantsreader.ru/wp-content/uploads/2015/01/%D0%A8%D0%B8%D0%BF%D0%BE%D0%B2%D0%BD%D0%B8%D0%B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6" name="AutoShape 2" descr="https://im2-tub-by.yandex.net/i?id=5c17f7379bcb387e64fb0bfce6a7ad35&amp;n=33&amp;h=215&amp;w=323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http://gale-gorr.ru/images/mindrova-sbornik-pesnopeniy-dlya-detskogo-i-zhenskogo-hor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0" name="AutoShape 6" descr="https://kak2z.ru/my_img/img/2015/12/03/0ae7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12" name="Picture 8" descr="https://kak2z.ru/my_img/img/2015/12/03/0ae7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285728"/>
            <a:ext cx="7620000" cy="4438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http://namonitore.ru/uploads/catalog/3dgrafika/leto_6_1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pakutniki.narod.ru/images/orn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3068"/>
            <a:ext cx="9144000" cy="6858000"/>
          </a:xfrm>
          <a:prstGeom prst="rect">
            <a:avLst/>
          </a:prstGeom>
          <a:gradFill>
            <a:gsLst>
              <a:gs pos="0">
                <a:srgbClr val="EA9EA3"/>
              </a:gs>
              <a:gs pos="50000">
                <a:srgbClr val="FFFFA7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sp>
        <p:nvSpPr>
          <p:cNvPr id="5" name="Прямоугольник 4"/>
          <p:cNvSpPr/>
          <p:nvPr/>
        </p:nvSpPr>
        <p:spPr>
          <a:xfrm>
            <a:off x="2123728" y="4995137"/>
            <a:ext cx="66832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Настольнік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(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абрус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)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0482" name="AutoShape 2" descr="https://im3-tub-by.yandex.net/i?id=58bce1550858c41909e953f4cb943f39&amp;n=33&amp;h=215&amp;w=3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https://im3-tub-by.yandex.net/i?id=58bce1550858c41909e953f4cb943f39&amp;n=33&amp;h=215&amp;w=3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6" name="AutoShape 6" descr="https://ds03.infourok.ru/uploads/ex/0078/00009cb7-c7d33021/img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8" name="AutoShape 8" descr="http://plantsreader.ru/wp-content/uploads/2015/01/%D0%A8%D0%B8%D0%BF%D0%BE%D0%B2%D0%BD%D0%B8%D0%B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6" name="AutoShape 2" descr="https://im2-tub-by.yandex.net/i?id=5c17f7379bcb387e64fb0bfce6a7ad35&amp;n=33&amp;h=215&amp;w=323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http://gale-gorr.ru/images/mindrova-sbornik-pesnopeniy-dlya-detskogo-i-zhenskogo-hor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0" name="AutoShape 6" descr="https://kak2z.ru/my_img/img/2015/12/03/0ae7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78" name="AutoShape 2" descr="https://im2-tub-by.yandex.net/i?id=68c7b7d7a97185f22c1454b6c63ca12c&amp;n=33&amp;h=215&amp;w=363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0365" y="185747"/>
            <a:ext cx="563880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http://namonitore.ru/uploads/catalog/3dgrafika/leto_6_1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pakutniki.narod.ru/images/orn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EA9EA3"/>
              </a:gs>
              <a:gs pos="50000">
                <a:srgbClr val="FFFFA7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sp>
        <p:nvSpPr>
          <p:cNvPr id="5" name="Прямоугольник 4"/>
          <p:cNvSpPr/>
          <p:nvPr/>
        </p:nvSpPr>
        <p:spPr>
          <a:xfrm>
            <a:off x="4793947" y="4786322"/>
            <a:ext cx="31758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Сурвэтка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0482" name="AutoShape 2" descr="https://im3-tub-by.yandex.net/i?id=58bce1550858c41909e953f4cb943f39&amp;n=33&amp;h=215&amp;w=3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https://im3-tub-by.yandex.net/i?id=58bce1550858c41909e953f4cb943f39&amp;n=33&amp;h=215&amp;w=3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6" name="AutoShape 6" descr="https://ds03.infourok.ru/uploads/ex/0078/00009cb7-c7d33021/img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8" name="AutoShape 8" descr="http://plantsreader.ru/wp-content/uploads/2015/01/%D0%A8%D0%B8%D0%BF%D0%BE%D0%B2%D0%BD%D0%B8%D0%B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6" name="AutoShape 2" descr="https://im2-tub-by.yandex.net/i?id=5c17f7379bcb387e64fb0bfce6a7ad35&amp;n=33&amp;h=215&amp;w=323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http://gale-gorr.ru/images/mindrova-sbornik-pesnopeniy-dlya-detskogo-i-zhenskogo-hor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0" name="AutoShape 6" descr="https://kak2z.ru/my_img/img/2015/12/03/0ae7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78" name="AutoShape 2" descr="https://im2-tub-by.yandex.net/i?id=68c7b7d7a97185f22c1454b6c63ca12c&amp;n=33&amp;h=215&amp;w=363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2" name="AutoShape 2" descr="http://images.dmir.ru/dmir/images/verblyuzhi-odeyalaatracy-pokryvalo-kpb-1914207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4" name="AutoShape 4" descr="http://images.dmir.ru/dmir/images/verblyuzhi-odeyalaatracy-pokryvalo-kpb-1914207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6" name="AutoShape 6" descr="http://images.dmir.ru/dmir/images/verblyuzhi-odeyalaatracy-pokryvalo-kpb-1914207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5267" r="794"/>
          <a:stretch/>
        </p:blipFill>
        <p:spPr>
          <a:xfrm>
            <a:off x="1475656" y="402551"/>
            <a:ext cx="6974905" cy="43494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http://namonitore.ru/uploads/catalog/3dgrafika/leto_6_1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pakutniki.narod.ru/images/orn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EA9EA3"/>
              </a:gs>
              <a:gs pos="50000">
                <a:srgbClr val="FFFFA7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sp>
        <p:nvSpPr>
          <p:cNvPr id="5" name="Прямоугольник 4"/>
          <p:cNvSpPr/>
          <p:nvPr/>
        </p:nvSpPr>
        <p:spPr>
          <a:xfrm>
            <a:off x="5247595" y="4786322"/>
            <a:ext cx="22685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Ручнік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0482" name="AutoShape 2" descr="https://im3-tub-by.yandex.net/i?id=58bce1550858c41909e953f4cb943f39&amp;n=33&amp;h=215&amp;w=3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https://im3-tub-by.yandex.net/i?id=58bce1550858c41909e953f4cb943f39&amp;n=33&amp;h=215&amp;w=3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6" name="AutoShape 6" descr="https://ds03.infourok.ru/uploads/ex/0078/00009cb7-c7d33021/img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8" name="AutoShape 8" descr="http://plantsreader.ru/wp-content/uploads/2015/01/%D0%A8%D0%B8%D0%BF%D0%BE%D0%B2%D0%BD%D0%B8%D0%B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6" name="AutoShape 2" descr="https://im2-tub-by.yandex.net/i?id=5c17f7379bcb387e64fb0bfce6a7ad35&amp;n=33&amp;h=215&amp;w=323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http://gale-gorr.ru/images/mindrova-sbornik-pesnopeniy-dlya-detskogo-i-zhenskogo-hor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0" name="AutoShape 6" descr="https://kak2z.ru/my_img/img/2015/12/03/0ae7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78" name="AutoShape 2" descr="https://im2-tub-by.yandex.net/i?id=68c7b7d7a97185f22c1454b6c63ca12c&amp;n=33&amp;h=215&amp;w=363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2" name="AutoShape 2" descr="http://images.dmir.ru/dmir/images/verblyuzhi-odeyalaatracy-pokryvalo-kpb-1914207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4" name="AutoShape 4" descr="http://images.dmir.ru/dmir/images/verblyuzhi-odeyalaatracy-pokryvalo-kpb-1914207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6" name="AutoShape 6" descr="http://images.dmir.ru/dmir/images/verblyuzhi-odeyalaatracy-pokryvalo-kpb-1914207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r="1373"/>
          <a:stretch/>
        </p:blipFill>
        <p:spPr>
          <a:xfrm>
            <a:off x="1859283" y="332656"/>
            <a:ext cx="6025085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66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http://namonitore.ru/uploads/catalog/3dgrafika/leto_6_1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pakutniki.narod.ru/images/orn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EA9EA3"/>
              </a:gs>
              <a:gs pos="50000">
                <a:srgbClr val="FFFFA7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sp>
        <p:nvSpPr>
          <p:cNvPr id="8" name="Прямоугольник 7"/>
          <p:cNvSpPr/>
          <p:nvPr/>
        </p:nvSpPr>
        <p:spPr>
          <a:xfrm>
            <a:off x="1475656" y="1268760"/>
            <a:ext cx="671517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Залацінкі</a:t>
            </a:r>
            <a:r>
              <a:rPr lang="ru-RU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 </a:t>
            </a:r>
            <a:r>
              <a:rPr lang="ru-RU" sz="9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роднай</a:t>
            </a:r>
            <a:r>
              <a:rPr lang="ru-RU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 </a:t>
            </a:r>
            <a:r>
              <a:rPr lang="ru-RU" sz="9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мовы</a:t>
            </a:r>
            <a:endParaRPr lang="ru-RU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http://namonitore.ru/uploads/catalog/3dgrafika/leto_6_1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pakutniki.narod.ru/images/orn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EA9EA3"/>
              </a:gs>
              <a:gs pos="50000">
                <a:srgbClr val="FFFFA7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sp>
        <p:nvSpPr>
          <p:cNvPr id="2" name="Прямоугольник 1"/>
          <p:cNvSpPr/>
          <p:nvPr/>
        </p:nvSpPr>
        <p:spPr>
          <a:xfrm>
            <a:off x="1259632" y="745702"/>
            <a:ext cx="7416824" cy="4353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err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свайго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языка </a:t>
            </a:r>
            <a:r>
              <a:rPr lang="ru-RU" sz="2400" b="1" dirty="0" err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спусціш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e-BY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</a:t>
            </a:r>
            <a:r>
              <a:rPr 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</a:t>
            </a:r>
            <a:r>
              <a:rPr lang="ru-RU" sz="2400" b="1" dirty="0" err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чужым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 </a:t>
            </a:r>
            <a:r>
              <a:rPr lang="ru-RU" sz="2400" b="1" dirty="0" err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зловіш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400" b="1" dirty="0" smtClean="0">
              <a:solidFill>
                <a:srgbClr val="000099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be-BY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Родная зямелька  як змаранаму </a:t>
            </a:r>
            <a:r>
              <a:rPr lang="be-BY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пасцелька.</a:t>
            </a:r>
            <a:endParaRPr lang="ru-RU" sz="2400" b="1" dirty="0">
              <a:solidFill>
                <a:srgbClr val="000099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добрую </a:t>
            </a:r>
            <a:r>
              <a:rPr lang="ru-RU" sz="2400" b="1" dirty="0" err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часіну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сказаць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 а ў </a:t>
            </a:r>
            <a:r>
              <a:rPr lang="ru-RU" sz="2400" b="1" dirty="0" err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ліхую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памаўчаць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err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Адною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рукою </a:t>
            </a:r>
            <a:r>
              <a:rPr 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 </a:t>
            </a:r>
            <a:r>
              <a:rPr lang="ru-RU" sz="2400" b="1" dirty="0" err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вузла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 </a:t>
            </a:r>
            <a:r>
              <a:rPr lang="ru-RU" sz="2400" b="1" dirty="0" err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завяжаш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err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Дзе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розумам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 </a:t>
            </a:r>
            <a:r>
              <a:rPr lang="ru-RU" sz="2400" b="1" dirty="0" err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дайду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дык 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</a:t>
            </a:r>
            <a:r>
              <a:rPr lang="ru-RU" sz="2400" b="1" dirty="0" err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кніжцы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знайду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Новых </a:t>
            </a:r>
            <a:r>
              <a:rPr lang="ru-RU" sz="2400" b="1" dirty="0" err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сяброў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нажывай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але 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старых не забывай.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</a:t>
            </a:r>
            <a:r>
              <a:rPr lang="ru-RU" sz="2400" b="1" dirty="0" err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раскусіўшы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арэх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зерня 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</a:t>
            </a:r>
            <a:r>
              <a:rPr lang="ru-RU" sz="2400" b="1" dirty="0" err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з’ясі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400" b="1" dirty="0" smtClean="0">
              <a:solidFill>
                <a:srgbClr val="000099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be-BY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Няма смачнейшай вадзіцы, як з роднай крыніцы.</a:t>
            </a:r>
            <a:endParaRPr lang="ru-RU" sz="2400" b="1" dirty="0" smtClean="0">
              <a:solidFill>
                <a:srgbClr val="000099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08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http://namonitore.ru/uploads/catalog/3dgrafika/leto_6_1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pakutniki.narod.ru/images/orn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EA9EA3"/>
              </a:gs>
              <a:gs pos="50000">
                <a:srgbClr val="FFFFA7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sp>
        <p:nvSpPr>
          <p:cNvPr id="8" name="Прямоугольник 7"/>
          <p:cNvSpPr/>
          <p:nvPr/>
        </p:nvSpPr>
        <p:spPr>
          <a:xfrm>
            <a:off x="1500166" y="1214422"/>
            <a:ext cx="671517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Папацей</a:t>
            </a:r>
            <a:r>
              <a:rPr lang="ru-RU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, </a:t>
            </a:r>
            <a:r>
              <a:rPr lang="ru-RU" sz="9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грамацей</a:t>
            </a:r>
            <a:r>
              <a:rPr lang="ru-RU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!</a:t>
            </a:r>
            <a:endParaRPr lang="ru-RU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http://namonitore.ru/uploads/catalog/3dgrafika/leto_6_1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pakutniki.narod.ru/images/orn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EA9EA3"/>
              </a:gs>
              <a:gs pos="50000">
                <a:srgbClr val="FFFFA7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sp>
        <p:nvSpPr>
          <p:cNvPr id="8" name="Прямоугольник 7"/>
          <p:cNvSpPr/>
          <p:nvPr/>
        </p:nvSpPr>
        <p:spPr>
          <a:xfrm>
            <a:off x="1331640" y="692696"/>
            <a:ext cx="7272808" cy="4747453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indent="449580" algn="just">
              <a:spcAft>
                <a:spcPts val="0"/>
              </a:spcAft>
            </a:pP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Раней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гэтым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месцы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было поле.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Аднойчы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вецер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прынёс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сюды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насене</a:t>
            </a:r>
            <a:r>
              <a:rPr lang="ru-RU" sz="3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бярозы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be-BY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3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яго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начало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расці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дрэ</a:t>
            </a:r>
            <a:r>
              <a:rPr lang="be-BY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ў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ца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3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Ця</a:t>
            </a:r>
            <a:r>
              <a:rPr lang="be-BY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ш</a:t>
            </a:r>
            <a:r>
              <a:rPr lang="ru-RU" sz="3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ка </a:t>
            </a:r>
            <a:r>
              <a:rPr lang="ru-RU" sz="3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і</a:t>
            </a:r>
            <a:r>
              <a:rPr lang="ru-RU" sz="3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лося</a:t>
            </a:r>
            <a:r>
              <a:rPr lang="ru-RU" sz="3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адзінокай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бяросцы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Летам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вятры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be-BY" sz="3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расалі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лісточкі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А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зімой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засыпаў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бяро</a:t>
            </a:r>
            <a:r>
              <a:rPr lang="be-BY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3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ку сне</a:t>
            </a:r>
            <a:r>
              <a:rPr lang="be-BY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х</a:t>
            </a:r>
            <a:r>
              <a:rPr lang="ru-RU" sz="3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Дрэўца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калацілася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ад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холаду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49580" algn="just">
              <a:spcBef>
                <a:spcPts val="340"/>
              </a:spcBef>
              <a:spcAft>
                <a:spcPts val="340"/>
              </a:spcAft>
            </a:pP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Убачыў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гэта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хлопчык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3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Выкапаў</a:t>
            </a:r>
            <a:r>
              <a:rPr lang="ru-RU" sz="3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be-BY" sz="3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ў</a:t>
            </a:r>
            <a:r>
              <a:rPr lang="ru-RU" sz="3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лесе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некалькі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бярозак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і </a:t>
            </a:r>
            <a:r>
              <a:rPr lang="ru-RU" sz="3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пасадіў</a:t>
            </a:r>
            <a:r>
              <a:rPr lang="ru-RU" sz="3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іх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каля ад</a:t>
            </a:r>
            <a:r>
              <a:rPr lang="be-BY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інокага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дрэўца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Не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сумавала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больш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бяро</a:t>
            </a:r>
            <a:r>
              <a:rPr lang="be-BY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3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ка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3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16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http://namonitore.ru/uploads/catalog/3dgrafika/leto_6_1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pakutniki.narod.ru/images/orn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EA9EA3"/>
              </a:gs>
              <a:gs pos="50000">
                <a:srgbClr val="FFFFA7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sp>
        <p:nvSpPr>
          <p:cNvPr id="8" name="Прямоугольник 7"/>
          <p:cNvSpPr/>
          <p:nvPr/>
        </p:nvSpPr>
        <p:spPr>
          <a:xfrm>
            <a:off x="1643042" y="1071546"/>
            <a:ext cx="6143668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Кветкавы</a:t>
            </a:r>
            <a:r>
              <a:rPr lang="ru-RU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 </a:t>
            </a:r>
            <a:r>
              <a:rPr lang="ru-RU" sz="9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філворд</a:t>
            </a:r>
            <a:endParaRPr lang="ru-RU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http://namonitore.ru/uploads/catalog/3dgrafika/leto_6_1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pakutniki.narod.ru/images/orn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EA9EA3"/>
              </a:gs>
              <a:gs pos="50000">
                <a:srgbClr val="FFFFA7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sp>
        <p:nvSpPr>
          <p:cNvPr id="8" name="Прямоугольник 7"/>
          <p:cNvSpPr/>
          <p:nvPr/>
        </p:nvSpPr>
        <p:spPr>
          <a:xfrm>
            <a:off x="1331640" y="692696"/>
            <a:ext cx="7272808" cy="4747453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indent="449580" algn="just">
              <a:spcAft>
                <a:spcPts val="0"/>
              </a:spcAft>
            </a:pP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Раней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гэтым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месцы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было поле.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Аднойчы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вецер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прынёс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сюды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насен</a:t>
            </a:r>
            <a:r>
              <a:rPr lang="be-BY" sz="3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бярозы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be-BY" sz="3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яго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начало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расці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дрэ</a:t>
            </a:r>
            <a:r>
              <a:rPr lang="be-BY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ў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ца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Ця</a:t>
            </a:r>
            <a:r>
              <a:rPr lang="be-BY" sz="3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3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ы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лося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адзінокай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бяро</a:t>
            </a:r>
            <a:r>
              <a:rPr lang="be-BY" sz="3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цы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Летам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вятры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be-BY" sz="3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расалі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лісточкі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А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зімой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засыпаў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бяро</a:t>
            </a:r>
            <a:r>
              <a:rPr lang="be-BY" sz="3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ку сне</a:t>
            </a:r>
            <a:r>
              <a:rPr lang="be-BY" sz="3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Дрэўца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калацілася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ад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холаду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49580" algn="just">
              <a:spcBef>
                <a:spcPts val="340"/>
              </a:spcBef>
              <a:spcAft>
                <a:spcPts val="340"/>
              </a:spcAft>
            </a:pP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Убачыў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гэта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хлопчык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3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Выкапаў</a:t>
            </a:r>
            <a:r>
              <a:rPr lang="ru-RU" sz="3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be-BY" sz="30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</a:t>
            </a:r>
            <a:r>
              <a:rPr lang="ru-RU" sz="3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лесе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некалькі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бярозак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і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пасад</a:t>
            </a:r>
            <a:r>
              <a:rPr lang="be-BY" sz="3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іў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іх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каля ад</a:t>
            </a:r>
            <a:r>
              <a:rPr lang="be-BY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інокага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дрэўца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Не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сумавала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больш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бяро</a:t>
            </a:r>
            <a:r>
              <a:rPr lang="be-BY" sz="3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ка.</a:t>
            </a:r>
            <a:endParaRPr lang="ru-RU" sz="3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19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http://namonitore.ru/uploads/catalog/3dgrafika/leto_6_1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pakutniki.narod.ru/images/orn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EA9EA3"/>
              </a:gs>
              <a:gs pos="50000">
                <a:srgbClr val="FFFFA7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sp>
        <p:nvSpPr>
          <p:cNvPr id="20482" name="AutoShape 2" descr="https://im3-tub-by.yandex.net/i?id=58bce1550858c41909e953f4cb943f39&amp;n=33&amp;h=215&amp;w=3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https://im3-tub-by.yandex.net/i?id=58bce1550858c41909e953f4cb943f39&amp;n=33&amp;h=215&amp;w=3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6" name="AutoShape 6" descr="https://ds03.infourok.ru/uploads/ex/0078/00009cb7-c7d33021/img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8" name="AutoShape 8" descr="http://plantsreader.ru/wp-content/uploads/2015/01/%D0%A8%D0%B8%D0%BF%D0%BE%D0%B2%D0%BD%D0%B8%D0%B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428728" y="1500174"/>
            <a:ext cx="71438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Жадаю вам, мілыя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дзеці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,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заўсёдна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 </a:t>
            </a:r>
          </a:p>
          <a:p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Любімаю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мовай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валодаць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свабодна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. </a:t>
            </a:r>
          </a:p>
          <a:p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І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каб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 па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жыцці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 вам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ішлося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лягчэй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, </a:t>
            </a:r>
          </a:p>
          <a:p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Вы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мову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 народа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вучыце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хутчэй</a:t>
            </a: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Monotype Corsiva" pitchFamily="66" charset="0"/>
              </a:rPr>
              <a:t>!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http://namonitore.ru/uploads/catalog/3dgrafika/leto_6_1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pakutniki.narod.ru/images/orn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EA9EA3"/>
              </a:gs>
              <a:gs pos="50000">
                <a:srgbClr val="FFFFA7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634748"/>
              </p:ext>
            </p:extLst>
          </p:nvPr>
        </p:nvGraphicFramePr>
        <p:xfrm>
          <a:off x="1115616" y="1412776"/>
          <a:ext cx="7632846" cy="3384376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693420">
                  <a:extLst>
                    <a:ext uri="{9D8B030D-6E8A-4147-A177-3AD203B41FA5}">
                      <a16:colId xmlns:a16="http://schemas.microsoft.com/office/drawing/2014/main" val="1923081237"/>
                    </a:ext>
                  </a:extLst>
                </a:gridCol>
                <a:gridCol w="693420">
                  <a:extLst>
                    <a:ext uri="{9D8B030D-6E8A-4147-A177-3AD203B41FA5}">
                      <a16:colId xmlns:a16="http://schemas.microsoft.com/office/drawing/2014/main" val="2210384644"/>
                    </a:ext>
                  </a:extLst>
                </a:gridCol>
                <a:gridCol w="693420">
                  <a:extLst>
                    <a:ext uri="{9D8B030D-6E8A-4147-A177-3AD203B41FA5}">
                      <a16:colId xmlns:a16="http://schemas.microsoft.com/office/drawing/2014/main" val="2160772461"/>
                    </a:ext>
                  </a:extLst>
                </a:gridCol>
                <a:gridCol w="693420">
                  <a:extLst>
                    <a:ext uri="{9D8B030D-6E8A-4147-A177-3AD203B41FA5}">
                      <a16:colId xmlns:a16="http://schemas.microsoft.com/office/drawing/2014/main" val="1590843478"/>
                    </a:ext>
                  </a:extLst>
                </a:gridCol>
                <a:gridCol w="693420">
                  <a:extLst>
                    <a:ext uri="{9D8B030D-6E8A-4147-A177-3AD203B41FA5}">
                      <a16:colId xmlns:a16="http://schemas.microsoft.com/office/drawing/2014/main" val="3921654382"/>
                    </a:ext>
                  </a:extLst>
                </a:gridCol>
                <a:gridCol w="694291">
                  <a:extLst>
                    <a:ext uri="{9D8B030D-6E8A-4147-A177-3AD203B41FA5}">
                      <a16:colId xmlns:a16="http://schemas.microsoft.com/office/drawing/2014/main" val="3964451053"/>
                    </a:ext>
                  </a:extLst>
                </a:gridCol>
                <a:gridCol w="694291">
                  <a:extLst>
                    <a:ext uri="{9D8B030D-6E8A-4147-A177-3AD203B41FA5}">
                      <a16:colId xmlns:a16="http://schemas.microsoft.com/office/drawing/2014/main" val="1098141999"/>
                    </a:ext>
                  </a:extLst>
                </a:gridCol>
                <a:gridCol w="694291">
                  <a:extLst>
                    <a:ext uri="{9D8B030D-6E8A-4147-A177-3AD203B41FA5}">
                      <a16:colId xmlns:a16="http://schemas.microsoft.com/office/drawing/2014/main" val="2417386319"/>
                    </a:ext>
                  </a:extLst>
                </a:gridCol>
                <a:gridCol w="694291">
                  <a:extLst>
                    <a:ext uri="{9D8B030D-6E8A-4147-A177-3AD203B41FA5}">
                      <a16:colId xmlns:a16="http://schemas.microsoft.com/office/drawing/2014/main" val="1274829838"/>
                    </a:ext>
                  </a:extLst>
                </a:gridCol>
                <a:gridCol w="694291">
                  <a:extLst>
                    <a:ext uri="{9D8B030D-6E8A-4147-A177-3AD203B41FA5}">
                      <a16:colId xmlns:a16="http://schemas.microsoft.com/office/drawing/2014/main" val="4262044265"/>
                    </a:ext>
                  </a:extLst>
                </a:gridCol>
                <a:gridCol w="694291">
                  <a:extLst>
                    <a:ext uri="{9D8B030D-6E8A-4147-A177-3AD203B41FA5}">
                      <a16:colId xmlns:a16="http://schemas.microsoft.com/office/drawing/2014/main" val="2303664289"/>
                    </a:ext>
                  </a:extLst>
                </a:gridCol>
              </a:tblGrid>
              <a:tr h="423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07646422"/>
                  </a:ext>
                </a:extLst>
              </a:tr>
              <a:tr h="423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7014592"/>
                  </a:ext>
                </a:extLst>
              </a:tr>
              <a:tr h="423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021197"/>
                  </a:ext>
                </a:extLst>
              </a:tr>
              <a:tr h="423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0925822"/>
                  </a:ext>
                </a:extLst>
              </a:tr>
              <a:tr h="423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89078072"/>
                  </a:ext>
                </a:extLst>
              </a:tr>
              <a:tr h="423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7469177"/>
                  </a:ext>
                </a:extLst>
              </a:tr>
              <a:tr h="423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58695493"/>
                  </a:ext>
                </a:extLst>
              </a:tr>
              <a:tr h="423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92028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510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http://namonitore.ru/uploads/catalog/3dgrafika/leto_6_1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pakutniki.narod.ru/images/orn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EA9EA3"/>
              </a:gs>
              <a:gs pos="50000">
                <a:srgbClr val="FFFFA7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891506"/>
              </p:ext>
            </p:extLst>
          </p:nvPr>
        </p:nvGraphicFramePr>
        <p:xfrm>
          <a:off x="1115616" y="1412776"/>
          <a:ext cx="7632846" cy="3384376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693420">
                  <a:extLst>
                    <a:ext uri="{9D8B030D-6E8A-4147-A177-3AD203B41FA5}">
                      <a16:colId xmlns:a16="http://schemas.microsoft.com/office/drawing/2014/main" val="1923081237"/>
                    </a:ext>
                  </a:extLst>
                </a:gridCol>
                <a:gridCol w="693420">
                  <a:extLst>
                    <a:ext uri="{9D8B030D-6E8A-4147-A177-3AD203B41FA5}">
                      <a16:colId xmlns:a16="http://schemas.microsoft.com/office/drawing/2014/main" val="2210384644"/>
                    </a:ext>
                  </a:extLst>
                </a:gridCol>
                <a:gridCol w="693420">
                  <a:extLst>
                    <a:ext uri="{9D8B030D-6E8A-4147-A177-3AD203B41FA5}">
                      <a16:colId xmlns:a16="http://schemas.microsoft.com/office/drawing/2014/main" val="2160772461"/>
                    </a:ext>
                  </a:extLst>
                </a:gridCol>
                <a:gridCol w="693420">
                  <a:extLst>
                    <a:ext uri="{9D8B030D-6E8A-4147-A177-3AD203B41FA5}">
                      <a16:colId xmlns:a16="http://schemas.microsoft.com/office/drawing/2014/main" val="1590843478"/>
                    </a:ext>
                  </a:extLst>
                </a:gridCol>
                <a:gridCol w="693420">
                  <a:extLst>
                    <a:ext uri="{9D8B030D-6E8A-4147-A177-3AD203B41FA5}">
                      <a16:colId xmlns:a16="http://schemas.microsoft.com/office/drawing/2014/main" val="3921654382"/>
                    </a:ext>
                  </a:extLst>
                </a:gridCol>
                <a:gridCol w="694291">
                  <a:extLst>
                    <a:ext uri="{9D8B030D-6E8A-4147-A177-3AD203B41FA5}">
                      <a16:colId xmlns:a16="http://schemas.microsoft.com/office/drawing/2014/main" val="3964451053"/>
                    </a:ext>
                  </a:extLst>
                </a:gridCol>
                <a:gridCol w="694291">
                  <a:extLst>
                    <a:ext uri="{9D8B030D-6E8A-4147-A177-3AD203B41FA5}">
                      <a16:colId xmlns:a16="http://schemas.microsoft.com/office/drawing/2014/main" val="1098141999"/>
                    </a:ext>
                  </a:extLst>
                </a:gridCol>
                <a:gridCol w="694291">
                  <a:extLst>
                    <a:ext uri="{9D8B030D-6E8A-4147-A177-3AD203B41FA5}">
                      <a16:colId xmlns:a16="http://schemas.microsoft.com/office/drawing/2014/main" val="2417386319"/>
                    </a:ext>
                  </a:extLst>
                </a:gridCol>
                <a:gridCol w="694291">
                  <a:extLst>
                    <a:ext uri="{9D8B030D-6E8A-4147-A177-3AD203B41FA5}">
                      <a16:colId xmlns:a16="http://schemas.microsoft.com/office/drawing/2014/main" val="1274829838"/>
                    </a:ext>
                  </a:extLst>
                </a:gridCol>
                <a:gridCol w="694291">
                  <a:extLst>
                    <a:ext uri="{9D8B030D-6E8A-4147-A177-3AD203B41FA5}">
                      <a16:colId xmlns:a16="http://schemas.microsoft.com/office/drawing/2014/main" val="4262044265"/>
                    </a:ext>
                  </a:extLst>
                </a:gridCol>
                <a:gridCol w="694291">
                  <a:extLst>
                    <a:ext uri="{9D8B030D-6E8A-4147-A177-3AD203B41FA5}">
                      <a16:colId xmlns:a16="http://schemas.microsoft.com/office/drawing/2014/main" val="2303664289"/>
                    </a:ext>
                  </a:extLst>
                </a:gridCol>
              </a:tblGrid>
              <a:tr h="423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07646422"/>
                  </a:ext>
                </a:extLst>
              </a:tr>
              <a:tr h="423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7014592"/>
                  </a:ext>
                </a:extLst>
              </a:tr>
              <a:tr h="423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021197"/>
                  </a:ext>
                </a:extLst>
              </a:tr>
              <a:tr h="423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0925822"/>
                  </a:ext>
                </a:extLst>
              </a:tr>
              <a:tr h="423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9078072"/>
                  </a:ext>
                </a:extLst>
              </a:tr>
              <a:tr h="423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7469177"/>
                  </a:ext>
                </a:extLst>
              </a:tr>
              <a:tr h="423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8695493"/>
                  </a:ext>
                </a:extLst>
              </a:tr>
              <a:tr h="423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A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92028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813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http://namonitore.ru/uploads/catalog/3dgrafika/leto_6_1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pakutniki.narod.ru/images/orn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EA9EA3"/>
              </a:gs>
              <a:gs pos="50000">
                <a:srgbClr val="FFFFA7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sp>
        <p:nvSpPr>
          <p:cNvPr id="8" name="Прямоугольник 7"/>
          <p:cNvSpPr/>
          <p:nvPr/>
        </p:nvSpPr>
        <p:spPr>
          <a:xfrm>
            <a:off x="1785918" y="1500174"/>
            <a:ext cx="6143668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Назаві</a:t>
            </a:r>
            <a:r>
              <a:rPr lang="ru-RU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 </a:t>
            </a:r>
            <a:r>
              <a:rPr lang="ru-RU" sz="9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мяне</a:t>
            </a:r>
            <a:r>
              <a:rPr lang="ru-RU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 </a:t>
            </a:r>
            <a:r>
              <a:rPr lang="ru-RU" sz="9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па-беларуску</a:t>
            </a:r>
            <a:endParaRPr lang="ru-RU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http://namonitore.ru/uploads/catalog/3dgrafika/leto_6_1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pakutniki.narod.ru/images/orn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EA9EA3"/>
              </a:gs>
              <a:gs pos="50000">
                <a:srgbClr val="FFFFA7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sp>
        <p:nvSpPr>
          <p:cNvPr id="15362" name="AutoShape 2" descr="http://garden8.ru/wp-content/uploads/2014/07/egevik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4" name="Picture 4" descr="http://garden8.ru/wp-content/uploads/2014/07/egevi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285728"/>
            <a:ext cx="5715000" cy="428625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357818" y="4857760"/>
            <a:ext cx="26805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Ажыны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http://namonitore.ru/uploads/catalog/3dgrafika/leto_6_1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pakutniki.narod.ru/images/orn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EA9EA3"/>
              </a:gs>
              <a:gs pos="50000">
                <a:srgbClr val="FFFFA7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sp>
        <p:nvSpPr>
          <p:cNvPr id="5" name="Прямоугольник 4"/>
          <p:cNvSpPr/>
          <p:nvPr/>
        </p:nvSpPr>
        <p:spPr>
          <a:xfrm>
            <a:off x="5357818" y="4857760"/>
            <a:ext cx="34483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Журавіны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4338" name="Picture 2" descr="https://im2-tub-by.yandex.net/i?id=8ccd4d44c05bf1c09532c5ab69c2f8e0&amp;n=33&amp;h=215&amp;w=34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714356"/>
            <a:ext cx="6261953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http://namonitore.ru/uploads/catalog/3dgrafika/leto_6_1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pakutniki.narod.ru/images/orn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EA9EA3"/>
              </a:gs>
              <a:gs pos="50000">
                <a:srgbClr val="FFFFA7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sp>
        <p:nvSpPr>
          <p:cNvPr id="5" name="Прямоугольник 4"/>
          <p:cNvSpPr/>
          <p:nvPr/>
        </p:nvSpPr>
        <p:spPr>
          <a:xfrm>
            <a:off x="5357818" y="4857760"/>
            <a:ext cx="28745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Парэчкі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7410" name="Picture 2" descr="https://im2-tub-by.yandex.net/i?id=b8f14e5a4f827b028a8ab81f2c36cc84&amp;n=33&amp;h=215&amp;w=3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500042"/>
            <a:ext cx="6117416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http://namonitore.ru/uploads/catalog/3dgrafika/leto_6_1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pakutniki.narod.ru/images/orn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EA9EA3"/>
              </a:gs>
              <a:gs pos="50000">
                <a:srgbClr val="FFFFA7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sp>
        <p:nvSpPr>
          <p:cNvPr id="5" name="Прямоугольник 4"/>
          <p:cNvSpPr/>
          <p:nvPr/>
        </p:nvSpPr>
        <p:spPr>
          <a:xfrm>
            <a:off x="5357818" y="4857760"/>
            <a:ext cx="2464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Агрэст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8434" name="Picture 2" descr="https://im0-tub-by.yandex.net/i?id=cf6b14a5d9d75e0212eaa87b38b2d8f1&amp;n=33&amp;h=215&amp;w=28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571480"/>
            <a:ext cx="5530960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459</Words>
  <Application>Microsoft Office PowerPoint</Application>
  <PresentationFormat>Экран (4:3)</PresentationFormat>
  <Paragraphs>208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Comic Sans MS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Сечко Наталья Александровна</cp:lastModifiedBy>
  <cp:revision>20</cp:revision>
  <dcterms:created xsi:type="dcterms:W3CDTF">2017-02-20T17:31:05Z</dcterms:created>
  <dcterms:modified xsi:type="dcterms:W3CDTF">2025-02-18T12:42:19Z</dcterms:modified>
</cp:coreProperties>
</file>