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Gagalin" panose="020B0604020202020204" charset="0"/>
      <p:regular r:id="rId10"/>
    </p:embeddedFont>
    <p:embeddedFont>
      <p:font typeface="Open Sans" panose="020B0604020202020204" charset="0"/>
      <p:regular r:id="rId11"/>
    </p:embeddedFont>
    <p:embeddedFont>
      <p:font typeface="Open Sans Italics" panose="020B0604020202020204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Open Sans Bold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1" d="100"/>
          <a:sy n="71" d="100"/>
        </p:scale>
        <p:origin x="63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12.svg"/><Relationship Id="rId2" Type="http://schemas.openxmlformats.org/officeDocument/2006/relationships/image" Target="../media/image1.jpe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slide" Target="slide2.xml"/><Relationship Id="rId10" Type="http://schemas.openxmlformats.org/officeDocument/2006/relationships/image" Target="../media/image6.png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.png"/><Relationship Id="rId18" Type="http://schemas.openxmlformats.org/officeDocument/2006/relationships/slide" Target="slide6.xml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slide" Target="slide5.xml"/><Relationship Id="rId2" Type="http://schemas.openxmlformats.org/officeDocument/2006/relationships/image" Target="../media/image1.jpeg"/><Relationship Id="rId16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slide" Target="slide3.xml"/><Relationship Id="rId10" Type="http://schemas.openxmlformats.org/officeDocument/2006/relationships/image" Target="../media/image6.png"/><Relationship Id="rId19" Type="http://schemas.openxmlformats.org/officeDocument/2006/relationships/slide" Target="slide8.xml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.png"/><Relationship Id="rId18" Type="http://schemas.openxmlformats.org/officeDocument/2006/relationships/image" Target="../media/image11.png"/><Relationship Id="rId3" Type="http://schemas.openxmlformats.org/officeDocument/2006/relationships/image" Target="../media/image2.png"/><Relationship Id="rId21" Type="http://schemas.openxmlformats.org/officeDocument/2006/relationships/hyperlink" Target="https://learningapps.org/watch?v=parguoazn24" TargetMode="Externa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9.png"/><Relationship Id="rId2" Type="http://schemas.openxmlformats.org/officeDocument/2006/relationships/image" Target="../media/image1.jpeg"/><Relationship Id="rId16" Type="http://schemas.openxmlformats.org/officeDocument/2006/relationships/image" Target="../media/image12.svg"/><Relationship Id="rId20" Type="http://schemas.openxmlformats.org/officeDocument/2006/relationships/hyperlink" Target="https://www.youtube.com/watch?v=6C_RWeZtCN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image" Target="../media/image10.png"/><Relationship Id="rId10" Type="http://schemas.openxmlformats.org/officeDocument/2006/relationships/image" Target="../media/image6.png"/><Relationship Id="rId19" Type="http://schemas.openxmlformats.org/officeDocument/2006/relationships/image" Target="../media/image12.png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slide" Target="slide2.xml"/><Relationship Id="rId22" Type="http://schemas.openxmlformats.org/officeDocument/2006/relationships/hyperlink" Target="https://www.youtube.com/watch?v=tf6ZvSB4fE4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.png"/><Relationship Id="rId1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13.png"/><Relationship Id="rId2" Type="http://schemas.openxmlformats.org/officeDocument/2006/relationships/image" Target="../media/image1.jpeg"/><Relationship Id="rId16" Type="http://schemas.openxmlformats.org/officeDocument/2006/relationships/image" Target="../media/image12.svg"/><Relationship Id="rId20" Type="http://schemas.openxmlformats.org/officeDocument/2006/relationships/hyperlink" Target="https://www.youtube.com/watch?v=6C_RWeZtCN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image" Target="../media/image10.png"/><Relationship Id="rId10" Type="http://schemas.openxmlformats.org/officeDocument/2006/relationships/image" Target="../media/image6.png"/><Relationship Id="rId19" Type="http://schemas.openxmlformats.org/officeDocument/2006/relationships/hyperlink" Target="https://learningapps.org/watch?v=pqux5yi3t24" TargetMode="External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.png"/><Relationship Id="rId1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12.svg"/><Relationship Id="rId2" Type="http://schemas.openxmlformats.org/officeDocument/2006/relationships/image" Target="../media/image1.jpeg"/><Relationship Id="rId16" Type="http://schemas.openxmlformats.org/officeDocument/2006/relationships/image" Target="../media/image10.png"/><Relationship Id="rId20" Type="http://schemas.openxmlformats.org/officeDocument/2006/relationships/hyperlink" Target="https://www.youtube.com/watch?v=Q6GI4w5eFb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slide" Target="slide2.xml"/><Relationship Id="rId10" Type="http://schemas.openxmlformats.org/officeDocument/2006/relationships/image" Target="../media/image6.png"/><Relationship Id="rId19" Type="http://schemas.openxmlformats.org/officeDocument/2006/relationships/hyperlink" Target="https://learningapps.org/watch?v=pemiuoc2c24" TargetMode="External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.png"/><Relationship Id="rId1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17.png"/><Relationship Id="rId2" Type="http://schemas.openxmlformats.org/officeDocument/2006/relationships/image" Target="../media/image1.jpeg"/><Relationship Id="rId16" Type="http://schemas.openxmlformats.org/officeDocument/2006/relationships/image" Target="../media/image12.svg"/><Relationship Id="rId20" Type="http://schemas.openxmlformats.org/officeDocument/2006/relationships/hyperlink" Target="https://www.youtube.com/watch?v=nmGXEESqSf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image" Target="../media/image10.png"/><Relationship Id="rId10" Type="http://schemas.openxmlformats.org/officeDocument/2006/relationships/image" Target="../media/image6.png"/><Relationship Id="rId19" Type="http://schemas.openxmlformats.org/officeDocument/2006/relationships/hyperlink" Target="https://learningapps.org/watch?v=p3tpg9h7c24" TargetMode="External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.png"/><Relationship Id="rId1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19.png"/><Relationship Id="rId2" Type="http://schemas.openxmlformats.org/officeDocument/2006/relationships/image" Target="../media/image1.jpeg"/><Relationship Id="rId16" Type="http://schemas.openxmlformats.org/officeDocument/2006/relationships/image" Target="../media/image12.svg"/><Relationship Id="rId20" Type="http://schemas.openxmlformats.org/officeDocument/2006/relationships/hyperlink" Target="https://www.youtube.com/watch?v=mPAQgxj1nC8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image" Target="../media/image10.png"/><Relationship Id="rId10" Type="http://schemas.openxmlformats.org/officeDocument/2006/relationships/image" Target="../media/image6.png"/><Relationship Id="rId19" Type="http://schemas.openxmlformats.org/officeDocument/2006/relationships/hyperlink" Target="https://learningapps.org/watch?v=p7a1ko55a24" TargetMode="External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svg"/><Relationship Id="rId18" Type="http://schemas.openxmlformats.org/officeDocument/2006/relationships/image" Target="../media/image22.png"/><Relationship Id="rId3" Type="http://schemas.openxmlformats.org/officeDocument/2006/relationships/image" Target="../media/image21.png"/><Relationship Id="rId21" Type="http://schemas.openxmlformats.org/officeDocument/2006/relationships/hyperlink" Target="https://www.youtube.com/watch?v=mPAQgxj1nC8" TargetMode="External"/><Relationship Id="rId7" Type="http://schemas.openxmlformats.org/officeDocument/2006/relationships/image" Target="../media/image5.svg"/><Relationship Id="rId12" Type="http://schemas.openxmlformats.org/officeDocument/2006/relationships/image" Target="../media/image7.png"/><Relationship Id="rId17" Type="http://schemas.openxmlformats.org/officeDocument/2006/relationships/image" Target="../media/image12.svg"/><Relationship Id="rId2" Type="http://schemas.openxmlformats.org/officeDocument/2006/relationships/image" Target="../media/image1.jpeg"/><Relationship Id="rId16" Type="http://schemas.openxmlformats.org/officeDocument/2006/relationships/image" Target="../media/image10.png"/><Relationship Id="rId20" Type="http://schemas.openxmlformats.org/officeDocument/2006/relationships/hyperlink" Target="https://www.youtube.com/watch?v=rvXSIojvpGs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image" Target="../media/image3.svg"/><Relationship Id="rId15" Type="http://schemas.openxmlformats.org/officeDocument/2006/relationships/slide" Target="slide2.xml"/><Relationship Id="rId10" Type="http://schemas.openxmlformats.org/officeDocument/2006/relationships/image" Target="../media/image5.png"/><Relationship Id="rId19" Type="http://schemas.openxmlformats.org/officeDocument/2006/relationships/hyperlink" Target="https://learningapps.org/watch?v=pb9oue4qa24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26583"/>
            <a:ext cx="18288000" cy="10972800"/>
            <a:chOff x="0" y="0"/>
            <a:chExt cx="24384000" cy="14630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4630400"/>
            </a:xfrm>
            <a:custGeom>
              <a:avLst/>
              <a:gdLst/>
              <a:ahLst/>
              <a:cxnLst/>
              <a:rect l="l" t="t" r="r" b="b"/>
              <a:pathLst>
                <a:path w="24384000" h="14630400">
                  <a:moveTo>
                    <a:pt x="0" y="0"/>
                  </a:moveTo>
                  <a:lnTo>
                    <a:pt x="24384000" y="0"/>
                  </a:lnTo>
                  <a:lnTo>
                    <a:pt x="24384000" y="14630400"/>
                  </a:lnTo>
                  <a:lnTo>
                    <a:pt x="0" y="14630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71600" y="990604"/>
              <a:ext cx="8888011" cy="12344460"/>
            </a:xfrm>
            <a:custGeom>
              <a:avLst/>
              <a:gdLst/>
              <a:ahLst/>
              <a:cxnLst/>
              <a:rect l="l" t="t" r="r" b="b"/>
              <a:pathLst>
                <a:path w="8888011" h="12344460">
                  <a:moveTo>
                    <a:pt x="0" y="0"/>
                  </a:moveTo>
                  <a:lnTo>
                    <a:pt x="8888011" y="0"/>
                  </a:lnTo>
                  <a:lnTo>
                    <a:pt x="8888011" y="12344460"/>
                  </a:lnTo>
                  <a:lnTo>
                    <a:pt x="0" y="12344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339960" y="10127831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8" y="0"/>
                  </a:lnTo>
                  <a:lnTo>
                    <a:pt x="2948508" y="3124623"/>
                  </a:lnTo>
                  <a:lnTo>
                    <a:pt x="0" y="3124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 rot="-547237">
              <a:off x="1902955" y="11858719"/>
              <a:ext cx="1109967" cy="772940"/>
            </a:xfrm>
            <a:custGeom>
              <a:avLst/>
              <a:gdLst/>
              <a:ahLst/>
              <a:cxnLst/>
              <a:rect l="l" t="t" r="r" b="b"/>
              <a:pathLst>
                <a:path w="1109967" h="772940">
                  <a:moveTo>
                    <a:pt x="0" y="0"/>
                  </a:moveTo>
                  <a:lnTo>
                    <a:pt x="1109967" y="0"/>
                  </a:lnTo>
                  <a:lnTo>
                    <a:pt x="1109967" y="772940"/>
                  </a:lnTo>
                  <a:lnTo>
                    <a:pt x="0" y="7729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7216146">
              <a:off x="3651026" y="12359365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10800000">
              <a:off x="7050876" y="1722674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9" y="0"/>
                  </a:lnTo>
                  <a:lnTo>
                    <a:pt x="2948509" y="3124623"/>
                  </a:lnTo>
                  <a:lnTo>
                    <a:pt x="0" y="3124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8902194" y="3031614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1915411">
              <a:off x="8702737" y="2398711"/>
              <a:ext cx="726178" cy="505684"/>
            </a:xfrm>
            <a:custGeom>
              <a:avLst/>
              <a:gdLst/>
              <a:ahLst/>
              <a:cxnLst/>
              <a:rect l="l" t="t" r="r" b="b"/>
              <a:pathLst>
                <a:path w="726178" h="505684">
                  <a:moveTo>
                    <a:pt x="0" y="0"/>
                  </a:moveTo>
                  <a:lnTo>
                    <a:pt x="726178" y="0"/>
                  </a:lnTo>
                  <a:lnTo>
                    <a:pt x="726178" y="505684"/>
                  </a:lnTo>
                  <a:lnTo>
                    <a:pt x="0" y="5056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2499506" y="11874608"/>
              <a:ext cx="1135321" cy="840138"/>
            </a:xfrm>
            <a:custGeom>
              <a:avLst/>
              <a:gdLst/>
              <a:ahLst/>
              <a:cxnLst/>
              <a:rect l="l" t="t" r="r" b="b"/>
              <a:pathLst>
                <a:path w="1135321" h="840138">
                  <a:moveTo>
                    <a:pt x="0" y="0"/>
                  </a:moveTo>
                  <a:lnTo>
                    <a:pt x="1135321" y="0"/>
                  </a:lnTo>
                  <a:lnTo>
                    <a:pt x="1135321" y="840137"/>
                  </a:lnTo>
                  <a:lnTo>
                    <a:pt x="0" y="840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-9107817">
              <a:off x="7938146" y="2200481"/>
              <a:ext cx="614798" cy="454951"/>
            </a:xfrm>
            <a:custGeom>
              <a:avLst/>
              <a:gdLst/>
              <a:ahLst/>
              <a:cxnLst/>
              <a:rect l="l" t="t" r="r" b="b"/>
              <a:pathLst>
                <a:path w="614798" h="454951">
                  <a:moveTo>
                    <a:pt x="0" y="0"/>
                  </a:moveTo>
                  <a:lnTo>
                    <a:pt x="614798" y="0"/>
                  </a:lnTo>
                  <a:lnTo>
                    <a:pt x="614798" y="454951"/>
                  </a:lnTo>
                  <a:lnTo>
                    <a:pt x="0" y="4549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2738719" y="1394384"/>
            <a:ext cx="3091870" cy="7304284"/>
          </a:xfrm>
          <a:custGeom>
            <a:avLst/>
            <a:gdLst/>
            <a:ahLst/>
            <a:cxnLst/>
            <a:rect l="l" t="t" r="r" b="b"/>
            <a:pathLst>
              <a:path w="3091870" h="7304284">
                <a:moveTo>
                  <a:pt x="0" y="0"/>
                </a:moveTo>
                <a:lnTo>
                  <a:pt x="3091870" y="0"/>
                </a:lnTo>
                <a:lnTo>
                  <a:pt x="3091870" y="7304285"/>
                </a:lnTo>
                <a:lnTo>
                  <a:pt x="0" y="7304285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4" name="Freeform 14">
            <a:hlinkClick r:id="rId15" action="ppaction://hlinksldjump"/>
          </p:cNvPr>
          <p:cNvSpPr/>
          <p:nvPr/>
        </p:nvSpPr>
        <p:spPr>
          <a:xfrm>
            <a:off x="13320007" y="8139037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3"/>
                </a:lnTo>
                <a:lnTo>
                  <a:pt x="0" y="111926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>
            <a:hlinkClick r:id="rId15" action="ppaction://hlinksldjump"/>
          </p:cNvPr>
          <p:cNvSpPr txBox="1"/>
          <p:nvPr/>
        </p:nvSpPr>
        <p:spPr>
          <a:xfrm>
            <a:off x="14095236" y="8015212"/>
            <a:ext cx="2249508" cy="1106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89"/>
              </a:lnSpc>
            </a:pPr>
            <a:r>
              <a:rPr lang="en-US" sz="6492" u="sng" dirty="0">
                <a:solidFill>
                  <a:srgbClr val="FEEFEC"/>
                </a:solidFill>
                <a:latin typeface="Gagalin"/>
                <a:ea typeface="Gagalin"/>
                <a:cs typeface="Gagalin"/>
                <a:sym typeface="Gagalin"/>
                <a:hlinkClick r:id="rId15" action="ppaction://hlinksldjump"/>
              </a:rPr>
              <a:t>СТАРТ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886748" y="571468"/>
            <a:ext cx="9544060" cy="2410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9400"/>
              </a:lnSpc>
            </a:pPr>
            <a:r>
              <a:rPr lang="en-US" sz="10400" dirty="0" err="1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Человек</a:t>
            </a:r>
            <a:endParaRPr lang="en-US" sz="10400" dirty="0">
              <a:solidFill>
                <a:srgbClr val="004AAD"/>
              </a:solidFill>
              <a:latin typeface="Gagalin"/>
              <a:ea typeface="Gagalin"/>
              <a:cs typeface="Gagalin"/>
              <a:sym typeface="Gagalin"/>
            </a:endParaRPr>
          </a:p>
          <a:p>
            <a:pPr algn="r">
              <a:lnSpc>
                <a:spcPts val="9400"/>
              </a:lnSpc>
            </a:pPr>
            <a:r>
              <a:rPr lang="en-US" sz="10400" dirty="0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и </a:t>
            </a:r>
            <a:r>
              <a:rPr lang="en-US" sz="10400" dirty="0" err="1" smtClean="0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его</a:t>
            </a:r>
            <a:r>
              <a:rPr lang="ru-RU" sz="10400" dirty="0" smtClean="0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 </a:t>
            </a:r>
            <a:r>
              <a:rPr lang="en-US" sz="10400" dirty="0" err="1" smtClean="0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здоровье</a:t>
            </a:r>
            <a:endParaRPr lang="en-US" sz="10400" dirty="0">
              <a:solidFill>
                <a:srgbClr val="004AAD"/>
              </a:solidFill>
              <a:latin typeface="Gagalin"/>
              <a:ea typeface="Gagalin"/>
              <a:cs typeface="Gagalin"/>
              <a:sym typeface="Gagalin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114544" y="2928922"/>
            <a:ext cx="8744892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Человек</a:t>
            </a:r>
            <a:r>
              <a:rPr lang="en-US" sz="5000" dirty="0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и </a:t>
            </a:r>
            <a:r>
              <a:rPr lang="en-US" sz="5000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мир</a:t>
            </a:r>
            <a:r>
              <a:rPr lang="en-US" sz="5000" dirty="0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. 3 </a:t>
            </a:r>
            <a:r>
              <a:rPr lang="en-US" sz="5000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класс</a:t>
            </a:r>
            <a:endParaRPr lang="en-US" sz="5000" dirty="0">
              <a:solidFill>
                <a:srgbClr val="004AAD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643802" y="6230393"/>
            <a:ext cx="9858444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335"/>
              </a:lnSpc>
            </a:pPr>
            <a:r>
              <a:rPr lang="en-US" sz="3810" spc="201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Гупало </a:t>
            </a:r>
            <a:r>
              <a:rPr lang="en-US" sz="3810" spc="201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Татьяна</a:t>
            </a:r>
            <a:r>
              <a:rPr lang="en-US" sz="3810" spc="201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3810" spc="201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Александровна</a:t>
            </a:r>
            <a:endParaRPr lang="en-US" sz="3810" spc="201" dirty="0">
              <a:solidFill>
                <a:srgbClr val="004AAD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algn="r">
              <a:lnSpc>
                <a:spcPts val="4075"/>
              </a:lnSpc>
            </a:pPr>
            <a:r>
              <a:rPr lang="en-US" sz="2910" spc="15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учитель</a:t>
            </a:r>
            <a:r>
              <a:rPr lang="en-US" sz="2910" spc="15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 ГУО "</a:t>
            </a:r>
            <a:r>
              <a:rPr lang="en-US" sz="2910" spc="15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Средняя</a:t>
            </a:r>
            <a:r>
              <a:rPr lang="en-US" sz="2910" spc="15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910" spc="15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школа</a:t>
            </a:r>
            <a:r>
              <a:rPr lang="en-US" sz="2910" spc="15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 N⁰30 </a:t>
            </a:r>
            <a:r>
              <a:rPr lang="en-US" sz="2910" spc="15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г.Гомеля</a:t>
            </a:r>
            <a:r>
              <a:rPr lang="en-US" sz="2910" spc="15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</a:rPr>
              <a:t>"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-426583"/>
            <a:ext cx="18288000" cy="10972800"/>
            <a:chOff x="0" y="0"/>
            <a:chExt cx="24384000" cy="14630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4630400"/>
            </a:xfrm>
            <a:custGeom>
              <a:avLst/>
              <a:gdLst/>
              <a:ahLst/>
              <a:cxnLst/>
              <a:rect l="l" t="t" r="r" b="b"/>
              <a:pathLst>
                <a:path w="24384000" h="14630400">
                  <a:moveTo>
                    <a:pt x="0" y="0"/>
                  </a:moveTo>
                  <a:lnTo>
                    <a:pt x="24384000" y="0"/>
                  </a:lnTo>
                  <a:lnTo>
                    <a:pt x="24384000" y="14630400"/>
                  </a:lnTo>
                  <a:lnTo>
                    <a:pt x="0" y="14630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71600" y="990604"/>
              <a:ext cx="8888011" cy="12344460"/>
            </a:xfrm>
            <a:custGeom>
              <a:avLst/>
              <a:gdLst/>
              <a:ahLst/>
              <a:cxnLst/>
              <a:rect l="l" t="t" r="r" b="b"/>
              <a:pathLst>
                <a:path w="8888011" h="12344460">
                  <a:moveTo>
                    <a:pt x="0" y="0"/>
                  </a:moveTo>
                  <a:lnTo>
                    <a:pt x="8888011" y="0"/>
                  </a:lnTo>
                  <a:lnTo>
                    <a:pt x="8888011" y="12344460"/>
                  </a:lnTo>
                  <a:lnTo>
                    <a:pt x="0" y="12344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339960" y="10127831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8" y="0"/>
                  </a:lnTo>
                  <a:lnTo>
                    <a:pt x="2948508" y="3124623"/>
                  </a:lnTo>
                  <a:lnTo>
                    <a:pt x="0" y="3124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 rot="-547237">
              <a:off x="1902955" y="11858719"/>
              <a:ext cx="1109967" cy="772940"/>
            </a:xfrm>
            <a:custGeom>
              <a:avLst/>
              <a:gdLst/>
              <a:ahLst/>
              <a:cxnLst/>
              <a:rect l="l" t="t" r="r" b="b"/>
              <a:pathLst>
                <a:path w="1109967" h="772940">
                  <a:moveTo>
                    <a:pt x="0" y="0"/>
                  </a:moveTo>
                  <a:lnTo>
                    <a:pt x="1109967" y="0"/>
                  </a:lnTo>
                  <a:lnTo>
                    <a:pt x="1109967" y="772940"/>
                  </a:lnTo>
                  <a:lnTo>
                    <a:pt x="0" y="7729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7216146">
              <a:off x="3651026" y="12359365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10800000">
              <a:off x="7050876" y="1722674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9" y="0"/>
                  </a:lnTo>
                  <a:lnTo>
                    <a:pt x="2948509" y="3124623"/>
                  </a:lnTo>
                  <a:lnTo>
                    <a:pt x="0" y="3124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8902194" y="3031614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1915411">
              <a:off x="8702737" y="2398711"/>
              <a:ext cx="726178" cy="505684"/>
            </a:xfrm>
            <a:custGeom>
              <a:avLst/>
              <a:gdLst/>
              <a:ahLst/>
              <a:cxnLst/>
              <a:rect l="l" t="t" r="r" b="b"/>
              <a:pathLst>
                <a:path w="726178" h="505684">
                  <a:moveTo>
                    <a:pt x="0" y="0"/>
                  </a:moveTo>
                  <a:lnTo>
                    <a:pt x="726178" y="0"/>
                  </a:lnTo>
                  <a:lnTo>
                    <a:pt x="726178" y="505684"/>
                  </a:lnTo>
                  <a:lnTo>
                    <a:pt x="0" y="5056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2499506" y="11874608"/>
              <a:ext cx="1135321" cy="840138"/>
            </a:xfrm>
            <a:custGeom>
              <a:avLst/>
              <a:gdLst/>
              <a:ahLst/>
              <a:cxnLst/>
              <a:rect l="l" t="t" r="r" b="b"/>
              <a:pathLst>
                <a:path w="1135321" h="840138">
                  <a:moveTo>
                    <a:pt x="0" y="0"/>
                  </a:moveTo>
                  <a:lnTo>
                    <a:pt x="1135321" y="0"/>
                  </a:lnTo>
                  <a:lnTo>
                    <a:pt x="1135321" y="840137"/>
                  </a:lnTo>
                  <a:lnTo>
                    <a:pt x="0" y="8401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-9107817">
              <a:off x="7938146" y="2200481"/>
              <a:ext cx="614798" cy="454951"/>
            </a:xfrm>
            <a:custGeom>
              <a:avLst/>
              <a:gdLst/>
              <a:ahLst/>
              <a:cxnLst/>
              <a:rect l="l" t="t" r="r" b="b"/>
              <a:pathLst>
                <a:path w="614798" h="454951">
                  <a:moveTo>
                    <a:pt x="0" y="0"/>
                  </a:moveTo>
                  <a:lnTo>
                    <a:pt x="614798" y="0"/>
                  </a:lnTo>
                  <a:lnTo>
                    <a:pt x="614798" y="454951"/>
                  </a:lnTo>
                  <a:lnTo>
                    <a:pt x="0" y="4549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2743322" y="1422041"/>
            <a:ext cx="3070599" cy="7254033"/>
          </a:xfrm>
          <a:custGeom>
            <a:avLst/>
            <a:gdLst/>
            <a:ahLst/>
            <a:cxnLst/>
            <a:rect l="l" t="t" r="r" b="b"/>
            <a:pathLst>
              <a:path w="3070599" h="7254033">
                <a:moveTo>
                  <a:pt x="0" y="0"/>
                </a:moveTo>
                <a:lnTo>
                  <a:pt x="3070599" y="0"/>
                </a:lnTo>
                <a:lnTo>
                  <a:pt x="3070599" y="7254033"/>
                </a:lnTo>
                <a:lnTo>
                  <a:pt x="0" y="7254033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9151035" y="550685"/>
            <a:ext cx="8108265" cy="2415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373"/>
              </a:lnSpc>
            </a:pPr>
            <a:r>
              <a:rPr lang="en-US" sz="9100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Человек </a:t>
            </a:r>
          </a:p>
          <a:p>
            <a:pPr algn="r">
              <a:lnSpc>
                <a:spcPts val="9373"/>
              </a:lnSpc>
            </a:pPr>
            <a:r>
              <a:rPr lang="en-US" sz="9100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и его здоровье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767094" y="2871230"/>
            <a:ext cx="9806590" cy="8742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122679" lvl="1" indent="-561340">
              <a:lnSpc>
                <a:spcPts val="7279"/>
              </a:lnSpc>
              <a:buFont typeface="Arial"/>
              <a:buChar char="•"/>
            </a:pPr>
            <a:r>
              <a:rPr lang="en-US" sz="5199" u="sng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5" action="ppaction://hlinksldjump"/>
              </a:rPr>
              <a:t>Опора</a:t>
            </a:r>
            <a:r>
              <a:rPr lang="en-US" sz="5199" u="sng" dirty="0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5" action="ppaction://hlinksldjump"/>
              </a:rPr>
              <a:t> </a:t>
            </a:r>
            <a:r>
              <a:rPr lang="en-US" sz="5199" u="sng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5" action="ppaction://hlinksldjump"/>
              </a:rPr>
              <a:t>тела</a:t>
            </a:r>
            <a:r>
              <a:rPr lang="en-US" sz="5199" u="sng" dirty="0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5" action="ppaction://hlinksldjump"/>
              </a:rPr>
              <a:t> </a:t>
            </a:r>
            <a:r>
              <a:rPr lang="en-US" sz="5199" u="sng" dirty="0" smtClean="0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5" action="ppaction://hlinksldjump"/>
              </a:rPr>
              <a:t>и</a:t>
            </a:r>
            <a:r>
              <a:rPr lang="ru-RU" sz="5199" u="sng" dirty="0" smtClean="0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5" action="ppaction://hlinksldjump"/>
              </a:rPr>
              <a:t> </a:t>
            </a:r>
            <a:r>
              <a:rPr lang="en-US" sz="5199" u="sng" dirty="0" err="1" smtClean="0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5" action="ppaction://hlinksldjump"/>
              </a:rPr>
              <a:t>движение</a:t>
            </a:r>
            <a:endParaRPr lang="en-US" sz="5199" u="sng" dirty="0">
              <a:solidFill>
                <a:srgbClr val="004AAD"/>
              </a:solidFill>
              <a:latin typeface="Open Sans Bold"/>
              <a:ea typeface="Open Sans Bold"/>
              <a:cs typeface="Open Sans Bold"/>
              <a:sym typeface="Open Sans Bold"/>
              <a:hlinkClick r:id="rId15" action="ppaction://hlinksldjump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767094" y="3802466"/>
            <a:ext cx="9663714" cy="8742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122679" lvl="1" indent="-561340">
              <a:lnSpc>
                <a:spcPts val="7279"/>
              </a:lnSpc>
              <a:buFont typeface="Arial"/>
              <a:buChar char="•"/>
            </a:pPr>
            <a:r>
              <a:rPr lang="en-US" sz="5199" u="sng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6" action="ppaction://hlinksldjump"/>
              </a:rPr>
              <a:t>Кровообращение</a:t>
            </a:r>
            <a:endParaRPr lang="en-US" sz="5199" u="sng" dirty="0">
              <a:solidFill>
                <a:srgbClr val="004AAD"/>
              </a:solidFill>
              <a:latin typeface="Open Sans Bold"/>
              <a:ea typeface="Open Sans Bold"/>
              <a:cs typeface="Open Sans Bold"/>
              <a:sym typeface="Open Sans Bold"/>
              <a:hlinkClick r:id="rId16" action="ppaction://hlinksldjump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767194" y="4880061"/>
            <a:ext cx="9877928" cy="8742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122679" lvl="1" indent="-561340">
              <a:lnSpc>
                <a:spcPts val="7279"/>
              </a:lnSpc>
              <a:buFont typeface="Arial"/>
              <a:buChar char="•"/>
            </a:pPr>
            <a:r>
              <a:rPr lang="en-US" sz="5199" u="sng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7" action="ppaction://hlinksldjump"/>
              </a:rPr>
              <a:t>Дыхание</a:t>
            </a:r>
            <a:endParaRPr lang="en-US" sz="5199" u="sng" dirty="0">
              <a:solidFill>
                <a:srgbClr val="004AAD"/>
              </a:solidFill>
              <a:latin typeface="Open Sans Bold"/>
              <a:ea typeface="Open Sans Bold"/>
              <a:cs typeface="Open Sans Bold"/>
              <a:sym typeface="Open Sans Bold"/>
              <a:hlinkClick r:id="rId17" action="ppaction://hlinksldjump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767094" y="5910031"/>
            <a:ext cx="8961996" cy="1913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22679" lvl="1" indent="-561340" algn="l">
              <a:lnSpc>
                <a:spcPts val="7747"/>
              </a:lnSpc>
              <a:buFont typeface="Arial"/>
              <a:buChar char="•"/>
            </a:pPr>
            <a:r>
              <a:rPr lang="en-US" sz="5199" u="sng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8" action="ppaction://hlinksldjump"/>
              </a:rPr>
              <a:t>Органы пищеварения и выделения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770567" y="8004009"/>
            <a:ext cx="9803117" cy="936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122679" lvl="1" indent="-561340">
              <a:lnSpc>
                <a:spcPts val="7279"/>
              </a:lnSpc>
              <a:buFont typeface="Arial"/>
              <a:buChar char="•"/>
            </a:pPr>
            <a:r>
              <a:rPr lang="en-US" sz="5199" u="sng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9" action="ppaction://hlinksldjump"/>
              </a:rPr>
              <a:t>Нервная</a:t>
            </a:r>
            <a:r>
              <a:rPr lang="en-US" sz="5199" u="sng" dirty="0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9" action="ppaction://hlinksldjump"/>
              </a:rPr>
              <a:t> </a:t>
            </a:r>
            <a:r>
              <a:rPr lang="en-US" sz="5199" u="sng" dirty="0" err="1">
                <a:solidFill>
                  <a:srgbClr val="004AAD"/>
                </a:solidFill>
                <a:latin typeface="Open Sans Bold"/>
                <a:ea typeface="Open Sans Bold"/>
                <a:cs typeface="Open Sans Bold"/>
                <a:sym typeface="Open Sans Bold"/>
                <a:hlinkClick r:id="rId19" action="ppaction://hlinksldjump"/>
              </a:rPr>
              <a:t>система</a:t>
            </a:r>
            <a:endParaRPr lang="en-US" sz="5199" u="sng" dirty="0">
              <a:solidFill>
                <a:srgbClr val="004AAD"/>
              </a:solidFill>
              <a:latin typeface="Open Sans Bold"/>
              <a:ea typeface="Open Sans Bold"/>
              <a:cs typeface="Open Sans Bold"/>
              <a:sym typeface="Open Sans Bold"/>
              <a:hlinkClick r:id="rId19" action="ppaction://hlinksldjump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26583"/>
            <a:ext cx="18288000" cy="10972800"/>
          </a:xfrm>
          <a:custGeom>
            <a:avLst/>
            <a:gdLst/>
            <a:ahLst/>
            <a:cxnLst/>
            <a:rect l="l" t="t" r="r" b="b"/>
            <a:pathLst>
              <a:path w="18288000" h="10972800">
                <a:moveTo>
                  <a:pt x="0" y="0"/>
                </a:moveTo>
                <a:lnTo>
                  <a:pt x="18288000" y="0"/>
                </a:lnTo>
                <a:lnTo>
                  <a:pt x="18288000" y="10972800"/>
                </a:lnTo>
                <a:lnTo>
                  <a:pt x="0" y="10972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8700" y="430645"/>
            <a:ext cx="6689739" cy="9258345"/>
            <a:chOff x="0" y="0"/>
            <a:chExt cx="8919652" cy="12344460"/>
          </a:xfrm>
        </p:grpSpPr>
        <p:sp>
          <p:nvSpPr>
            <p:cNvPr id="4" name="Freeform 4"/>
            <p:cNvSpPr/>
            <p:nvPr/>
          </p:nvSpPr>
          <p:spPr>
            <a:xfrm>
              <a:off x="31640" y="0"/>
              <a:ext cx="8888011" cy="12344460"/>
            </a:xfrm>
            <a:custGeom>
              <a:avLst/>
              <a:gdLst/>
              <a:ahLst/>
              <a:cxnLst/>
              <a:rect l="l" t="t" r="r" b="b"/>
              <a:pathLst>
                <a:path w="8888011" h="12344460">
                  <a:moveTo>
                    <a:pt x="0" y="0"/>
                  </a:moveTo>
                  <a:lnTo>
                    <a:pt x="8888012" y="0"/>
                  </a:lnTo>
                  <a:lnTo>
                    <a:pt x="8888012" y="12344460"/>
                  </a:lnTo>
                  <a:lnTo>
                    <a:pt x="0" y="12344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9137227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9" y="0"/>
                  </a:lnTo>
                  <a:lnTo>
                    <a:pt x="2948509" y="3124623"/>
                  </a:lnTo>
                  <a:lnTo>
                    <a:pt x="0" y="3124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 rot="-547237">
              <a:off x="562996" y="10868115"/>
              <a:ext cx="1109967" cy="772940"/>
            </a:xfrm>
            <a:custGeom>
              <a:avLst/>
              <a:gdLst/>
              <a:ahLst/>
              <a:cxnLst/>
              <a:rect l="l" t="t" r="r" b="b"/>
              <a:pathLst>
                <a:path w="1109967" h="772940">
                  <a:moveTo>
                    <a:pt x="0" y="0"/>
                  </a:moveTo>
                  <a:lnTo>
                    <a:pt x="1109966" y="0"/>
                  </a:lnTo>
                  <a:lnTo>
                    <a:pt x="1109966" y="772940"/>
                  </a:lnTo>
                  <a:lnTo>
                    <a:pt x="0" y="7729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7216146">
              <a:off x="2311067" y="11368761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10800000">
              <a:off x="5710917" y="732069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8" y="0"/>
                  </a:lnTo>
                  <a:lnTo>
                    <a:pt x="2948508" y="3124624"/>
                  </a:lnTo>
                  <a:lnTo>
                    <a:pt x="0" y="3124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7562234" y="2041010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1915411">
              <a:off x="7362777" y="1408107"/>
              <a:ext cx="726178" cy="505684"/>
            </a:xfrm>
            <a:custGeom>
              <a:avLst/>
              <a:gdLst/>
              <a:ahLst/>
              <a:cxnLst/>
              <a:rect l="l" t="t" r="r" b="b"/>
              <a:pathLst>
                <a:path w="726178" h="505684">
                  <a:moveTo>
                    <a:pt x="0" y="0"/>
                  </a:moveTo>
                  <a:lnTo>
                    <a:pt x="726178" y="0"/>
                  </a:lnTo>
                  <a:lnTo>
                    <a:pt x="726178" y="505684"/>
                  </a:lnTo>
                  <a:lnTo>
                    <a:pt x="0" y="5056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159546" y="10884003"/>
              <a:ext cx="1135321" cy="840138"/>
            </a:xfrm>
            <a:custGeom>
              <a:avLst/>
              <a:gdLst/>
              <a:ahLst/>
              <a:cxnLst/>
              <a:rect l="l" t="t" r="r" b="b"/>
              <a:pathLst>
                <a:path w="1135321" h="840138">
                  <a:moveTo>
                    <a:pt x="0" y="0"/>
                  </a:moveTo>
                  <a:lnTo>
                    <a:pt x="1135321" y="0"/>
                  </a:lnTo>
                  <a:lnTo>
                    <a:pt x="1135321" y="840138"/>
                  </a:lnTo>
                  <a:lnTo>
                    <a:pt x="0" y="840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-9107817">
              <a:off x="6598186" y="1209877"/>
              <a:ext cx="614798" cy="454951"/>
            </a:xfrm>
            <a:custGeom>
              <a:avLst/>
              <a:gdLst/>
              <a:ahLst/>
              <a:cxnLst/>
              <a:rect l="l" t="t" r="r" b="b"/>
              <a:pathLst>
                <a:path w="614798" h="454951">
                  <a:moveTo>
                    <a:pt x="0" y="0"/>
                  </a:moveTo>
                  <a:lnTo>
                    <a:pt x="614798" y="0"/>
                  </a:lnTo>
                  <a:lnTo>
                    <a:pt x="614798" y="454950"/>
                  </a:lnTo>
                  <a:lnTo>
                    <a:pt x="0" y="454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3" name="Freeform 13">
            <a:hlinkClick r:id="rId14" action="ppaction://hlinksldjump"/>
          </p:cNvPr>
          <p:cNvSpPr/>
          <p:nvPr/>
        </p:nvSpPr>
        <p:spPr>
          <a:xfrm>
            <a:off x="13275338" y="8093590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3"/>
                </a:lnTo>
                <a:lnTo>
                  <a:pt x="0" y="111926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2726137" y="1554188"/>
            <a:ext cx="3114184" cy="7364706"/>
            <a:chOff x="0" y="0"/>
            <a:chExt cx="4152246" cy="9819608"/>
          </a:xfrm>
        </p:grpSpPr>
        <p:sp>
          <p:nvSpPr>
            <p:cNvPr id="15" name="Freeform 15"/>
            <p:cNvSpPr/>
            <p:nvPr/>
          </p:nvSpPr>
          <p:spPr>
            <a:xfrm>
              <a:off x="0" y="10276"/>
              <a:ext cx="4152246" cy="9809332"/>
            </a:xfrm>
            <a:custGeom>
              <a:avLst/>
              <a:gdLst/>
              <a:ahLst/>
              <a:cxnLst/>
              <a:rect l="l" t="t" r="r" b="b"/>
              <a:pathLst>
                <a:path w="4152246" h="9809332">
                  <a:moveTo>
                    <a:pt x="0" y="0"/>
                  </a:moveTo>
                  <a:lnTo>
                    <a:pt x="4152246" y="0"/>
                  </a:lnTo>
                  <a:lnTo>
                    <a:pt x="4152246" y="9809332"/>
                  </a:lnTo>
                  <a:lnTo>
                    <a:pt x="0" y="98093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/>
              <a:stretch>
                <a:fillRect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22294" y="0"/>
              <a:ext cx="4107658" cy="9809332"/>
            </a:xfrm>
            <a:custGeom>
              <a:avLst/>
              <a:gdLst/>
              <a:ahLst/>
              <a:cxnLst/>
              <a:rect l="l" t="t" r="r" b="b"/>
              <a:pathLst>
                <a:path w="4107658" h="9809332">
                  <a:moveTo>
                    <a:pt x="0" y="0"/>
                  </a:moveTo>
                  <a:lnTo>
                    <a:pt x="4107658" y="0"/>
                  </a:lnTo>
                  <a:lnTo>
                    <a:pt x="4107658" y="9809332"/>
                  </a:lnTo>
                  <a:lnTo>
                    <a:pt x="0" y="98093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/>
              <a:stretch>
                <a:fillRect/>
              </a:stretch>
            </a:blipFill>
          </p:spPr>
        </p:sp>
      </p:grpSp>
      <p:sp>
        <p:nvSpPr>
          <p:cNvPr id="17" name="Freeform 17"/>
          <p:cNvSpPr/>
          <p:nvPr/>
        </p:nvSpPr>
        <p:spPr>
          <a:xfrm>
            <a:off x="5591472" y="8217232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3"/>
                </a:lnTo>
                <a:lnTo>
                  <a:pt x="0" y="111926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357258" y="4357682"/>
            <a:ext cx="3291979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50"/>
              </a:lnSpc>
            </a:pPr>
            <a:r>
              <a:rPr lang="en-US" sz="3000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Скелет</a:t>
            </a:r>
            <a:endParaRPr lang="en-US" sz="3000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240168" y="6272225"/>
            <a:ext cx="2332196" cy="657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549"/>
              </a:lnSpc>
            </a:pPr>
            <a:r>
              <a:rPr lang="en-US" sz="29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Мышечная</a:t>
            </a:r>
            <a:endParaRPr lang="en-US" sz="29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  <a:p>
            <a:pPr algn="l">
              <a:lnSpc>
                <a:spcPts val="2549"/>
              </a:lnSpc>
            </a:pPr>
            <a:r>
              <a:rPr lang="en-US" sz="29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система</a:t>
            </a:r>
            <a:endParaRPr lang="en-US" sz="29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20" name="AutoShape 20"/>
          <p:cNvSpPr/>
          <p:nvPr/>
        </p:nvSpPr>
        <p:spPr>
          <a:xfrm flipV="1">
            <a:off x="1389346" y="4769376"/>
            <a:ext cx="2665235" cy="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 flipV="1">
            <a:off x="4791181" y="6920667"/>
            <a:ext cx="2586557" cy="266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Freeform 22"/>
          <p:cNvSpPr/>
          <p:nvPr/>
        </p:nvSpPr>
        <p:spPr>
          <a:xfrm>
            <a:off x="9190214" y="6988883"/>
            <a:ext cx="2974757" cy="2974757"/>
          </a:xfrm>
          <a:custGeom>
            <a:avLst/>
            <a:gdLst/>
            <a:ahLst/>
            <a:cxnLst/>
            <a:rect l="l" t="t" r="r" b="b"/>
            <a:pathLst>
              <a:path w="2974757" h="2974757">
                <a:moveTo>
                  <a:pt x="0" y="0"/>
                </a:moveTo>
                <a:lnTo>
                  <a:pt x="2974757" y="0"/>
                </a:lnTo>
                <a:lnTo>
                  <a:pt x="2974757" y="2974757"/>
                </a:lnTo>
                <a:lnTo>
                  <a:pt x="0" y="2974757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10765113" y="952177"/>
            <a:ext cx="6814481" cy="1790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37"/>
              </a:lnSpc>
            </a:pPr>
            <a:r>
              <a:rPr lang="en-US" sz="7926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Опора тела</a:t>
            </a:r>
          </a:p>
          <a:p>
            <a:pPr algn="ctr">
              <a:lnSpc>
                <a:spcPts val="6737"/>
              </a:lnSpc>
            </a:pPr>
            <a:r>
              <a:rPr lang="en-US" sz="7926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 и движение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4073222" y="8174908"/>
            <a:ext cx="2328209" cy="798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u="sng" dirty="0">
                <a:solidFill>
                  <a:srgbClr val="FEEFEC"/>
                </a:solidFill>
                <a:latin typeface="Gagalin"/>
                <a:ea typeface="Gagalin"/>
                <a:cs typeface="Gagalin"/>
                <a:sym typeface="Gagalin"/>
                <a:hlinkClick r:id="rId14" action="ppaction://hlinksldjump"/>
              </a:rPr>
              <a:t>НАЗАД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144000" y="4309757"/>
            <a:ext cx="5783883" cy="547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85600" lvl="1" indent="-342800" algn="l">
              <a:lnSpc>
                <a:spcPts val="4445"/>
              </a:lnSpc>
              <a:buFont typeface="Arial"/>
              <a:buChar char="•"/>
            </a:pP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Как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устроен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скелет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?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5906996" y="8286772"/>
            <a:ext cx="3168917" cy="1052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9"/>
              </a:lnSpc>
            </a:pPr>
            <a:r>
              <a:rPr lang="en-US" sz="4599" u="sng" dirty="0" err="1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21" tooltip="https://learningapps.org/watch?v=parguoazn24"/>
              </a:rPr>
              <a:t>Проверь</a:t>
            </a:r>
            <a:endParaRPr lang="en-US" sz="4599" u="sng" dirty="0">
              <a:solidFill>
                <a:srgbClr val="FFFFFF"/>
              </a:solidFill>
              <a:latin typeface="Gagalin"/>
              <a:ea typeface="Gagalin"/>
              <a:cs typeface="Gagalin"/>
              <a:sym typeface="Gagalin"/>
              <a:hlinkClick r:id="rId21" tooltip="https://learningapps.org/watch?v=parguoazn24"/>
            </a:endParaRPr>
          </a:p>
          <a:p>
            <a:pPr algn="ctr">
              <a:lnSpc>
                <a:spcPts val="3909"/>
              </a:lnSpc>
            </a:pPr>
            <a:r>
              <a:rPr lang="en-US" sz="4599" u="sng" dirty="0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21" tooltip="https://learningapps.org/watch?v=parguoazn24"/>
              </a:rPr>
              <a:t> </a:t>
            </a:r>
            <a:r>
              <a:rPr lang="en-US" sz="4599" u="sng" dirty="0" err="1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21" tooltip="https://learningapps.org/watch?v=parguoazn24"/>
              </a:rPr>
              <a:t>себя</a:t>
            </a:r>
            <a:endParaRPr lang="en-US" sz="4599" u="sng" dirty="0">
              <a:solidFill>
                <a:srgbClr val="FFFFFF"/>
              </a:solidFill>
              <a:latin typeface="Gagalin"/>
              <a:ea typeface="Gagalin"/>
              <a:cs typeface="Gagalin"/>
              <a:sym typeface="Gagalin"/>
              <a:hlinkClick r:id="rId21" tooltip="https://learningapps.org/watch?v=parguoazn24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9144000" y="5309889"/>
            <a:ext cx="6386479" cy="547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85600" lvl="1" indent="-342800" algn="l">
              <a:lnSpc>
                <a:spcPts val="4445"/>
              </a:lnSpc>
              <a:buFont typeface="Arial"/>
              <a:buChar char="•"/>
            </a:pP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2" tooltip="https://www.youtube.com/watch?v=tf6ZvSB4fE4"/>
              </a:rPr>
              <a:t>Как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2" tooltip="https://www.youtube.com/watch?v=tf6ZvSB4fE4"/>
              </a:rPr>
              <a:t>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2" tooltip="https://www.youtube.com/watch?v=tf6ZvSB4fE4"/>
              </a:rPr>
              <a:t>работают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2" tooltip="https://www.youtube.com/watch?v=tf6ZvSB4fE4"/>
              </a:rPr>
              <a:t>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2" tooltip="https://www.youtube.com/watch?v=tf6ZvSB4fE4"/>
              </a:rPr>
              <a:t>мышцы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2" tooltip="https://www.youtube.com/watch?v=tf6ZvSB4fE4"/>
              </a:rPr>
              <a:t>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26583"/>
            <a:ext cx="18288000" cy="10972800"/>
          </a:xfrm>
          <a:custGeom>
            <a:avLst/>
            <a:gdLst/>
            <a:ahLst/>
            <a:cxnLst/>
            <a:rect l="l" t="t" r="r" b="b"/>
            <a:pathLst>
              <a:path w="18288000" h="10972800">
                <a:moveTo>
                  <a:pt x="0" y="0"/>
                </a:moveTo>
                <a:lnTo>
                  <a:pt x="18288000" y="0"/>
                </a:lnTo>
                <a:lnTo>
                  <a:pt x="18288000" y="10972800"/>
                </a:lnTo>
                <a:lnTo>
                  <a:pt x="0" y="10972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29399" y="430645"/>
            <a:ext cx="6689739" cy="9258345"/>
            <a:chOff x="0" y="0"/>
            <a:chExt cx="8919652" cy="12344460"/>
          </a:xfrm>
        </p:grpSpPr>
        <p:sp>
          <p:nvSpPr>
            <p:cNvPr id="4" name="Freeform 4"/>
            <p:cNvSpPr/>
            <p:nvPr/>
          </p:nvSpPr>
          <p:spPr>
            <a:xfrm>
              <a:off x="31640" y="0"/>
              <a:ext cx="8888011" cy="12344460"/>
            </a:xfrm>
            <a:custGeom>
              <a:avLst/>
              <a:gdLst/>
              <a:ahLst/>
              <a:cxnLst/>
              <a:rect l="l" t="t" r="r" b="b"/>
              <a:pathLst>
                <a:path w="8888011" h="12344460">
                  <a:moveTo>
                    <a:pt x="0" y="0"/>
                  </a:moveTo>
                  <a:lnTo>
                    <a:pt x="8888012" y="0"/>
                  </a:lnTo>
                  <a:lnTo>
                    <a:pt x="8888012" y="12344460"/>
                  </a:lnTo>
                  <a:lnTo>
                    <a:pt x="0" y="12344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9137227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9" y="0"/>
                  </a:lnTo>
                  <a:lnTo>
                    <a:pt x="2948509" y="3124623"/>
                  </a:lnTo>
                  <a:lnTo>
                    <a:pt x="0" y="3124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 rot="-547237">
              <a:off x="562996" y="10868115"/>
              <a:ext cx="1109967" cy="772940"/>
            </a:xfrm>
            <a:custGeom>
              <a:avLst/>
              <a:gdLst/>
              <a:ahLst/>
              <a:cxnLst/>
              <a:rect l="l" t="t" r="r" b="b"/>
              <a:pathLst>
                <a:path w="1109967" h="772940">
                  <a:moveTo>
                    <a:pt x="0" y="0"/>
                  </a:moveTo>
                  <a:lnTo>
                    <a:pt x="1109966" y="0"/>
                  </a:lnTo>
                  <a:lnTo>
                    <a:pt x="1109966" y="772940"/>
                  </a:lnTo>
                  <a:lnTo>
                    <a:pt x="0" y="7729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7216146">
              <a:off x="2311067" y="11368761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10800000">
              <a:off x="5710917" y="732069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8" y="0"/>
                  </a:lnTo>
                  <a:lnTo>
                    <a:pt x="2948508" y="3124624"/>
                  </a:lnTo>
                  <a:lnTo>
                    <a:pt x="0" y="3124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7562234" y="2041010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1915411">
              <a:off x="7362777" y="1408107"/>
              <a:ext cx="726178" cy="505684"/>
            </a:xfrm>
            <a:custGeom>
              <a:avLst/>
              <a:gdLst/>
              <a:ahLst/>
              <a:cxnLst/>
              <a:rect l="l" t="t" r="r" b="b"/>
              <a:pathLst>
                <a:path w="726178" h="505684">
                  <a:moveTo>
                    <a:pt x="0" y="0"/>
                  </a:moveTo>
                  <a:lnTo>
                    <a:pt x="726178" y="0"/>
                  </a:lnTo>
                  <a:lnTo>
                    <a:pt x="726178" y="505684"/>
                  </a:lnTo>
                  <a:lnTo>
                    <a:pt x="0" y="5056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159546" y="10884003"/>
              <a:ext cx="1135321" cy="840138"/>
            </a:xfrm>
            <a:custGeom>
              <a:avLst/>
              <a:gdLst/>
              <a:ahLst/>
              <a:cxnLst/>
              <a:rect l="l" t="t" r="r" b="b"/>
              <a:pathLst>
                <a:path w="1135321" h="840138">
                  <a:moveTo>
                    <a:pt x="0" y="0"/>
                  </a:moveTo>
                  <a:lnTo>
                    <a:pt x="1135321" y="0"/>
                  </a:lnTo>
                  <a:lnTo>
                    <a:pt x="1135321" y="840138"/>
                  </a:lnTo>
                  <a:lnTo>
                    <a:pt x="0" y="840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-9107817">
              <a:off x="6598186" y="1209877"/>
              <a:ext cx="614798" cy="454951"/>
            </a:xfrm>
            <a:custGeom>
              <a:avLst/>
              <a:gdLst/>
              <a:ahLst/>
              <a:cxnLst/>
              <a:rect l="l" t="t" r="r" b="b"/>
              <a:pathLst>
                <a:path w="614798" h="454951">
                  <a:moveTo>
                    <a:pt x="0" y="0"/>
                  </a:moveTo>
                  <a:lnTo>
                    <a:pt x="614798" y="0"/>
                  </a:lnTo>
                  <a:lnTo>
                    <a:pt x="614798" y="454950"/>
                  </a:lnTo>
                  <a:lnTo>
                    <a:pt x="0" y="454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3" name="Freeform 13">
            <a:hlinkClick r:id="rId14" action="ppaction://hlinksldjump"/>
          </p:cNvPr>
          <p:cNvSpPr/>
          <p:nvPr/>
        </p:nvSpPr>
        <p:spPr>
          <a:xfrm>
            <a:off x="13210217" y="8292771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2"/>
                </a:lnTo>
                <a:lnTo>
                  <a:pt x="0" y="111926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5591472" y="8259121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3"/>
                </a:lnTo>
                <a:lnTo>
                  <a:pt x="0" y="1119263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2872096" y="1600825"/>
            <a:ext cx="3675360" cy="7251577"/>
          </a:xfrm>
          <a:custGeom>
            <a:avLst/>
            <a:gdLst/>
            <a:ahLst/>
            <a:cxnLst/>
            <a:rect l="l" t="t" r="r" b="b"/>
            <a:pathLst>
              <a:path w="3675360" h="7251577">
                <a:moveTo>
                  <a:pt x="0" y="0"/>
                </a:moveTo>
                <a:lnTo>
                  <a:pt x="3675360" y="0"/>
                </a:lnTo>
                <a:lnTo>
                  <a:pt x="3675360" y="7251577"/>
                </a:lnTo>
                <a:lnTo>
                  <a:pt x="0" y="7251577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5906996" y="3203592"/>
            <a:ext cx="2346780" cy="514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Сердце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64218" y="5857880"/>
            <a:ext cx="2393370" cy="887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Кровеносные</a:t>
            </a:r>
            <a:endParaRPr lang="en-US" sz="3000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  <a:p>
            <a:pPr algn="l">
              <a:lnSpc>
                <a:spcPts val="1770"/>
              </a:lnSpc>
            </a:pPr>
            <a:r>
              <a:rPr lang="en-US" sz="3000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сосуды</a:t>
            </a:r>
            <a:endParaRPr lang="en-US" sz="3000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4866265" y="3717941"/>
            <a:ext cx="2327927" cy="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 flipV="1">
            <a:off x="1480626" y="6663511"/>
            <a:ext cx="2855048" cy="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Freeform 20"/>
          <p:cNvSpPr/>
          <p:nvPr/>
        </p:nvSpPr>
        <p:spPr>
          <a:xfrm>
            <a:off x="9192232" y="7050465"/>
            <a:ext cx="2831971" cy="2831971"/>
          </a:xfrm>
          <a:custGeom>
            <a:avLst/>
            <a:gdLst/>
            <a:ahLst/>
            <a:cxnLst/>
            <a:rect l="l" t="t" r="r" b="b"/>
            <a:pathLst>
              <a:path w="2831971" h="2831971">
                <a:moveTo>
                  <a:pt x="0" y="0"/>
                </a:moveTo>
                <a:lnTo>
                  <a:pt x="2831971" y="0"/>
                </a:lnTo>
                <a:lnTo>
                  <a:pt x="2831971" y="2831972"/>
                </a:lnTo>
                <a:lnTo>
                  <a:pt x="0" y="2831972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8429302" y="964092"/>
            <a:ext cx="9561831" cy="942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37"/>
              </a:lnSpc>
            </a:pPr>
            <a:r>
              <a:rPr lang="en-US" sz="7926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Кровообращение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4180223" y="8334571"/>
            <a:ext cx="2250453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u="sng" dirty="0">
                <a:solidFill>
                  <a:srgbClr val="FEEFEC"/>
                </a:solidFill>
                <a:latin typeface="Gagalin"/>
                <a:ea typeface="Gagalin"/>
                <a:cs typeface="Gagalin"/>
                <a:sym typeface="Gagalin"/>
                <a:hlinkClick r:id="rId14" action="ppaction://hlinksldjump"/>
              </a:rPr>
              <a:t>НАЗАД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906996" y="8326189"/>
            <a:ext cx="3168917" cy="1052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9"/>
              </a:lnSpc>
            </a:pPr>
            <a:r>
              <a:rPr lang="en-US" sz="4599" u="sng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19" tooltip="https://learningapps.org/watch?v=pqux5yi3t24"/>
              </a:rPr>
              <a:t>Проверь</a:t>
            </a:r>
          </a:p>
          <a:p>
            <a:pPr algn="ctr">
              <a:lnSpc>
                <a:spcPts val="3909"/>
              </a:lnSpc>
            </a:pPr>
            <a:r>
              <a:rPr lang="en-US" sz="4599" u="sng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19" tooltip="https://learningapps.org/watch?v=pqux5yi3t24"/>
              </a:rPr>
              <a:t> себя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072562" y="4071930"/>
            <a:ext cx="8358246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600" lvl="1" indent="-342800" algn="l">
              <a:lnSpc>
                <a:spcPts val="4445"/>
              </a:lnSpc>
              <a:spcBef>
                <a:spcPct val="0"/>
              </a:spcBef>
              <a:buFont typeface="Arial"/>
              <a:buChar char="•"/>
            </a:pPr>
            <a:r>
              <a:rPr lang="en-US" sz="3175" u="sng" strike="noStrike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Как</a:t>
            </a:r>
            <a:r>
              <a:rPr lang="en-US" sz="3175" u="sng" strike="noStrike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 </a:t>
            </a:r>
            <a:r>
              <a:rPr lang="en-US" sz="3175" u="sng" strike="noStrike" spc="444" dirty="0" err="1" smtClean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работает</a:t>
            </a:r>
            <a:r>
              <a:rPr lang="ru-RU" sz="3175" u="sng" spc="444" dirty="0" smtClean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 </a:t>
            </a:r>
            <a:r>
              <a:rPr lang="en-US" sz="3175" u="sng" strike="noStrike" spc="444" dirty="0" err="1" smtClean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сердце</a:t>
            </a:r>
            <a:r>
              <a:rPr lang="en-US" sz="3175" u="sng" strike="noStrike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6C_RWeZtCNg"/>
              </a:rPr>
              <a:t>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26583"/>
            <a:ext cx="18288000" cy="10972800"/>
          </a:xfrm>
          <a:custGeom>
            <a:avLst/>
            <a:gdLst/>
            <a:ahLst/>
            <a:cxnLst/>
            <a:rect l="l" t="t" r="r" b="b"/>
            <a:pathLst>
              <a:path w="18288000" h="10972800">
                <a:moveTo>
                  <a:pt x="0" y="0"/>
                </a:moveTo>
                <a:lnTo>
                  <a:pt x="18288000" y="0"/>
                </a:lnTo>
                <a:lnTo>
                  <a:pt x="18288000" y="10972800"/>
                </a:lnTo>
                <a:lnTo>
                  <a:pt x="0" y="10972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29399" y="430645"/>
            <a:ext cx="6689739" cy="9258345"/>
            <a:chOff x="0" y="0"/>
            <a:chExt cx="8919652" cy="12344460"/>
          </a:xfrm>
        </p:grpSpPr>
        <p:sp>
          <p:nvSpPr>
            <p:cNvPr id="4" name="Freeform 4"/>
            <p:cNvSpPr/>
            <p:nvPr/>
          </p:nvSpPr>
          <p:spPr>
            <a:xfrm>
              <a:off x="31640" y="0"/>
              <a:ext cx="8888011" cy="12344460"/>
            </a:xfrm>
            <a:custGeom>
              <a:avLst/>
              <a:gdLst/>
              <a:ahLst/>
              <a:cxnLst/>
              <a:rect l="l" t="t" r="r" b="b"/>
              <a:pathLst>
                <a:path w="8888011" h="12344460">
                  <a:moveTo>
                    <a:pt x="0" y="0"/>
                  </a:moveTo>
                  <a:lnTo>
                    <a:pt x="8888012" y="0"/>
                  </a:lnTo>
                  <a:lnTo>
                    <a:pt x="8888012" y="12344460"/>
                  </a:lnTo>
                  <a:lnTo>
                    <a:pt x="0" y="12344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9137227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9" y="0"/>
                  </a:lnTo>
                  <a:lnTo>
                    <a:pt x="2948509" y="3124623"/>
                  </a:lnTo>
                  <a:lnTo>
                    <a:pt x="0" y="3124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 rot="-547237">
              <a:off x="562996" y="10868115"/>
              <a:ext cx="1109967" cy="772940"/>
            </a:xfrm>
            <a:custGeom>
              <a:avLst/>
              <a:gdLst/>
              <a:ahLst/>
              <a:cxnLst/>
              <a:rect l="l" t="t" r="r" b="b"/>
              <a:pathLst>
                <a:path w="1109967" h="772940">
                  <a:moveTo>
                    <a:pt x="0" y="0"/>
                  </a:moveTo>
                  <a:lnTo>
                    <a:pt x="1109966" y="0"/>
                  </a:lnTo>
                  <a:lnTo>
                    <a:pt x="1109966" y="772940"/>
                  </a:lnTo>
                  <a:lnTo>
                    <a:pt x="0" y="7729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7216146">
              <a:off x="2311067" y="11368761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10800000">
              <a:off x="5710917" y="732069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8" y="0"/>
                  </a:lnTo>
                  <a:lnTo>
                    <a:pt x="2948508" y="3124624"/>
                  </a:lnTo>
                  <a:lnTo>
                    <a:pt x="0" y="3124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7562234" y="2041010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1915411">
              <a:off x="7362777" y="1408107"/>
              <a:ext cx="726178" cy="505684"/>
            </a:xfrm>
            <a:custGeom>
              <a:avLst/>
              <a:gdLst/>
              <a:ahLst/>
              <a:cxnLst/>
              <a:rect l="l" t="t" r="r" b="b"/>
              <a:pathLst>
                <a:path w="726178" h="505684">
                  <a:moveTo>
                    <a:pt x="0" y="0"/>
                  </a:moveTo>
                  <a:lnTo>
                    <a:pt x="726178" y="0"/>
                  </a:lnTo>
                  <a:lnTo>
                    <a:pt x="726178" y="505684"/>
                  </a:lnTo>
                  <a:lnTo>
                    <a:pt x="0" y="5056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159546" y="10884003"/>
              <a:ext cx="1135321" cy="840138"/>
            </a:xfrm>
            <a:custGeom>
              <a:avLst/>
              <a:gdLst/>
              <a:ahLst/>
              <a:cxnLst/>
              <a:rect l="l" t="t" r="r" b="b"/>
              <a:pathLst>
                <a:path w="1135321" h="840138">
                  <a:moveTo>
                    <a:pt x="0" y="0"/>
                  </a:moveTo>
                  <a:lnTo>
                    <a:pt x="1135321" y="0"/>
                  </a:lnTo>
                  <a:lnTo>
                    <a:pt x="1135321" y="840138"/>
                  </a:lnTo>
                  <a:lnTo>
                    <a:pt x="0" y="840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-9107817">
              <a:off x="6598186" y="1209877"/>
              <a:ext cx="614798" cy="454951"/>
            </a:xfrm>
            <a:custGeom>
              <a:avLst/>
              <a:gdLst/>
              <a:ahLst/>
              <a:cxnLst/>
              <a:rect l="l" t="t" r="r" b="b"/>
              <a:pathLst>
                <a:path w="614798" h="454951">
                  <a:moveTo>
                    <a:pt x="0" y="0"/>
                  </a:moveTo>
                  <a:lnTo>
                    <a:pt x="614798" y="0"/>
                  </a:lnTo>
                  <a:lnTo>
                    <a:pt x="614798" y="454950"/>
                  </a:lnTo>
                  <a:lnTo>
                    <a:pt x="0" y="454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1028700" y="1847447"/>
            <a:ext cx="6890438" cy="6890438"/>
          </a:xfrm>
          <a:custGeom>
            <a:avLst/>
            <a:gdLst/>
            <a:ahLst/>
            <a:cxnLst/>
            <a:rect l="l" t="t" r="r" b="b"/>
            <a:pathLst>
              <a:path w="6890438" h="6890438">
                <a:moveTo>
                  <a:pt x="0" y="0"/>
                </a:moveTo>
                <a:lnTo>
                  <a:pt x="6890438" y="0"/>
                </a:lnTo>
                <a:lnTo>
                  <a:pt x="6890438" y="6890438"/>
                </a:lnTo>
                <a:lnTo>
                  <a:pt x="0" y="6890438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4" name="Freeform 14">
            <a:hlinkClick r:id="rId15" action="ppaction://hlinksldjump"/>
          </p:cNvPr>
          <p:cNvSpPr/>
          <p:nvPr/>
        </p:nvSpPr>
        <p:spPr>
          <a:xfrm>
            <a:off x="13275338" y="8231944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2"/>
                </a:lnTo>
                <a:lnTo>
                  <a:pt x="0" y="111926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5591472" y="8231944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2"/>
                </a:lnTo>
                <a:lnTo>
                  <a:pt x="0" y="111926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436409" y="3384068"/>
            <a:ext cx="2879708" cy="721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0"/>
              </a:lnSpc>
            </a:pPr>
            <a:r>
              <a:rPr lang="en-US" sz="3000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Носовая полость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473667" y="3787928"/>
            <a:ext cx="2879708" cy="3695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790"/>
              </a:lnSpc>
              <a:spcBef>
                <a:spcPct val="0"/>
              </a:spcBef>
            </a:pPr>
            <a:r>
              <a:rPr lang="en-US" sz="3000" u="none" strike="noStrike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Гортань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749656" y="4541777"/>
            <a:ext cx="2327730" cy="3695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790"/>
              </a:lnSpc>
              <a:spcBef>
                <a:spcPct val="0"/>
              </a:spcBef>
            </a:pPr>
            <a:r>
              <a:rPr lang="en-US" sz="3000" u="none" strike="noStrike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Трахея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436409" y="4541777"/>
            <a:ext cx="2288288" cy="3695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790"/>
              </a:lnSpc>
              <a:spcBef>
                <a:spcPct val="0"/>
              </a:spcBef>
            </a:pPr>
            <a:r>
              <a:rPr lang="en-US" sz="3000" u="none" strike="noStrike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Бронхи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436409" y="5653345"/>
            <a:ext cx="2327730" cy="3695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790"/>
              </a:lnSpc>
              <a:spcBef>
                <a:spcPct val="0"/>
              </a:spcBef>
            </a:pPr>
            <a:r>
              <a:rPr lang="en-US" sz="3000" u="none" strike="noStrike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Лёгкие</a:t>
            </a:r>
          </a:p>
        </p:txBody>
      </p:sp>
      <p:sp>
        <p:nvSpPr>
          <p:cNvPr id="21" name="AutoShape 21"/>
          <p:cNvSpPr/>
          <p:nvPr/>
        </p:nvSpPr>
        <p:spPr>
          <a:xfrm>
            <a:off x="1436534" y="4091777"/>
            <a:ext cx="1768456" cy="14287"/>
          </a:xfrm>
          <a:prstGeom prst="line">
            <a:avLst/>
          </a:prstGeom>
          <a:ln w="28575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 flipV="1">
            <a:off x="3204990" y="3712939"/>
            <a:ext cx="434079" cy="393126"/>
          </a:xfrm>
          <a:prstGeom prst="line">
            <a:avLst/>
          </a:prstGeom>
          <a:ln w="28575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V="1">
            <a:off x="4574269" y="4143213"/>
            <a:ext cx="2490917" cy="14287"/>
          </a:xfrm>
          <a:prstGeom prst="line">
            <a:avLst/>
          </a:prstGeom>
          <a:ln w="28575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flipV="1">
            <a:off x="4574269" y="4882774"/>
            <a:ext cx="2390649" cy="28574"/>
          </a:xfrm>
          <a:prstGeom prst="line">
            <a:avLst/>
          </a:prstGeom>
          <a:ln w="28575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 flipV="1">
            <a:off x="1436705" y="4911349"/>
            <a:ext cx="1549212" cy="14287"/>
          </a:xfrm>
          <a:prstGeom prst="line">
            <a:avLst/>
          </a:prstGeom>
          <a:ln w="28575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2978765" y="4905521"/>
            <a:ext cx="1320609" cy="1296589"/>
          </a:xfrm>
          <a:prstGeom prst="line">
            <a:avLst/>
          </a:prstGeom>
          <a:ln w="28575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 flipV="1">
            <a:off x="1436837" y="5994343"/>
            <a:ext cx="1549212" cy="14287"/>
          </a:xfrm>
          <a:prstGeom prst="line">
            <a:avLst/>
          </a:prstGeom>
          <a:ln w="28575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2974765" y="5985488"/>
            <a:ext cx="643011" cy="934019"/>
          </a:xfrm>
          <a:prstGeom prst="line">
            <a:avLst/>
          </a:prstGeom>
          <a:ln w="28575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Freeform 29"/>
          <p:cNvSpPr/>
          <p:nvPr/>
        </p:nvSpPr>
        <p:spPr>
          <a:xfrm>
            <a:off x="9238303" y="7047249"/>
            <a:ext cx="2920995" cy="2920995"/>
          </a:xfrm>
          <a:custGeom>
            <a:avLst/>
            <a:gdLst/>
            <a:ahLst/>
            <a:cxnLst/>
            <a:rect l="l" t="t" r="r" b="b"/>
            <a:pathLst>
              <a:path w="2920995" h="2920995">
                <a:moveTo>
                  <a:pt x="0" y="0"/>
                </a:moveTo>
                <a:lnTo>
                  <a:pt x="2920994" y="0"/>
                </a:lnTo>
                <a:lnTo>
                  <a:pt x="2920994" y="2920995"/>
                </a:lnTo>
                <a:lnTo>
                  <a:pt x="0" y="2920995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30" name="TextBox 30"/>
          <p:cNvSpPr txBox="1"/>
          <p:nvPr/>
        </p:nvSpPr>
        <p:spPr>
          <a:xfrm>
            <a:off x="5975083" y="8283225"/>
            <a:ext cx="3168917" cy="1052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9"/>
              </a:lnSpc>
            </a:pPr>
            <a:r>
              <a:rPr lang="en-US" sz="4599" u="sng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19" tooltip="https://learningapps.org/watch?v=pemiuoc2c24"/>
              </a:rPr>
              <a:t>Проверь</a:t>
            </a:r>
          </a:p>
          <a:p>
            <a:pPr algn="ctr">
              <a:lnSpc>
                <a:spcPts val="3909"/>
              </a:lnSpc>
            </a:pPr>
            <a:r>
              <a:rPr lang="en-US" sz="4599" u="sng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19" tooltip="https://learningapps.org/watch?v=pemiuoc2c24"/>
              </a:rPr>
              <a:t> себя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2577107" y="783070"/>
            <a:ext cx="5196427" cy="942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37"/>
              </a:lnSpc>
            </a:pPr>
            <a:r>
              <a:rPr lang="en-US" sz="7926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ДЫХАНИЕ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4245343" y="8253704"/>
            <a:ext cx="2185333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u="sng" dirty="0">
                <a:solidFill>
                  <a:srgbClr val="FEEFEC"/>
                </a:solidFill>
                <a:latin typeface="Gagalin"/>
                <a:ea typeface="Gagalin"/>
                <a:cs typeface="Gagalin"/>
                <a:sym typeface="Gagalin"/>
                <a:hlinkClick r:id="rId15" action="ppaction://hlinksldjump"/>
              </a:rPr>
              <a:t>НАЗАД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8762844" y="3231668"/>
            <a:ext cx="7628527" cy="547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85600" lvl="1" indent="-342800" algn="l">
              <a:lnSpc>
                <a:spcPts val="4445"/>
              </a:lnSpc>
              <a:spcBef>
                <a:spcPct val="0"/>
              </a:spcBef>
              <a:buFont typeface="Arial"/>
              <a:buChar char="•"/>
            </a:pPr>
            <a:r>
              <a:rPr lang="en-US" sz="3175" u="sng" strike="noStrike" spc="444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Q6GI4w5eFb4"/>
              </a:rPr>
              <a:t>Зачем мы дышим?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26583"/>
            <a:ext cx="18288000" cy="10972800"/>
          </a:xfrm>
          <a:custGeom>
            <a:avLst/>
            <a:gdLst/>
            <a:ahLst/>
            <a:cxnLst/>
            <a:rect l="l" t="t" r="r" b="b"/>
            <a:pathLst>
              <a:path w="18288000" h="10972800">
                <a:moveTo>
                  <a:pt x="0" y="0"/>
                </a:moveTo>
                <a:lnTo>
                  <a:pt x="18288000" y="0"/>
                </a:lnTo>
                <a:lnTo>
                  <a:pt x="18288000" y="10972800"/>
                </a:lnTo>
                <a:lnTo>
                  <a:pt x="0" y="10972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29399" y="430645"/>
            <a:ext cx="6689739" cy="9258345"/>
            <a:chOff x="0" y="0"/>
            <a:chExt cx="8919652" cy="12344460"/>
          </a:xfrm>
        </p:grpSpPr>
        <p:sp>
          <p:nvSpPr>
            <p:cNvPr id="4" name="Freeform 4"/>
            <p:cNvSpPr/>
            <p:nvPr/>
          </p:nvSpPr>
          <p:spPr>
            <a:xfrm>
              <a:off x="31640" y="0"/>
              <a:ext cx="8888011" cy="12344460"/>
            </a:xfrm>
            <a:custGeom>
              <a:avLst/>
              <a:gdLst/>
              <a:ahLst/>
              <a:cxnLst/>
              <a:rect l="l" t="t" r="r" b="b"/>
              <a:pathLst>
                <a:path w="8888011" h="12344460">
                  <a:moveTo>
                    <a:pt x="0" y="0"/>
                  </a:moveTo>
                  <a:lnTo>
                    <a:pt x="8888012" y="0"/>
                  </a:lnTo>
                  <a:lnTo>
                    <a:pt x="8888012" y="12344460"/>
                  </a:lnTo>
                  <a:lnTo>
                    <a:pt x="0" y="12344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9137227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9" y="0"/>
                  </a:lnTo>
                  <a:lnTo>
                    <a:pt x="2948509" y="3124623"/>
                  </a:lnTo>
                  <a:lnTo>
                    <a:pt x="0" y="3124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 rot="-547237">
              <a:off x="562996" y="10868115"/>
              <a:ext cx="1109967" cy="772940"/>
            </a:xfrm>
            <a:custGeom>
              <a:avLst/>
              <a:gdLst/>
              <a:ahLst/>
              <a:cxnLst/>
              <a:rect l="l" t="t" r="r" b="b"/>
              <a:pathLst>
                <a:path w="1109967" h="772940">
                  <a:moveTo>
                    <a:pt x="0" y="0"/>
                  </a:moveTo>
                  <a:lnTo>
                    <a:pt x="1109966" y="0"/>
                  </a:lnTo>
                  <a:lnTo>
                    <a:pt x="1109966" y="772940"/>
                  </a:lnTo>
                  <a:lnTo>
                    <a:pt x="0" y="7729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7216146">
              <a:off x="2311067" y="11368761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10800000">
              <a:off x="5710917" y="732069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8" y="0"/>
                  </a:lnTo>
                  <a:lnTo>
                    <a:pt x="2948508" y="3124624"/>
                  </a:lnTo>
                  <a:lnTo>
                    <a:pt x="0" y="3124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7562234" y="2041010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1915411">
              <a:off x="7362777" y="1408107"/>
              <a:ext cx="726178" cy="505684"/>
            </a:xfrm>
            <a:custGeom>
              <a:avLst/>
              <a:gdLst/>
              <a:ahLst/>
              <a:cxnLst/>
              <a:rect l="l" t="t" r="r" b="b"/>
              <a:pathLst>
                <a:path w="726178" h="505684">
                  <a:moveTo>
                    <a:pt x="0" y="0"/>
                  </a:moveTo>
                  <a:lnTo>
                    <a:pt x="726178" y="0"/>
                  </a:lnTo>
                  <a:lnTo>
                    <a:pt x="726178" y="505684"/>
                  </a:lnTo>
                  <a:lnTo>
                    <a:pt x="0" y="5056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159546" y="10884003"/>
              <a:ext cx="1135321" cy="840138"/>
            </a:xfrm>
            <a:custGeom>
              <a:avLst/>
              <a:gdLst/>
              <a:ahLst/>
              <a:cxnLst/>
              <a:rect l="l" t="t" r="r" b="b"/>
              <a:pathLst>
                <a:path w="1135321" h="840138">
                  <a:moveTo>
                    <a:pt x="0" y="0"/>
                  </a:moveTo>
                  <a:lnTo>
                    <a:pt x="1135321" y="0"/>
                  </a:lnTo>
                  <a:lnTo>
                    <a:pt x="1135321" y="840138"/>
                  </a:lnTo>
                  <a:lnTo>
                    <a:pt x="0" y="840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-9107817">
              <a:off x="6598186" y="1209877"/>
              <a:ext cx="614798" cy="454951"/>
            </a:xfrm>
            <a:custGeom>
              <a:avLst/>
              <a:gdLst/>
              <a:ahLst/>
              <a:cxnLst/>
              <a:rect l="l" t="t" r="r" b="b"/>
              <a:pathLst>
                <a:path w="614798" h="454951">
                  <a:moveTo>
                    <a:pt x="0" y="0"/>
                  </a:moveTo>
                  <a:lnTo>
                    <a:pt x="614798" y="0"/>
                  </a:lnTo>
                  <a:lnTo>
                    <a:pt x="614798" y="454950"/>
                  </a:lnTo>
                  <a:lnTo>
                    <a:pt x="0" y="454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3" name="Freeform 13">
            <a:hlinkClick r:id="rId14" action="ppaction://hlinksldjump"/>
          </p:cNvPr>
          <p:cNvSpPr/>
          <p:nvPr/>
        </p:nvSpPr>
        <p:spPr>
          <a:xfrm>
            <a:off x="13275338" y="8292771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2"/>
                </a:lnTo>
                <a:lnTo>
                  <a:pt x="0" y="111926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459524" y="7107172"/>
            <a:ext cx="2757920" cy="2757920"/>
          </a:xfrm>
          <a:custGeom>
            <a:avLst/>
            <a:gdLst/>
            <a:ahLst/>
            <a:cxnLst/>
            <a:rect l="l" t="t" r="r" b="b"/>
            <a:pathLst>
              <a:path w="2757920" h="2757920">
                <a:moveTo>
                  <a:pt x="0" y="0"/>
                </a:moveTo>
                <a:lnTo>
                  <a:pt x="2757920" y="0"/>
                </a:lnTo>
                <a:lnTo>
                  <a:pt x="2757920" y="2757920"/>
                </a:lnTo>
                <a:lnTo>
                  <a:pt x="0" y="2757920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5" name="Freeform 15"/>
          <p:cNvSpPr/>
          <p:nvPr/>
        </p:nvSpPr>
        <p:spPr>
          <a:xfrm>
            <a:off x="5659558" y="8292771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2"/>
                </a:lnTo>
                <a:lnTo>
                  <a:pt x="0" y="111926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2984996" y="1352046"/>
            <a:ext cx="2890870" cy="7582908"/>
          </a:xfrm>
          <a:custGeom>
            <a:avLst/>
            <a:gdLst/>
            <a:ahLst/>
            <a:cxnLst/>
            <a:rect l="l" t="t" r="r" b="b"/>
            <a:pathLst>
              <a:path w="2890870" h="7582908">
                <a:moveTo>
                  <a:pt x="0" y="0"/>
                </a:moveTo>
                <a:lnTo>
                  <a:pt x="2890870" y="0"/>
                </a:lnTo>
                <a:lnTo>
                  <a:pt x="2890870" y="7582908"/>
                </a:lnTo>
                <a:lnTo>
                  <a:pt x="0" y="7582908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-299419" r="-207078"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6676115" y="687820"/>
            <a:ext cx="10776251" cy="3189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23"/>
              </a:lnSpc>
            </a:pPr>
            <a:r>
              <a:rPr lang="en-US" sz="7926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Органы </a:t>
            </a:r>
          </a:p>
          <a:p>
            <a:pPr algn="r">
              <a:lnSpc>
                <a:spcPts val="8323"/>
              </a:lnSpc>
            </a:pPr>
            <a:r>
              <a:rPr lang="en-US" sz="7926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пищеварения и выделения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524000" y="1870058"/>
            <a:ext cx="1638300" cy="84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Ротовая</a:t>
            </a:r>
            <a:r>
              <a:rPr lang="en-US" sz="2899" dirty="0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</a:p>
          <a:p>
            <a:pPr algn="ctr">
              <a:lnSpc>
                <a:spcPts val="1449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полость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303671" y="1952679"/>
            <a:ext cx="1284486" cy="497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Глотка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524000" y="2857484"/>
            <a:ext cx="1904960" cy="52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Пищевод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5875866" y="3643301"/>
            <a:ext cx="1625060" cy="5257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Желудок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755676" y="3599809"/>
            <a:ext cx="1229320" cy="497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Печень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578372" y="5026846"/>
            <a:ext cx="1421960" cy="689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696"/>
              </a:lnSpc>
            </a:pPr>
            <a:r>
              <a:rPr lang="en-US" sz="2899" u="none" strike="noStrike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Тонкая</a:t>
            </a:r>
            <a:endParaRPr lang="en-US" sz="2899" u="none" strike="noStrike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  <a:p>
            <a:pPr marL="0" lvl="0" indent="0" algn="ctr">
              <a:lnSpc>
                <a:spcPts val="2696"/>
              </a:lnSpc>
            </a:pPr>
            <a:r>
              <a:rPr lang="en-US" sz="2899" u="none" strike="noStrike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кишка</a:t>
            </a:r>
            <a:endParaRPr lang="en-US" sz="2899" u="none" strike="noStrike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082968" y="5026846"/>
            <a:ext cx="1476574" cy="689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696"/>
              </a:lnSpc>
            </a:pPr>
            <a:r>
              <a:rPr lang="en-US" sz="2899" u="none" strike="noStrike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Толстая</a:t>
            </a:r>
          </a:p>
          <a:p>
            <a:pPr marL="0" lvl="0" indent="0" algn="ctr">
              <a:lnSpc>
                <a:spcPts val="2696"/>
              </a:lnSpc>
            </a:pPr>
            <a:r>
              <a:rPr lang="en-US" sz="2899" u="none" strike="noStrike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кишка</a:t>
            </a:r>
          </a:p>
        </p:txBody>
      </p:sp>
      <p:sp>
        <p:nvSpPr>
          <p:cNvPr id="25" name="AutoShape 25"/>
          <p:cNvSpPr/>
          <p:nvPr/>
        </p:nvSpPr>
        <p:spPr>
          <a:xfrm flipV="1">
            <a:off x="5875866" y="5716837"/>
            <a:ext cx="1683675" cy="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685594" y="4969696"/>
            <a:ext cx="1190272" cy="747141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574269" y="4050024"/>
            <a:ext cx="2726180" cy="1905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1744838" y="4069074"/>
            <a:ext cx="1568333" cy="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1558984" y="5716836"/>
            <a:ext cx="1568333" cy="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AutoShape 30"/>
          <p:cNvSpPr/>
          <p:nvPr/>
        </p:nvSpPr>
        <p:spPr>
          <a:xfrm flipH="1">
            <a:off x="3127316" y="4686247"/>
            <a:ext cx="1217954" cy="103059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1" name="AutoShape 31"/>
          <p:cNvSpPr/>
          <p:nvPr/>
        </p:nvSpPr>
        <p:spPr>
          <a:xfrm flipH="1">
            <a:off x="3300829" y="3745122"/>
            <a:ext cx="873048" cy="328459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1524000" y="3341711"/>
            <a:ext cx="2906431" cy="1905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 flipV="1">
            <a:off x="5250588" y="2412422"/>
            <a:ext cx="1337298" cy="1905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4430702" y="2336276"/>
            <a:ext cx="872969" cy="95196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1559109" y="2614349"/>
            <a:ext cx="1603191" cy="9525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 flipV="1">
            <a:off x="3127316" y="2211236"/>
            <a:ext cx="1301321" cy="412638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14073222" y="8334571"/>
            <a:ext cx="2176503" cy="798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 err="1" smtClean="0">
                <a:solidFill>
                  <a:srgbClr val="FEEFEC"/>
                </a:solidFill>
                <a:latin typeface="Gagalin"/>
                <a:ea typeface="Gagalin"/>
                <a:cs typeface="Gagalin"/>
                <a:sym typeface="Gagalin"/>
                <a:hlinkClick r:id="rId14" action="ppaction://hlinksldjump"/>
              </a:rPr>
              <a:t>Далее</a:t>
            </a:r>
            <a:endParaRPr lang="en-US" sz="5000" dirty="0">
              <a:solidFill>
                <a:srgbClr val="FEEFEC"/>
              </a:solidFill>
              <a:latin typeface="Gagalin"/>
              <a:ea typeface="Gagalin"/>
              <a:cs typeface="Gagalin"/>
              <a:sym typeface="Gagalin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6138812" y="8359838"/>
            <a:ext cx="3168917" cy="1052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9"/>
              </a:lnSpc>
            </a:pPr>
            <a:r>
              <a:rPr lang="en-US" sz="4599" u="sng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19" tooltip="https://learningapps.org/watch?v=p3tpg9h7c24"/>
              </a:rPr>
              <a:t>Проверь</a:t>
            </a:r>
          </a:p>
          <a:p>
            <a:pPr algn="ctr">
              <a:lnSpc>
                <a:spcPts val="3909"/>
              </a:lnSpc>
            </a:pPr>
            <a:r>
              <a:rPr lang="en-US" sz="4599" u="sng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19" tooltip="https://learningapps.org/watch?v=p3tpg9h7c24"/>
              </a:rPr>
              <a:t> себя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8629171" y="5267066"/>
            <a:ext cx="7628527" cy="547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85600" lvl="1" indent="-342800" algn="l">
              <a:lnSpc>
                <a:spcPts val="4445"/>
              </a:lnSpc>
              <a:spcBef>
                <a:spcPct val="0"/>
              </a:spcBef>
              <a:buFont typeface="Arial"/>
              <a:buChar char="•"/>
            </a:pP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/>
              </a:rPr>
              <a:t>Для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/>
              </a:rPr>
              <a:t>чего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/>
              </a:rPr>
              <a:t>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/>
              </a:rPr>
              <a:t>человек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/>
              </a:rPr>
              <a:t>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/>
              </a:rPr>
              <a:t>ест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/>
              </a:rPr>
              <a:t>?</a:t>
            </a:r>
            <a:endParaRPr lang="en-US" sz="3175" u="sng" spc="444" dirty="0">
              <a:solidFill>
                <a:srgbClr val="004AAD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26583"/>
            <a:ext cx="18288000" cy="10972800"/>
          </a:xfrm>
          <a:custGeom>
            <a:avLst/>
            <a:gdLst/>
            <a:ahLst/>
            <a:cxnLst/>
            <a:rect l="l" t="t" r="r" b="b"/>
            <a:pathLst>
              <a:path w="18288000" h="10972800">
                <a:moveTo>
                  <a:pt x="0" y="0"/>
                </a:moveTo>
                <a:lnTo>
                  <a:pt x="18288000" y="0"/>
                </a:lnTo>
                <a:lnTo>
                  <a:pt x="18288000" y="10972800"/>
                </a:lnTo>
                <a:lnTo>
                  <a:pt x="0" y="10972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29399" y="430645"/>
            <a:ext cx="6689739" cy="9258345"/>
            <a:chOff x="0" y="0"/>
            <a:chExt cx="8919652" cy="12344460"/>
          </a:xfrm>
        </p:grpSpPr>
        <p:sp>
          <p:nvSpPr>
            <p:cNvPr id="4" name="Freeform 4"/>
            <p:cNvSpPr/>
            <p:nvPr/>
          </p:nvSpPr>
          <p:spPr>
            <a:xfrm>
              <a:off x="31640" y="0"/>
              <a:ext cx="8888011" cy="12344460"/>
            </a:xfrm>
            <a:custGeom>
              <a:avLst/>
              <a:gdLst/>
              <a:ahLst/>
              <a:cxnLst/>
              <a:rect l="l" t="t" r="r" b="b"/>
              <a:pathLst>
                <a:path w="8888011" h="12344460">
                  <a:moveTo>
                    <a:pt x="0" y="0"/>
                  </a:moveTo>
                  <a:lnTo>
                    <a:pt x="8888012" y="0"/>
                  </a:lnTo>
                  <a:lnTo>
                    <a:pt x="8888012" y="12344460"/>
                  </a:lnTo>
                  <a:lnTo>
                    <a:pt x="0" y="12344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9137227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9" y="0"/>
                  </a:lnTo>
                  <a:lnTo>
                    <a:pt x="2948509" y="3124623"/>
                  </a:lnTo>
                  <a:lnTo>
                    <a:pt x="0" y="3124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 rot="-547237">
              <a:off x="562996" y="10868115"/>
              <a:ext cx="1109967" cy="772940"/>
            </a:xfrm>
            <a:custGeom>
              <a:avLst/>
              <a:gdLst/>
              <a:ahLst/>
              <a:cxnLst/>
              <a:rect l="l" t="t" r="r" b="b"/>
              <a:pathLst>
                <a:path w="1109967" h="772940">
                  <a:moveTo>
                    <a:pt x="0" y="0"/>
                  </a:moveTo>
                  <a:lnTo>
                    <a:pt x="1109966" y="0"/>
                  </a:lnTo>
                  <a:lnTo>
                    <a:pt x="1109966" y="772940"/>
                  </a:lnTo>
                  <a:lnTo>
                    <a:pt x="0" y="7729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7216146">
              <a:off x="2311067" y="11368761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10800000">
              <a:off x="5710917" y="732069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8" y="0"/>
                  </a:lnTo>
                  <a:lnTo>
                    <a:pt x="2948508" y="3124624"/>
                  </a:lnTo>
                  <a:lnTo>
                    <a:pt x="0" y="3124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7562234" y="2041010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 rot="1915411">
              <a:off x="7362777" y="1408107"/>
              <a:ext cx="726178" cy="505684"/>
            </a:xfrm>
            <a:custGeom>
              <a:avLst/>
              <a:gdLst/>
              <a:ahLst/>
              <a:cxnLst/>
              <a:rect l="l" t="t" r="r" b="b"/>
              <a:pathLst>
                <a:path w="726178" h="505684">
                  <a:moveTo>
                    <a:pt x="0" y="0"/>
                  </a:moveTo>
                  <a:lnTo>
                    <a:pt x="726178" y="0"/>
                  </a:lnTo>
                  <a:lnTo>
                    <a:pt x="726178" y="505684"/>
                  </a:lnTo>
                  <a:lnTo>
                    <a:pt x="0" y="5056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 cstate="print">
                <a:extLst>
                  <a:ext uri="{96DAC541-7B7A-43D3-8B79-37D633B846F1}">
                    <asvg:svgBlip xmlns=""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1159546" y="10884003"/>
              <a:ext cx="1135321" cy="840138"/>
            </a:xfrm>
            <a:custGeom>
              <a:avLst/>
              <a:gdLst/>
              <a:ahLst/>
              <a:cxnLst/>
              <a:rect l="l" t="t" r="r" b="b"/>
              <a:pathLst>
                <a:path w="1135321" h="840138">
                  <a:moveTo>
                    <a:pt x="0" y="0"/>
                  </a:moveTo>
                  <a:lnTo>
                    <a:pt x="1135321" y="0"/>
                  </a:lnTo>
                  <a:lnTo>
                    <a:pt x="1135321" y="840138"/>
                  </a:lnTo>
                  <a:lnTo>
                    <a:pt x="0" y="840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 rot="-9107817">
              <a:off x="6598186" y="1209877"/>
              <a:ext cx="614798" cy="454951"/>
            </a:xfrm>
            <a:custGeom>
              <a:avLst/>
              <a:gdLst/>
              <a:ahLst/>
              <a:cxnLst/>
              <a:rect l="l" t="t" r="r" b="b"/>
              <a:pathLst>
                <a:path w="614798" h="454951">
                  <a:moveTo>
                    <a:pt x="0" y="0"/>
                  </a:moveTo>
                  <a:lnTo>
                    <a:pt x="614798" y="0"/>
                  </a:lnTo>
                  <a:lnTo>
                    <a:pt x="614798" y="454950"/>
                  </a:lnTo>
                  <a:lnTo>
                    <a:pt x="0" y="454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 cstate="print">
                <a:extLst>
                  <a:ext uri="{96DAC541-7B7A-43D3-8B79-37D633B846F1}">
                    <asvg:svgBlip xmlns=""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3" name="Freeform 13">
            <a:hlinkClick r:id="rId14" action="ppaction://hlinksldjump"/>
          </p:cNvPr>
          <p:cNvSpPr/>
          <p:nvPr/>
        </p:nvSpPr>
        <p:spPr>
          <a:xfrm>
            <a:off x="13275338" y="8292771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2"/>
                </a:lnTo>
                <a:lnTo>
                  <a:pt x="0" y="111926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5659558" y="8292771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2"/>
                </a:lnTo>
                <a:lnTo>
                  <a:pt x="0" y="111926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=""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6676115" y="687820"/>
            <a:ext cx="10776251" cy="3189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323"/>
              </a:lnSpc>
            </a:pPr>
            <a:r>
              <a:rPr lang="en-US" sz="7926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Органы </a:t>
            </a:r>
          </a:p>
          <a:p>
            <a:pPr algn="r">
              <a:lnSpc>
                <a:spcPts val="8323"/>
              </a:lnSpc>
            </a:pPr>
            <a:r>
              <a:rPr lang="en-US" sz="7926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пищеварения и выделения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073014" y="3714740"/>
            <a:ext cx="1285036" cy="5282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Почки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17" name="AutoShape 17"/>
          <p:cNvSpPr/>
          <p:nvPr/>
        </p:nvSpPr>
        <p:spPr>
          <a:xfrm flipV="1">
            <a:off x="5774668" y="5823093"/>
            <a:ext cx="1683675" cy="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Freeform 18"/>
          <p:cNvSpPr/>
          <p:nvPr/>
        </p:nvSpPr>
        <p:spPr>
          <a:xfrm>
            <a:off x="2870837" y="1441748"/>
            <a:ext cx="3406863" cy="7410654"/>
          </a:xfrm>
          <a:custGeom>
            <a:avLst/>
            <a:gdLst/>
            <a:ahLst/>
            <a:cxnLst/>
            <a:rect l="l" t="t" r="r" b="b"/>
            <a:pathLst>
              <a:path w="3406863" h="7410654">
                <a:moveTo>
                  <a:pt x="0" y="0"/>
                </a:moveTo>
                <a:lnTo>
                  <a:pt x="3406863" y="0"/>
                </a:lnTo>
                <a:lnTo>
                  <a:pt x="3406863" y="7410654"/>
                </a:lnTo>
                <a:lnTo>
                  <a:pt x="0" y="7410654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</p:sp>
      <p:sp>
        <p:nvSpPr>
          <p:cNvPr id="19" name="TextBox 19"/>
          <p:cNvSpPr txBox="1"/>
          <p:nvPr/>
        </p:nvSpPr>
        <p:spPr>
          <a:xfrm>
            <a:off x="1357258" y="5357814"/>
            <a:ext cx="2633139" cy="346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696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Мочеточники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4584397" y="5075952"/>
            <a:ext cx="1190272" cy="747141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775722" y="4223980"/>
            <a:ext cx="2346629" cy="1905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1558984" y="5716836"/>
            <a:ext cx="2383997" cy="14543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H="1">
            <a:off x="3942981" y="4700789"/>
            <a:ext cx="367736" cy="1016047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Freeform 24"/>
          <p:cNvSpPr/>
          <p:nvPr/>
        </p:nvSpPr>
        <p:spPr>
          <a:xfrm>
            <a:off x="9307730" y="7043553"/>
            <a:ext cx="2852159" cy="2852159"/>
          </a:xfrm>
          <a:custGeom>
            <a:avLst/>
            <a:gdLst/>
            <a:ahLst/>
            <a:cxnLst/>
            <a:rect l="l" t="t" r="r" b="b"/>
            <a:pathLst>
              <a:path w="2852159" h="2852159">
                <a:moveTo>
                  <a:pt x="0" y="0"/>
                </a:moveTo>
                <a:lnTo>
                  <a:pt x="2852159" y="0"/>
                </a:lnTo>
                <a:lnTo>
                  <a:pt x="2852159" y="2852159"/>
                </a:lnTo>
                <a:lnTo>
                  <a:pt x="0" y="2852159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25" name="TextBox 25"/>
          <p:cNvSpPr txBox="1"/>
          <p:nvPr/>
        </p:nvSpPr>
        <p:spPr>
          <a:xfrm>
            <a:off x="5940495" y="5133102"/>
            <a:ext cx="1517848" cy="689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96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Мочевой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  <a:p>
            <a:pPr marL="0" lvl="0" indent="0" algn="ctr">
              <a:lnSpc>
                <a:spcPts val="2696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пузырь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4144660" y="8334571"/>
            <a:ext cx="2104371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u="sng" dirty="0">
                <a:solidFill>
                  <a:srgbClr val="FEEFEC"/>
                </a:solidFill>
                <a:latin typeface="Gagalin"/>
                <a:ea typeface="Gagalin"/>
                <a:cs typeface="Gagalin"/>
                <a:sym typeface="Gagalin"/>
                <a:hlinkClick r:id="rId14" action="ppaction://hlinksldjump"/>
              </a:rPr>
              <a:t>НАЗАД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138812" y="8359838"/>
            <a:ext cx="3168917" cy="1052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9"/>
              </a:lnSpc>
            </a:pPr>
            <a:r>
              <a:rPr lang="en-US" sz="4599" u="sng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19" tooltip="https://learningapps.org/watch?v=p7a1ko55a24"/>
              </a:rPr>
              <a:t>Проверь</a:t>
            </a:r>
          </a:p>
          <a:p>
            <a:pPr algn="ctr">
              <a:lnSpc>
                <a:spcPts val="3909"/>
              </a:lnSpc>
            </a:pPr>
            <a:r>
              <a:rPr lang="en-US" sz="4599" u="sng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19" tooltip="https://learningapps.org/watch?v=p7a1ko55a24"/>
              </a:rPr>
              <a:t> себя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629171" y="4229300"/>
            <a:ext cx="8944513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600" lvl="1" indent="-342800" algn="l">
              <a:lnSpc>
                <a:spcPts val="4445"/>
              </a:lnSpc>
              <a:spcBef>
                <a:spcPct val="0"/>
              </a:spcBef>
              <a:buFont typeface="Arial"/>
              <a:buChar char="•"/>
            </a:pP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Почему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надо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вовремя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ходить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 в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туалет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 и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нельзя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 </a:t>
            </a:r>
            <a:r>
              <a:rPr lang="en-US" sz="3175" u="sng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терпеть</a:t>
            </a:r>
            <a:r>
              <a:rPr lang="en-US" sz="3175" u="sng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26583"/>
            <a:ext cx="18288000" cy="10972800"/>
          </a:xfrm>
          <a:custGeom>
            <a:avLst/>
            <a:gdLst/>
            <a:ahLst/>
            <a:cxnLst/>
            <a:rect l="l" t="t" r="r" b="b"/>
            <a:pathLst>
              <a:path w="18288000" h="10972800">
                <a:moveTo>
                  <a:pt x="0" y="0"/>
                </a:moveTo>
                <a:lnTo>
                  <a:pt x="18288000" y="0"/>
                </a:lnTo>
                <a:lnTo>
                  <a:pt x="18288000" y="10972800"/>
                </a:lnTo>
                <a:lnTo>
                  <a:pt x="0" y="10972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256889" y="7035671"/>
            <a:ext cx="2807352" cy="2807352"/>
          </a:xfrm>
          <a:custGeom>
            <a:avLst/>
            <a:gdLst/>
            <a:ahLst/>
            <a:cxnLst/>
            <a:rect l="l" t="t" r="r" b="b"/>
            <a:pathLst>
              <a:path w="2807352" h="2807352">
                <a:moveTo>
                  <a:pt x="0" y="0"/>
                </a:moveTo>
                <a:lnTo>
                  <a:pt x="2807351" y="0"/>
                </a:lnTo>
                <a:lnTo>
                  <a:pt x="2807351" y="2807351"/>
                </a:lnTo>
                <a:lnTo>
                  <a:pt x="0" y="28073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229399" y="430645"/>
            <a:ext cx="6689739" cy="9258345"/>
            <a:chOff x="0" y="0"/>
            <a:chExt cx="8919652" cy="12344460"/>
          </a:xfrm>
        </p:grpSpPr>
        <p:sp>
          <p:nvSpPr>
            <p:cNvPr id="5" name="Freeform 5"/>
            <p:cNvSpPr/>
            <p:nvPr/>
          </p:nvSpPr>
          <p:spPr>
            <a:xfrm>
              <a:off x="31640" y="0"/>
              <a:ext cx="8888011" cy="12344460"/>
            </a:xfrm>
            <a:custGeom>
              <a:avLst/>
              <a:gdLst/>
              <a:ahLst/>
              <a:cxnLst/>
              <a:rect l="l" t="t" r="r" b="b"/>
              <a:pathLst>
                <a:path w="8888011" h="12344460">
                  <a:moveTo>
                    <a:pt x="0" y="0"/>
                  </a:moveTo>
                  <a:lnTo>
                    <a:pt x="8888012" y="0"/>
                  </a:lnTo>
                  <a:lnTo>
                    <a:pt x="8888012" y="12344460"/>
                  </a:lnTo>
                  <a:lnTo>
                    <a:pt x="0" y="12344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9137227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9" y="0"/>
                  </a:lnTo>
                  <a:lnTo>
                    <a:pt x="2948509" y="3124623"/>
                  </a:lnTo>
                  <a:lnTo>
                    <a:pt x="0" y="31246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 rot="-547237">
              <a:off x="562996" y="10868115"/>
              <a:ext cx="1109967" cy="772940"/>
            </a:xfrm>
            <a:custGeom>
              <a:avLst/>
              <a:gdLst/>
              <a:ahLst/>
              <a:cxnLst/>
              <a:rect l="l" t="t" r="r" b="b"/>
              <a:pathLst>
                <a:path w="1109967" h="772940">
                  <a:moveTo>
                    <a:pt x="0" y="0"/>
                  </a:moveTo>
                  <a:lnTo>
                    <a:pt x="1109966" y="0"/>
                  </a:lnTo>
                  <a:lnTo>
                    <a:pt x="1109966" y="772940"/>
                  </a:lnTo>
                  <a:lnTo>
                    <a:pt x="0" y="7729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 cstate="print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7216146">
              <a:off x="2311067" y="11368761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 cstate="print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 rot="-10800000">
              <a:off x="5710917" y="732069"/>
              <a:ext cx="2948509" cy="3124624"/>
            </a:xfrm>
            <a:custGeom>
              <a:avLst/>
              <a:gdLst/>
              <a:ahLst/>
              <a:cxnLst/>
              <a:rect l="l" t="t" r="r" b="b"/>
              <a:pathLst>
                <a:path w="2948509" h="3124624">
                  <a:moveTo>
                    <a:pt x="0" y="0"/>
                  </a:moveTo>
                  <a:lnTo>
                    <a:pt x="2948508" y="0"/>
                  </a:lnTo>
                  <a:lnTo>
                    <a:pt x="2948508" y="3124624"/>
                  </a:lnTo>
                  <a:lnTo>
                    <a:pt x="0" y="3124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=""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7562234" y="2041010"/>
              <a:ext cx="605505" cy="421652"/>
            </a:xfrm>
            <a:custGeom>
              <a:avLst/>
              <a:gdLst/>
              <a:ahLst/>
              <a:cxnLst/>
              <a:rect l="l" t="t" r="r" b="b"/>
              <a:pathLst>
                <a:path w="605505" h="421652">
                  <a:moveTo>
                    <a:pt x="0" y="0"/>
                  </a:moveTo>
                  <a:lnTo>
                    <a:pt x="605505" y="0"/>
                  </a:lnTo>
                  <a:lnTo>
                    <a:pt x="605505" y="421651"/>
                  </a:lnTo>
                  <a:lnTo>
                    <a:pt x="0" y="4216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 cstate="print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 rot="1915411">
              <a:off x="7362777" y="1408107"/>
              <a:ext cx="726178" cy="505684"/>
            </a:xfrm>
            <a:custGeom>
              <a:avLst/>
              <a:gdLst/>
              <a:ahLst/>
              <a:cxnLst/>
              <a:rect l="l" t="t" r="r" b="b"/>
              <a:pathLst>
                <a:path w="726178" h="505684">
                  <a:moveTo>
                    <a:pt x="0" y="0"/>
                  </a:moveTo>
                  <a:lnTo>
                    <a:pt x="726178" y="0"/>
                  </a:lnTo>
                  <a:lnTo>
                    <a:pt x="726178" y="505684"/>
                  </a:lnTo>
                  <a:lnTo>
                    <a:pt x="0" y="5056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 cstate="print">
                <a:extLst>
                  <a:ext uri="{96DAC541-7B7A-43D3-8B79-37D633B846F1}">
                    <asvg:svgBlip xmlns=""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159546" y="10884003"/>
              <a:ext cx="1135321" cy="840138"/>
            </a:xfrm>
            <a:custGeom>
              <a:avLst/>
              <a:gdLst/>
              <a:ahLst/>
              <a:cxnLst/>
              <a:rect l="l" t="t" r="r" b="b"/>
              <a:pathLst>
                <a:path w="1135321" h="840138">
                  <a:moveTo>
                    <a:pt x="0" y="0"/>
                  </a:moveTo>
                  <a:lnTo>
                    <a:pt x="1135321" y="0"/>
                  </a:lnTo>
                  <a:lnTo>
                    <a:pt x="1135321" y="840138"/>
                  </a:lnTo>
                  <a:lnTo>
                    <a:pt x="0" y="84013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 cstate="print">
                <a:extLst>
                  <a:ext uri="{96DAC541-7B7A-43D3-8B79-37D633B846F1}">
                    <asvg:svgBlip xmlns=""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 rot="-9107817">
              <a:off x="6598186" y="1209877"/>
              <a:ext cx="614798" cy="454951"/>
            </a:xfrm>
            <a:custGeom>
              <a:avLst/>
              <a:gdLst/>
              <a:ahLst/>
              <a:cxnLst/>
              <a:rect l="l" t="t" r="r" b="b"/>
              <a:pathLst>
                <a:path w="614798" h="454951">
                  <a:moveTo>
                    <a:pt x="0" y="0"/>
                  </a:moveTo>
                  <a:lnTo>
                    <a:pt x="614798" y="0"/>
                  </a:lnTo>
                  <a:lnTo>
                    <a:pt x="614798" y="454950"/>
                  </a:lnTo>
                  <a:lnTo>
                    <a:pt x="0" y="4549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 cstate="print">
                <a:extLst>
                  <a:ext uri="{96DAC541-7B7A-43D3-8B79-37D633B846F1}">
                    <asvg:svgBlip xmlns=""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4" name="Freeform 14">
            <a:hlinkClick r:id="rId15" action="ppaction://hlinksldjump"/>
          </p:cNvPr>
          <p:cNvSpPr/>
          <p:nvPr/>
        </p:nvSpPr>
        <p:spPr>
          <a:xfrm>
            <a:off x="13275338" y="8093590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3"/>
                </a:lnTo>
                <a:lnTo>
                  <a:pt x="0" y="111926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5591472" y="7917619"/>
            <a:ext cx="3799966" cy="1119263"/>
          </a:xfrm>
          <a:custGeom>
            <a:avLst/>
            <a:gdLst/>
            <a:ahLst/>
            <a:cxnLst/>
            <a:rect l="l" t="t" r="r" b="b"/>
            <a:pathLst>
              <a:path w="3799966" h="1119263">
                <a:moveTo>
                  <a:pt x="0" y="0"/>
                </a:moveTo>
                <a:lnTo>
                  <a:pt x="3799966" y="0"/>
                </a:lnTo>
                <a:lnTo>
                  <a:pt x="3799966" y="1119262"/>
                </a:lnTo>
                <a:lnTo>
                  <a:pt x="0" y="111926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2904645" y="1283481"/>
            <a:ext cx="3069023" cy="8130490"/>
          </a:xfrm>
          <a:custGeom>
            <a:avLst/>
            <a:gdLst/>
            <a:ahLst/>
            <a:cxnLst/>
            <a:rect l="l" t="t" r="r" b="b"/>
            <a:pathLst>
              <a:path w="3069023" h="8130490">
                <a:moveTo>
                  <a:pt x="0" y="0"/>
                </a:moveTo>
                <a:lnTo>
                  <a:pt x="3069023" y="0"/>
                </a:lnTo>
                <a:lnTo>
                  <a:pt x="3069023" y="8130490"/>
                </a:lnTo>
                <a:lnTo>
                  <a:pt x="0" y="813049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-105238" r="-407307"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711306" y="1706924"/>
            <a:ext cx="1789092" cy="689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96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Головной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  <a:p>
            <a:pPr marL="0" lvl="0" indent="0" algn="ctr">
              <a:lnSpc>
                <a:spcPts val="2696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мозг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571572" y="4216133"/>
            <a:ext cx="1798816" cy="689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96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Спинной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  <a:p>
            <a:pPr marL="0" lvl="0" indent="0" algn="ctr">
              <a:lnSpc>
                <a:spcPts val="2696"/>
              </a:lnSpc>
            </a:pPr>
            <a:r>
              <a:rPr lang="en-US" sz="2899" dirty="0" err="1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мозг</a:t>
            </a:r>
            <a:endParaRPr lang="en-US" sz="2899" dirty="0">
              <a:solidFill>
                <a:srgbClr val="004AAD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187423" y="4216133"/>
            <a:ext cx="1107480" cy="356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696"/>
              </a:lnSpc>
            </a:pPr>
            <a:r>
              <a:rPr lang="en-US" sz="2899">
                <a:solidFill>
                  <a:srgbClr val="004AAD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Нервы</a:t>
            </a:r>
          </a:p>
        </p:txBody>
      </p:sp>
      <p:sp>
        <p:nvSpPr>
          <p:cNvPr id="20" name="AutoShape 20"/>
          <p:cNvSpPr/>
          <p:nvPr/>
        </p:nvSpPr>
        <p:spPr>
          <a:xfrm>
            <a:off x="1711254" y="2406440"/>
            <a:ext cx="1724842" cy="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 flipV="1">
            <a:off x="3426302" y="1805209"/>
            <a:ext cx="1003060" cy="60123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1773020" y="4887073"/>
            <a:ext cx="1724842" cy="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flipV="1">
            <a:off x="3488607" y="4288553"/>
            <a:ext cx="1003060" cy="601230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747757" y="4589290"/>
            <a:ext cx="2547146" cy="2509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 flipV="1">
            <a:off x="4747757" y="4589290"/>
            <a:ext cx="839366" cy="2118796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 flipH="1" flipV="1">
            <a:off x="5172143" y="3153891"/>
            <a:ext cx="424774" cy="1429974"/>
          </a:xfrm>
          <a:prstGeom prst="line">
            <a:avLst/>
          </a:prstGeom>
          <a:ln w="38100" cap="flat">
            <a:solidFill>
              <a:srgbClr val="004AA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6676115" y="687820"/>
            <a:ext cx="10776251" cy="942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737"/>
              </a:lnSpc>
            </a:pPr>
            <a:r>
              <a:rPr lang="en-US" sz="7926">
                <a:solidFill>
                  <a:srgbClr val="004AAD"/>
                </a:solidFill>
                <a:latin typeface="Gagalin"/>
                <a:ea typeface="Gagalin"/>
                <a:cs typeface="Gagalin"/>
                <a:sym typeface="Gagalin"/>
              </a:rPr>
              <a:t>Нервная система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4073222" y="8174908"/>
            <a:ext cx="2185333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u="sng" dirty="0">
                <a:solidFill>
                  <a:srgbClr val="FEEFEC"/>
                </a:solidFill>
                <a:latin typeface="Gagalin"/>
                <a:ea typeface="Gagalin"/>
                <a:cs typeface="Gagalin"/>
                <a:sym typeface="Gagalin"/>
                <a:hlinkClick r:id="rId15" action="ppaction://hlinksldjump"/>
              </a:rPr>
              <a:t>НАЗАД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5906996" y="7984686"/>
            <a:ext cx="3168917" cy="1052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9"/>
              </a:lnSpc>
            </a:pPr>
            <a:r>
              <a:rPr lang="en-US" sz="4599" u="sng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19" tooltip="https://learningapps.org/watch?v=pb9oue4qa24"/>
              </a:rPr>
              <a:t>Проверь</a:t>
            </a:r>
          </a:p>
          <a:p>
            <a:pPr algn="ctr">
              <a:lnSpc>
                <a:spcPts val="3909"/>
              </a:lnSpc>
            </a:pPr>
            <a:r>
              <a:rPr lang="en-US" sz="4599" u="sng">
                <a:solidFill>
                  <a:srgbClr val="FFFFFF"/>
                </a:solidFill>
                <a:latin typeface="Gagalin"/>
                <a:ea typeface="Gagalin"/>
                <a:cs typeface="Gagalin"/>
                <a:sym typeface="Gagalin"/>
                <a:hlinkClick r:id="rId19" tooltip="https://learningapps.org/watch?v=pb9oue4qa24"/>
              </a:rPr>
              <a:t> себя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8479432" y="4186047"/>
            <a:ext cx="8884643" cy="11099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85600" lvl="1" indent="-342800" algn="l">
              <a:lnSpc>
                <a:spcPts val="4445"/>
              </a:lnSpc>
              <a:spcBef>
                <a:spcPct val="0"/>
              </a:spcBef>
              <a:buFont typeface="Arial"/>
              <a:buChar char="•"/>
            </a:pPr>
            <a:r>
              <a:rPr lang="en-US" sz="3175" u="sng" strike="noStrike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Почему </a:t>
            </a:r>
            <a:r>
              <a:rPr lang="en-US" sz="3175" u="sng" strike="noStrike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мозг</a:t>
            </a:r>
            <a:r>
              <a:rPr lang="en-US" sz="3175" u="sng" strike="noStrike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 </a:t>
            </a:r>
            <a:r>
              <a:rPr lang="en-US" sz="3175" u="sng" strike="noStrike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называют</a:t>
            </a:r>
            <a:r>
              <a:rPr lang="en-US" sz="3175" u="sng" strike="noStrike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 </a:t>
            </a:r>
            <a:r>
              <a:rPr lang="en-US" sz="3175" u="sng" strike="noStrike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центром</a:t>
            </a:r>
            <a:r>
              <a:rPr lang="en-US" sz="3175" u="sng" strike="noStrike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 </a:t>
            </a:r>
          </a:p>
          <a:p>
            <a:pPr algn="l">
              <a:lnSpc>
                <a:spcPts val="4445"/>
              </a:lnSpc>
              <a:spcBef>
                <a:spcPct val="0"/>
              </a:spcBef>
            </a:pPr>
            <a:r>
              <a:rPr lang="en-US" sz="3175" u="sng" strike="noStrike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управления</a:t>
            </a:r>
            <a:r>
              <a:rPr lang="en-US" sz="3175" u="sng" strike="noStrike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 </a:t>
            </a:r>
            <a:r>
              <a:rPr lang="en-US" sz="3175" u="sng" strike="noStrike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организмом</a:t>
            </a:r>
            <a:r>
              <a:rPr lang="en-US" sz="3175" u="sng" strike="noStrike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 </a:t>
            </a:r>
            <a:r>
              <a:rPr lang="en-US" sz="3175" u="sng" strike="noStrike" spc="444" dirty="0" err="1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человека</a:t>
            </a:r>
            <a:r>
              <a:rPr lang="en-US" sz="3175" u="sng" strike="noStrike" spc="444" dirty="0">
                <a:solidFill>
                  <a:srgbClr val="004AAD"/>
                </a:solidFill>
                <a:latin typeface="Open Sans"/>
                <a:ea typeface="Open Sans"/>
                <a:cs typeface="Open Sans"/>
                <a:sym typeface="Open Sans"/>
                <a:hlinkClick r:id="rId20" tooltip="https://www.youtube.com/watch?v=mPAQgxj1nC8"/>
              </a:rPr>
              <a:t>?</a:t>
            </a:r>
            <a:endParaRPr lang="en-US" sz="3175" u="sng" strike="noStrike" spc="444" dirty="0">
              <a:solidFill>
                <a:srgbClr val="004AAD"/>
              </a:solidFill>
              <a:latin typeface="Open Sans"/>
              <a:ea typeface="Open Sans"/>
              <a:cs typeface="Open Sans"/>
              <a:sym typeface="Open Sans"/>
              <a:hlinkClick r:id="rId21" tooltip="https://www.youtube.com/watch?v=mPAQgxj1nC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151</Words>
  <Application>Microsoft Office PowerPoint</Application>
  <PresentationFormat>Произвольный</PresentationFormat>
  <Paragraphs>78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Gagalin</vt:lpstr>
      <vt:lpstr>Open Sans</vt:lpstr>
      <vt:lpstr>Arial</vt:lpstr>
      <vt:lpstr>Open Sans Italics</vt:lpstr>
      <vt:lpstr>Calibri</vt:lpstr>
      <vt:lpstr>Open Sans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ИП ЧИЗ 3 класс</dc:title>
  <cp:lastModifiedBy>Сечко Наталья Александровна</cp:lastModifiedBy>
  <cp:revision>8</cp:revision>
  <dcterms:created xsi:type="dcterms:W3CDTF">2006-08-16T00:00:00Z</dcterms:created>
  <dcterms:modified xsi:type="dcterms:W3CDTF">2025-02-24T12:35:28Z</dcterms:modified>
  <dc:identifier>DAGJ-oqoz9g</dc:identifier>
</cp:coreProperties>
</file>