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2"/>
  </p:notesMasterIdLst>
  <p:sldIdLst>
    <p:sldId id="296" r:id="rId2"/>
    <p:sldId id="329" r:id="rId3"/>
    <p:sldId id="330" r:id="rId4"/>
    <p:sldId id="331" r:id="rId5"/>
    <p:sldId id="332" r:id="rId6"/>
    <p:sldId id="333" r:id="rId7"/>
    <p:sldId id="336" r:id="rId8"/>
    <p:sldId id="337" r:id="rId9"/>
    <p:sldId id="338" r:id="rId10"/>
    <p:sldId id="339" r:id="rId11"/>
    <p:sldId id="340" r:id="rId12"/>
    <p:sldId id="318" r:id="rId13"/>
    <p:sldId id="341" r:id="rId14"/>
    <p:sldId id="342" r:id="rId15"/>
    <p:sldId id="347" r:id="rId16"/>
    <p:sldId id="348" r:id="rId17"/>
    <p:sldId id="349" r:id="rId18"/>
    <p:sldId id="350" r:id="rId19"/>
    <p:sldId id="351" r:id="rId20"/>
    <p:sldId id="352" r:id="rId21"/>
    <p:sldId id="343" r:id="rId22"/>
    <p:sldId id="353" r:id="rId23"/>
    <p:sldId id="354" r:id="rId24"/>
    <p:sldId id="356" r:id="rId25"/>
    <p:sldId id="357" r:id="rId26"/>
    <p:sldId id="358" r:id="rId27"/>
    <p:sldId id="359" r:id="rId28"/>
    <p:sldId id="345" r:id="rId29"/>
    <p:sldId id="360" r:id="rId30"/>
    <p:sldId id="3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27" autoAdjust="0"/>
  </p:normalViewPr>
  <p:slideViewPr>
    <p:cSldViewPr>
      <p:cViewPr varScale="1">
        <p:scale>
          <a:sx n="82" d="100"/>
          <a:sy n="82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13CC3-27ED-47FF-AA94-102FD7CCA6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19D1-C35E-4A9B-818F-23117BC14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4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333236B-4F7F-4D17-B554-02B55D6247B1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84F4A4F-81D4-4F5E-9E1D-949640BF28AE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48A7CBB-8D19-44C3-9580-DA84EC386488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CFA0608-DFE9-4491-813F-9C428BBC43A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B791BAF-C2F1-4FD2-916C-76EBCBE6436A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71AC1E-4018-4C30-B0AF-C8CB4D5AA080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0F2757E-4759-4EB3-93DA-F3420DD03B8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7802C0A-DCBE-4D93-9B22-456E458B5E4F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C4994F6-5D49-4039-965F-85647A46FA9F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EFEDCA8-A3D8-4199-8A03-7C678C85A58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2F1876-653D-4F9B-9D6C-34F99819A6BD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1">
              <a:defRPr/>
            </a:pPr>
            <a:fld id="{12EB88F8-61D1-4ECE-AB33-A24D7FC09191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crdownload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Инна\4 класс 2023\Методическая работа\УЧЕНИК ГОДА\1681239802_kartinki-pibig-info-p-belarus-kartinki-dlya-prezentatsii-arti-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714488"/>
            <a:ext cx="5527516" cy="495850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dirty="0">
                <a:ln w="285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«КРАІНЫ РОДНАЙ ПАТРЫЁТЫ»</a:t>
            </a:r>
            <a:endParaRPr kumimoji="0" lang="ru-RU" sz="4000" b="1" i="0" u="none" strike="noStrike" normalizeH="0" baseline="0" dirty="0">
              <a:ln w="2857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89248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2656"/>
            <a:ext cx="740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chemeClr val="bg1"/>
                </a:solidFill>
              </a:rPr>
              <a:t>ГУЛЬНЯ-ПАДАРОЖЖА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на\4 класс 2023\Методическая работа\УЧЕНИК ГОДА\images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00808"/>
            <a:ext cx="5025682" cy="375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Инна\4 класс 2023\Методическая работа\УЧЕНИК ГОДА\1658180062_33-flomaster-club-p-lyulka-risunok-krasivo-4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990035" cy="456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СТАНЦЫЯ </a:t>
            </a:r>
            <a:br>
              <a:rPr lang="be-BY" b="1" dirty="0">
                <a:latin typeface="Times New Roman" pitchFamily="18" charset="0"/>
                <a:cs typeface="Times New Roman" pitchFamily="18" charset="0"/>
              </a:rPr>
            </a:br>
            <a:r>
              <a:rPr lang="be-BY" b="1" dirty="0">
                <a:latin typeface="Times New Roman" pitchFamily="18" charset="0"/>
                <a:cs typeface="Times New Roman" pitchFamily="18" charset="0"/>
              </a:rPr>
              <a:t>«БЕЛАРУСЬ ГЕРАІЧНАЯ»</a:t>
            </a:r>
            <a:endParaRPr lang="ru-RU" dirty="0"/>
          </a:p>
        </p:txBody>
      </p:sp>
      <p:pic>
        <p:nvPicPr>
          <p:cNvPr id="13314" name="Picture 2" descr="Никто не забыт, ничто не забыто, 1 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643674" cy="44217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unnel.ru/media/images/2018-06/post/617/1_holmskie_voro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89654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marselina.ru/upl-pic/29224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1044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photos.wikimapia.org/p/00/07/37/89/08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p.com/regnum.ru/uploads/pictures/news/2017/03/24/regnum_picture_14903543054195567_nor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048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D:\Инна\4 класс 2023\Методическая работа\УЧЕНИК ГОДА\memorialnyy_kompleks_buynichskoe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64670" cy="311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topvoyager.com/wp-content/uploads/2019/10/minsk-8-1.jpg"/>
          <p:cNvPicPr/>
          <p:nvPr/>
        </p:nvPicPr>
        <p:blipFill>
          <a:blip r:embed="rId4" cstate="print"/>
          <a:srcRect l="11988" r="6146"/>
          <a:stretch>
            <a:fillRect/>
          </a:stretch>
        </p:blipFill>
        <p:spPr bwMode="auto">
          <a:xfrm>
            <a:off x="2267744" y="3501008"/>
            <a:ext cx="4176464" cy="307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unnel.ru/media/images/2018-06/post/617/1_holmskie_voro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95616"/>
            <a:ext cx="5468499" cy="4565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786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Мемарыяльны комплекс «Брэсцкая крэпасць»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29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arselina.ru/upl-pic/29224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465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70116" y="6097293"/>
            <a:ext cx="363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Курган Славы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259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tos.wikimapia.org/p/00/07/37/89/08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5085"/>
            <a:ext cx="554461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43174" y="585789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Помнік Марату Казею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052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Инна\4 класс 2023\Методическая работа\УЧЕНИК ГОДА\memorialnyy_kompleks_buynichskoe_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661" y="1268760"/>
            <a:ext cx="596149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7554" y="6000768"/>
            <a:ext cx="253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Буйніцкае поле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460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92933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Мемарыяльны комплекс «Хатынь»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0508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ЛЮБОЎ ДА РОДНАЙ ЗЯМЛІ…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Инна\4 класс 2023\Методическая работа\УЧЕНИК ГОДА\8-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52928" cy="556861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59293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Плошча Перамогі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6" y="1124744"/>
            <a:ext cx="6179840" cy="45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СТАНЦЫЯ </a:t>
            </a:r>
            <a:br>
              <a:rPr lang="be-BY" b="1" dirty="0">
                <a:latin typeface="Times New Roman" pitchFamily="18" charset="0"/>
                <a:cs typeface="Times New Roman" pitchFamily="18" charset="0"/>
              </a:rPr>
            </a:br>
            <a:r>
              <a:rPr lang="be-BY" b="1" dirty="0">
                <a:latin typeface="Times New Roman" pitchFamily="18" charset="0"/>
                <a:cs typeface="Times New Roman" pitchFamily="18" charset="0"/>
              </a:rPr>
              <a:t>“БЕЛАРУСЬ СУЧАСНАЯ”</a:t>
            </a:r>
            <a:endParaRPr lang="ru-RU" dirty="0"/>
          </a:p>
        </p:txBody>
      </p:sp>
      <p:pic>
        <p:nvPicPr>
          <p:cNvPr id="1026" name="Picture 2" descr="D:\Инна\4 класс 2023\Методическая работа\УЧЕНИК ГОДА\Топ-15-мест-Беларуси-которые-мы-рекомендуем-вам-посетить.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628800"/>
            <a:ext cx="6231632" cy="498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rn.best-city.ru/storage/debbra/photos/0000003240.jpg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09012" y="3571876"/>
            <a:ext cx="4534996" cy="29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bg-znanie.ru/articles/1055/IMGL1.jpg"/>
          <p:cNvPicPr>
            <a:picLocks noChangeAspect="1" noChangeArrowheads="1"/>
          </p:cNvPicPr>
          <p:nvPr/>
        </p:nvPicPr>
        <p:blipFill>
          <a:blip r:embed="rId3" cstate="print">
            <a:lum contrast="-12000"/>
          </a:blip>
          <a:srcRect r="1695" b="6264"/>
          <a:stretch>
            <a:fillRect/>
          </a:stretch>
        </p:blipFill>
        <p:spPr bwMode="auto">
          <a:xfrm>
            <a:off x="214282" y="285728"/>
            <a:ext cx="4186406" cy="303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Минское метро. Станции метро Минска. Станция метро Площадь Ленина на площади Независимости. В этом же здании находится Управление минского метрополитена.. Фото"/>
          <p:cNvPicPr>
            <a:picLocks noChangeAspect="1" noChangeArrowheads="1"/>
          </p:cNvPicPr>
          <p:nvPr/>
        </p:nvPicPr>
        <p:blipFill>
          <a:blip r:embed="rId4" cstate="print"/>
          <a:srcRect b="5879"/>
          <a:stretch>
            <a:fillRect/>
          </a:stretch>
        </p:blipFill>
        <p:spPr bwMode="auto">
          <a:xfrm>
            <a:off x="4643438" y="239069"/>
            <a:ext cx="4374423" cy="308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pics.livejournal.com/renatar/pic/00gbfq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81023"/>
            <a:ext cx="4106860" cy="29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Ми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Ми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1" name="AutoShape 7" descr="https://belarus-economy.by/uploads/files/Trakto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D:\Инна\Введение в педагогическую профессию\2023-2024\КОНКУРС 2024\Trakt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97442" cy="3240360"/>
          </a:xfrm>
          <a:prstGeom prst="rect">
            <a:avLst/>
          </a:prstGeom>
          <a:noFill/>
        </p:spPr>
      </p:pic>
      <p:pic>
        <p:nvPicPr>
          <p:cNvPr id="11274" name="Picture 10" descr="D:\Инна\Введение в педагогическую профессию\2023-2024\КОНКУРС 2024\img_20230528_113010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176464" cy="3132348"/>
          </a:xfrm>
          <a:prstGeom prst="rect">
            <a:avLst/>
          </a:prstGeom>
          <a:noFill/>
        </p:spPr>
      </p:pic>
      <p:pic>
        <p:nvPicPr>
          <p:cNvPr id="11277" name="Picture 13" descr="D:\Инна\Введение в педагогическую профессию\2023-2024\КОНКУРС 2024\images.jpg"/>
          <p:cNvPicPr>
            <a:picLocks noChangeAspect="1" noChangeArrowheads="1"/>
          </p:cNvPicPr>
          <p:nvPr/>
        </p:nvPicPr>
        <p:blipFill>
          <a:blip r:embed="rId4" cstate="print"/>
          <a:srcRect l="5055" r="7324"/>
          <a:stretch>
            <a:fillRect/>
          </a:stretch>
        </p:blipFill>
        <p:spPr bwMode="auto">
          <a:xfrm>
            <a:off x="251520" y="3573015"/>
            <a:ext cx="3960440" cy="2818005"/>
          </a:xfrm>
          <a:prstGeom prst="rect">
            <a:avLst/>
          </a:prstGeom>
          <a:noFill/>
        </p:spPr>
      </p:pic>
      <p:pic>
        <p:nvPicPr>
          <p:cNvPr id="11278" name="Picture 14" descr="D:\Инна\Введение в педагогическую профессию\2023-2024\КОНКУРС 2024\2365э3.jpg"/>
          <p:cNvPicPr>
            <a:picLocks noChangeAspect="1" noChangeArrowheads="1"/>
          </p:cNvPicPr>
          <p:nvPr/>
        </p:nvPicPr>
        <p:blipFill>
          <a:blip r:embed="rId5" cstate="print"/>
          <a:srcRect l="6066" r="4180"/>
          <a:stretch>
            <a:fillRect/>
          </a:stretch>
        </p:blipFill>
        <p:spPr bwMode="auto">
          <a:xfrm>
            <a:off x="4499992" y="3645024"/>
            <a:ext cx="4392488" cy="2770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D:\Инна\Введение в педагогическую профессию\2023-2024\КОНКУРС 2024\Dubko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3"/>
            <a:ext cx="3528392" cy="485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5805264"/>
            <a:ext cx="400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Аляксандр</a:t>
            </a:r>
            <a:r>
              <a:rPr lang="ru-RU" sz="2400" b="1" dirty="0"/>
              <a:t> </a:t>
            </a:r>
            <a:r>
              <a:rPr lang="ru-RU" sz="2400" b="1" dirty="0" err="1"/>
              <a:t>Іосіфавіч</a:t>
            </a:r>
            <a:r>
              <a:rPr lang="ru-RU" sz="2400" b="1" dirty="0"/>
              <a:t> </a:t>
            </a:r>
            <a:r>
              <a:rPr lang="ru-RU" sz="2400" b="1" dirty="0" err="1"/>
              <a:t>Дубко</a:t>
            </a:r>
            <a:endParaRPr lang="ru-RU" sz="2400" dirty="0"/>
          </a:p>
        </p:txBody>
      </p:sp>
      <p:sp>
        <p:nvSpPr>
          <p:cNvPr id="46082" name="AutoShape 2" descr="Изображение награды"/>
          <p:cNvSpPr>
            <a:spLocks noChangeAspect="1" noChangeArrowheads="1"/>
          </p:cNvSpPr>
          <p:nvPr/>
        </p:nvSpPr>
        <p:spPr bwMode="auto">
          <a:xfrm>
            <a:off x="0" y="0"/>
            <a:ext cx="1428750" cy="2571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Файл:Sickle and Hamm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Файл:Sickle and Hamm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D:\Инна\Введение в педагогическую профессию\2023-2024\КОНКУРС 2024\Sickle_and_Hamm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293096"/>
            <a:ext cx="1329275" cy="23898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16016" y="332656"/>
            <a:ext cx="306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Герой </a:t>
            </a:r>
            <a:r>
              <a:rPr lang="ru-RU" sz="2400" b="1" dirty="0" err="1"/>
              <a:t>Беларусі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3643314"/>
            <a:ext cx="4502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Герой </a:t>
            </a:r>
            <a:r>
              <a:rPr lang="ru-RU" sz="2400" b="1" dirty="0" err="1"/>
              <a:t>Сацыялістычнай</a:t>
            </a:r>
            <a:r>
              <a:rPr lang="ru-RU" sz="2400" b="1" dirty="0"/>
              <a:t> </a:t>
            </a:r>
            <a:r>
              <a:rPr lang="ru-RU" sz="2400" b="1" dirty="0" err="1"/>
              <a:t>працы</a:t>
            </a:r>
            <a:endParaRPr lang="ru-RU" sz="2400" dirty="0"/>
          </a:p>
        </p:txBody>
      </p:sp>
      <p:pic>
        <p:nvPicPr>
          <p:cNvPr id="46089" name="Picture 9" descr="D:\Инна\Введение в педагогическую профессию\2023-2024\КОНКУРС 2024\120px-Stamp_Hero_of_Belarus_(cropped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908720"/>
            <a:ext cx="1359024" cy="2491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072206"/>
            <a:ext cx="410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400" b="1" dirty="0"/>
              <a:t>Міхаіл Сцяпанавіч Высоцкі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857232"/>
            <a:ext cx="227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Герой </a:t>
            </a:r>
            <a:r>
              <a:rPr lang="ru-RU" sz="2400" b="1" dirty="0" err="1"/>
              <a:t>Беларусі</a:t>
            </a:r>
            <a:endParaRPr lang="ru-RU" sz="2400" dirty="0"/>
          </a:p>
        </p:txBody>
      </p:sp>
      <p:pic>
        <p:nvPicPr>
          <p:cNvPr id="6" name="Picture 9" descr="D:\Инна\Введение в педагогическую профессию\2023-2024\КОНКУРС 2024\120px-Stamp_Hero_of_Belarus_(cropped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14488"/>
            <a:ext cx="1785950" cy="3274242"/>
          </a:xfrm>
          <a:prstGeom prst="rect">
            <a:avLst/>
          </a:prstGeom>
          <a:noFill/>
        </p:spPr>
      </p:pic>
      <p:pic>
        <p:nvPicPr>
          <p:cNvPr id="43010" name="Picture 2" descr="Высоцкий, Михаил Степанович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571900" cy="518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Касманаўты, ураджэнцы Беларусі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214950"/>
            <a:ext cx="168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b="1" dirty="0"/>
              <a:t>Пётр Клімук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5214950"/>
            <a:ext cx="2634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b="1" dirty="0"/>
              <a:t>Уладзімір Кавалёнак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521495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b="1" dirty="0"/>
              <a:t>Алег Навіцкі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8" y="1743379"/>
            <a:ext cx="2141984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67" y="1743379"/>
            <a:ext cx="2324150" cy="3181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72" y="1746463"/>
            <a:ext cx="2163468" cy="32472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6093296"/>
            <a:ext cx="345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/>
              <a:t>Марына Васілеўская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065812" cy="46012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/>
          <a:p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 Ці ведаеце вы?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40768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Мінску вырабляюць тэлевізары маркі</a:t>
            </a:r>
            <a:r>
              <a:rPr kumimoji="0" lang="be-BY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be-BY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Гарызонт».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Найстарэйшы Нацыянальны парк Беларусі –</a:t>
            </a:r>
            <a:r>
              <a:rPr kumimoji="0" lang="be-BY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Белавежская пушча.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Самы старажытны горад нашай краіны </a:t>
            </a:r>
            <a:r>
              <a:rPr kumimoji="0" lang="be-BY" sz="2400" dirty="0"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be-BY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Полацк</a:t>
            </a:r>
            <a:r>
              <a:rPr kumimoji="0" lang="be-BY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Халадзільнікі і пральныя машыны маркі </a:t>
            </a:r>
            <a:r>
              <a:rPr kumimoji="0" lang="be-BY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«Атлант»</a:t>
            </a:r>
            <a:r>
              <a:rPr kumimoji="0" lang="be-BY" sz="24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выпускаюць у Мінску.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беларускіх гарадах есць замкі </a:t>
            </a:r>
            <a:r>
              <a:rPr kumimoji="0" lang="be-BY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Мірскі, Лідскі, Нясвіжскі, Крэўскі, Навагрудскі, Косаўскі, Ружанскі</a:t>
            </a:r>
            <a:r>
              <a:rPr kumimoji="0" lang="be-BY" sz="2400" dirty="0"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Кожны год улетку ў Мсціславе праходзіць фестываль старажытнай культуры</a:t>
            </a:r>
            <a:r>
              <a:rPr kumimoji="0" lang="be-BY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 Рыцарскі фэст».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Самыя магутныя БелАЗы выпускаюць у </a:t>
            </a:r>
            <a:r>
              <a:rPr kumimoji="0" lang="be-BY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Жодзіна</a:t>
            </a:r>
            <a:r>
              <a:rPr kumimoji="0" lang="be-BY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e-BY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сталіцы нашай краіны пракладзена і дзейнічае 3 галіны </a:t>
            </a:r>
            <a:r>
              <a:rPr kumimoji="0" lang="be-BY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метро.</a:t>
            </a:r>
            <a:endParaRPr kumimoji="0" lang="be-BY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на\4 класс 2023\Методическая работа\УЧЕНИК ГОДА\unnamed-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7668344" cy="54002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D:\Инна\Введение в педагогическую профессию\2023-2024\КОНКУРС 2024\ИЗОТОВ ДМИТРИЙ\god-kache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235214" cy="314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нна\4 класс 2023\Методическая работа\УЧЕНИК ГОДА\8-2-2-800x445.jpg"/>
          <p:cNvPicPr>
            <a:picLocks noChangeAspect="1" noChangeArrowheads="1"/>
          </p:cNvPicPr>
          <p:nvPr/>
        </p:nvPicPr>
        <p:blipFill>
          <a:blip r:embed="rId2" cstate="print"/>
          <a:srcRect l="10940"/>
          <a:stretch>
            <a:fillRect/>
          </a:stretch>
        </p:blipFill>
        <p:spPr bwMode="auto">
          <a:xfrm>
            <a:off x="-1" y="0"/>
            <a:ext cx="5168551" cy="3356992"/>
          </a:xfrm>
          <a:prstGeom prst="rect">
            <a:avLst/>
          </a:prstGeom>
          <a:noFill/>
        </p:spPr>
      </p:pic>
      <p:pic>
        <p:nvPicPr>
          <p:cNvPr id="3075" name="Picture 3" descr="D:\Инна\4 класс 2023\Методическая работа\УЧЕНИК ГОДА\Комплекс_Мирского_з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586" y="-1"/>
            <a:ext cx="4945526" cy="3284985"/>
          </a:xfrm>
          <a:prstGeom prst="rect">
            <a:avLst/>
          </a:prstGeom>
          <a:noFill/>
        </p:spPr>
      </p:pic>
      <p:pic>
        <p:nvPicPr>
          <p:cNvPr id="3076" name="Picture 4" descr="D:\Инна\4 класс 2023\Методическая работа\УЧЕНИК ГОДА\prew-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6992"/>
            <a:ext cx="5194375" cy="3501009"/>
          </a:xfrm>
          <a:prstGeom prst="rect">
            <a:avLst/>
          </a:prstGeom>
          <a:noFill/>
        </p:spPr>
      </p:pic>
      <p:pic>
        <p:nvPicPr>
          <p:cNvPr id="5" name="Picture 4" descr="Панорама улицы Коропотк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78777" y="3284984"/>
            <a:ext cx="4765223" cy="3573015"/>
          </a:xfrm>
          <a:prstGeom prst="rect">
            <a:avLst/>
          </a:prstGeom>
          <a:noFill/>
          <a:ln w="57150" cmpd="thickThin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нна\4 класс 2023\Методическая работа\УЧЕНИК ГОДА\1681239848_kartinki-pibig-info-p-belarus-kartinki-dlya-prezentatsii-art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01303"/>
            <a:ext cx="6984776" cy="4743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Дзякуй за працу!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нна\4 класс 2023\Методическая работа\УЧЕНИК ГОДА\1681239848_kartinki-pibig-info-p-belarus-kartinki-dlya-prezentatsii-art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44816" cy="49880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СТАНЦЫЯ </a:t>
            </a:r>
            <a:br>
              <a:rPr lang="be-BY" b="1" dirty="0">
                <a:latin typeface="Times New Roman" pitchFamily="18" charset="0"/>
                <a:cs typeface="Times New Roman" pitchFamily="18" charset="0"/>
              </a:rPr>
            </a:br>
            <a:r>
              <a:rPr lang="be-BY" b="1" dirty="0">
                <a:latin typeface="Times New Roman" pitchFamily="18" charset="0"/>
                <a:cs typeface="Times New Roman" pitchFamily="18" charset="0"/>
              </a:rPr>
              <a:t>«БЕЛАРУСЬ ТРАДЫЦЫЙНАЯ»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>
                <a:latin typeface="Times New Roman" pitchFamily="18" charset="0"/>
                <a:cs typeface="Times New Roman" pitchFamily="18" charset="0"/>
              </a:rPr>
              <a:t>ЗАГАДКІ З КУФРА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s5.livemaster.ru/storage/9a/e2/af39d9e9b57d8027fe4854daf2h6--dlya-doma-i-interera-sunduk-russkaya-skazka-ruchnaya-rospis.jp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0" b="95072" l="11011" r="86124">
                        <a14:foregroundMark x1="35445" y1="13990" x2="35445" y2="13990"/>
                        <a14:foregroundMark x1="35596" y1="13990" x2="36953" y2="13990"/>
                        <a14:foregroundMark x1="38914" y1="13990" x2="40121" y2="14626"/>
                        <a14:foregroundMark x1="44646" y1="15421" x2="45852" y2="16057"/>
                        <a14:foregroundMark x1="49774" y1="16057" x2="50980" y2="16057"/>
                        <a14:foregroundMark x1="51735" y1="16057" x2="52489" y2="16375"/>
                        <a14:foregroundMark x1="53544" y1="16375" x2="54600" y2="16375"/>
                        <a14:foregroundMark x1="55354" y1="16057" x2="56410" y2="16375"/>
                        <a14:foregroundMark x1="57466" y1="16375" x2="59125" y2="17329"/>
                        <a14:foregroundMark x1="60784" y1="17329" x2="62745" y2="18283"/>
                        <a14:foregroundMark x1="64555" y1="18283" x2="66214" y2="18601"/>
                        <a14:foregroundMark x1="67270" y1="18601" x2="68929" y2="19237"/>
                        <a14:foregroundMark x1="70287" y1="19237" x2="71644" y2="19555"/>
                        <a14:foregroundMark x1="73303" y1="19555" x2="74962" y2="19555"/>
                        <a14:foregroundMark x1="76923" y1="19555" x2="79035" y2="20191"/>
                        <a14:foregroundMark x1="80845" y1="20350" x2="82504" y2="21940"/>
                        <a14:foregroundMark x1="83560" y1="21940" x2="85068" y2="23211"/>
                        <a14:foregroundMark x1="85671" y1="23211" x2="86124" y2="25437"/>
                        <a14:foregroundMark x1="85520" y1="24801" x2="85520" y2="24801"/>
                        <a14:foregroundMark x1="23982" y1="66614" x2="23982" y2="66614"/>
                        <a14:foregroundMark x1="29713" y1="86169" x2="30618" y2="88871"/>
                        <a14:foregroundMark x1="32278" y1="91892" x2="32278" y2="91892"/>
                        <a14:foregroundMark x1="38763" y1="94118" x2="38763" y2="94118"/>
                        <a14:foregroundMark x1="37707" y1="91733" x2="38311" y2="91415"/>
                        <a14:foregroundMark x1="33786" y1="94118" x2="32428" y2="94436"/>
                        <a14:foregroundMark x1="29563" y1="94436" x2="29563" y2="94436"/>
                        <a14:foregroundMark x1="28959" y1="95072" x2="28959" y2="95072"/>
                        <a14:foregroundMark x1="27451" y1="92210" x2="26395" y2="90143"/>
                        <a14:foregroundMark x1="25339" y1="88871" x2="25339" y2="88871"/>
                        <a14:foregroundMark x1="24585" y1="87599" x2="24585" y2="87599"/>
                        <a14:foregroundMark x1="24585" y1="86963" x2="24585" y2="86963"/>
                        <a14:foregroundMark x1="24585" y1="84897" x2="24736" y2="82671"/>
                        <a14:foregroundMark x1="24887" y1="81240" x2="24887" y2="80286"/>
                        <a14:foregroundMark x1="24887" y1="78378" x2="24887" y2="78378"/>
                        <a14:foregroundMark x1="25038" y1="76471" x2="25038" y2="76471"/>
                        <a14:foregroundMark x1="25641" y1="73450" x2="25641" y2="73450"/>
                        <a14:foregroundMark x1="25339" y1="71065" x2="25038" y2="69793"/>
                        <a14:foregroundMark x1="24585" y1="65501" x2="22926" y2="61208"/>
                        <a14:foregroundMark x1="20965" y1="56439" x2="19155" y2="55008"/>
                        <a14:foregroundMark x1="17044" y1="52146" x2="16290" y2="51192"/>
                        <a14:foregroundMark x1="15837" y1="49126" x2="15535" y2="47536"/>
                        <a14:foregroundMark x1="15234" y1="43879" x2="14932" y2="41017"/>
                        <a14:foregroundMark x1="14329" y1="38951" x2="14027" y2="37361"/>
                        <a14:foregroundMark x1="13575" y1="35771" x2="13273" y2="34976"/>
                        <a14:foregroundMark x1="13122" y1="34340" x2="13122" y2="34340"/>
                        <a14:foregroundMark x1="12971" y1="33386" x2="12971" y2="33386"/>
                        <a14:foregroundMark x1="13273" y1="33386" x2="13273" y2="33386"/>
                        <a14:foregroundMark x1="13575" y1="32114" x2="13273" y2="29094"/>
                        <a14:foregroundMark x1="12821" y1="26868" x2="12821" y2="26868"/>
                        <a14:foregroundMark x1="12217" y1="26550" x2="12217" y2="26550"/>
                        <a14:foregroundMark x1="11916" y1="24165" x2="11916" y2="24165"/>
                        <a14:foregroundMark x1="27753" y1="13355" x2="28808" y2="13355"/>
                        <a14:foregroundMark x1="31825" y1="12401" x2="31825" y2="12401"/>
                        <a14:foregroundMark x1="29412" y1="12401" x2="29412" y2="12401"/>
                        <a14:foregroundMark x1="30166" y1="12083" x2="30618" y2="11765"/>
                        <a14:foregroundMark x1="31373" y1="11765" x2="31373" y2="11765"/>
                        <a14:foregroundMark x1="31523" y1="11765" x2="32278" y2="11765"/>
                        <a14:foregroundMark x1="36652" y1="11765" x2="42534" y2="13037"/>
                        <a14:foregroundMark x1="46305" y1="14626" x2="49321" y2="15739"/>
                        <a14:foregroundMark x1="51282" y1="15739" x2="53997" y2="16057"/>
                        <a14:foregroundMark x1="55807" y1="13990" x2="56109" y2="12083"/>
                        <a14:foregroundMark x1="26094" y1="11129" x2="26094" y2="11129"/>
                        <a14:foregroundMark x1="27451" y1="10175" x2="27451" y2="10175"/>
                        <a14:foregroundMark x1="78582" y1="73768" x2="78582" y2="73768"/>
                        <a14:foregroundMark x1="39216" y1="88553" x2="39216" y2="88553"/>
                        <a14:foregroundMark x1="58371" y1="18601" x2="58371" y2="18601"/>
                        <a14:foregroundMark x1="11463" y1="16693" x2="11463" y2="16693"/>
                        <a14:foregroundMark x1="11765" y1="18283" x2="11765" y2="18283"/>
                        <a14:foregroundMark x1="11765" y1="19555" x2="11765" y2="20668"/>
                        <a14:foregroundMark x1="11765" y1="21940" x2="11765" y2="23211"/>
                        <a14:foregroundMark x1="11765" y1="24165" x2="11765" y2="25596"/>
                        <a14:foregroundMark x1="11765" y1="26868" x2="11765" y2="28776"/>
                        <a14:foregroundMark x1="11765" y1="29412" x2="11765" y2="30843"/>
                        <a14:foregroundMark x1="11765" y1="31797" x2="11765" y2="33386"/>
                        <a14:foregroundMark x1="11916" y1="34658" x2="11916" y2="37043"/>
                        <a14:foregroundMark x1="11916" y1="37361" x2="11916" y2="38633"/>
                        <a14:foregroundMark x1="12066" y1="39269" x2="12066" y2="41653"/>
                        <a14:foregroundMark x1="12066" y1="41971" x2="12066" y2="43561"/>
                        <a14:foregroundMark x1="12066" y1="43561" x2="12066" y2="43561"/>
                        <a14:foregroundMark x1="12066" y1="44515" x2="12066" y2="45787"/>
                        <a14:foregroundMark x1="12217" y1="46264" x2="12217" y2="49126"/>
                        <a14:foregroundMark x1="12217" y1="49444" x2="12519" y2="52146"/>
                        <a14:foregroundMark x1="12971" y1="54054" x2="12971" y2="54054"/>
                        <a14:foregroundMark x1="12519" y1="54690" x2="12519" y2="55644"/>
                        <a14:foregroundMark x1="12519" y1="56757" x2="12519" y2="58665"/>
                        <a14:foregroundMark x1="12519" y1="59618" x2="12519" y2="61208"/>
                        <a14:foregroundMark x1="12519" y1="61685" x2="12519" y2="64865"/>
                        <a14:foregroundMark x1="12519" y1="65183" x2="12519" y2="67568"/>
                        <a14:foregroundMark x1="12519" y1="68203" x2="12519" y2="71542"/>
                        <a14:foregroundMark x1="12519" y1="71860" x2="12519" y2="71860"/>
                        <a14:foregroundMark x1="12670" y1="73132" x2="12971" y2="74086"/>
                        <a14:foregroundMark x1="13876" y1="74722" x2="13876" y2="74722"/>
                        <a14:foregroundMark x1="14480" y1="75358" x2="15083" y2="75994"/>
                        <a14:foregroundMark x1="15837" y1="75994" x2="16290" y2="76471"/>
                        <a14:foregroundMark x1="16591" y1="76471" x2="16591" y2="76471"/>
                        <a14:foregroundMark x1="14329" y1="76471" x2="14329" y2="76471"/>
                        <a14:foregroundMark x1="16440" y1="78378" x2="16440" y2="78378"/>
                        <a14:foregroundMark x1="16893" y1="78378" x2="16893" y2="78378"/>
                        <a14:foregroundMark x1="17195" y1="78060" x2="17195" y2="78060"/>
                        <a14:foregroundMark x1="82956" y1="13355" x2="82956" y2="13355"/>
                        <a14:foregroundMark x1="82956" y1="13355" x2="82956" y2="13355"/>
                        <a14:foregroundMark x1="83861" y1="13672" x2="83861" y2="13672"/>
                        <a14:foregroundMark x1="80845" y1="14308" x2="77225" y2="14626"/>
                        <a14:foregroundMark x1="75716" y1="14626" x2="74661" y2="14626"/>
                        <a14:foregroundMark x1="74208" y1="14626" x2="74208" y2="14626"/>
                        <a14:foregroundMark x1="76320" y1="13990" x2="74811" y2="13990"/>
                        <a14:foregroundMark x1="67119" y1="14308" x2="64253" y2="14626"/>
                        <a14:foregroundMark x1="62594" y1="14626" x2="61237" y2="14626"/>
                        <a14:foregroundMark x1="60181" y1="13990" x2="60633" y2="13037"/>
                        <a14:foregroundMark x1="62293" y1="11765" x2="64857" y2="11129"/>
                        <a14:foregroundMark x1="66968" y1="10175" x2="68627" y2="10016"/>
                        <a14:foregroundMark x1="70287" y1="9698" x2="72549" y2="9698"/>
                        <a14:foregroundMark x1="74661" y1="9698" x2="77376" y2="9698"/>
                        <a14:foregroundMark x1="79035" y1="9698" x2="79789" y2="10175"/>
                        <a14:foregroundMark x1="80694" y1="10493" x2="80694" y2="10493"/>
                        <a14:foregroundMark x1="72700" y1="10811" x2="66214" y2="10493"/>
                        <a14:foregroundMark x1="61840" y1="9698" x2="61237" y2="9698"/>
                        <a14:foregroundMark x1="63348" y1="9380" x2="67119" y2="9380"/>
                        <a14:foregroundMark x1="69834" y1="9698" x2="73152" y2="11447"/>
                        <a14:foregroundMark x1="75113" y1="13037" x2="78281" y2="15103"/>
                        <a14:foregroundMark x1="80090" y1="16693" x2="82051" y2="19237"/>
                        <a14:foregroundMark x1="82655" y1="19873" x2="82655" y2="19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7065" r="10527" b="1094"/>
          <a:stretch>
            <a:fillRect/>
          </a:stretch>
        </p:blipFill>
        <p:spPr bwMode="auto">
          <a:xfrm>
            <a:off x="1060147" y="1988840"/>
            <a:ext cx="6840760" cy="446449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id="{516A4EB9-3043-4555-87DD-317CE9EDFB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6670">
            <a:off x="332799" y="5295558"/>
            <a:ext cx="607979" cy="1102367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sldjump"/>
            <a:extLst>
              <a:ext uri="{FF2B5EF4-FFF2-40B4-BE49-F238E27FC236}">
                <a16:creationId xmlns:a16="http://schemas.microsoft.com/office/drawing/2014/main" id="{B54E980C-556B-45CA-AFBF-78D822AB237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326" y="2636912"/>
            <a:ext cx="847417" cy="1219306"/>
          </a:xfrm>
          <a:prstGeom prst="rect">
            <a:avLst/>
          </a:prstGeom>
        </p:spPr>
      </p:pic>
      <p:pic>
        <p:nvPicPr>
          <p:cNvPr id="6" name="Рисунок 5">
            <a:hlinkClick r:id="rId9" action="ppaction://hlinksldjump"/>
            <a:extLst>
              <a:ext uri="{FF2B5EF4-FFF2-40B4-BE49-F238E27FC236}">
                <a16:creationId xmlns:a16="http://schemas.microsoft.com/office/drawing/2014/main" id="{FC62DA0C-4631-4564-928E-9F42717637E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215" y="769534"/>
            <a:ext cx="847417" cy="1219306"/>
          </a:xfrm>
          <a:prstGeom prst="rect">
            <a:avLst/>
          </a:prstGeom>
        </p:spPr>
      </p:pic>
      <p:pic>
        <p:nvPicPr>
          <p:cNvPr id="7" name="Рисунок 6">
            <a:hlinkClick r:id="rId10" action="ppaction://hlinksldjump"/>
            <a:extLst>
              <a:ext uri="{FF2B5EF4-FFF2-40B4-BE49-F238E27FC236}">
                <a16:creationId xmlns:a16="http://schemas.microsoft.com/office/drawing/2014/main" id="{F62537FC-C60B-4166-8386-7E6A5FC56FD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223852">
            <a:off x="7735299" y="769534"/>
            <a:ext cx="847417" cy="1219306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  <a:extLst>
              <a:ext uri="{FF2B5EF4-FFF2-40B4-BE49-F238E27FC236}">
                <a16:creationId xmlns:a16="http://schemas.microsoft.com/office/drawing/2014/main" id="{F78D21A4-F186-47CF-8C1B-269285359E4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75889">
            <a:off x="7984929" y="2737750"/>
            <a:ext cx="847417" cy="1219306"/>
          </a:xfrm>
          <a:prstGeom prst="rect">
            <a:avLst/>
          </a:prstGeom>
        </p:spPr>
      </p:pic>
      <p:pic>
        <p:nvPicPr>
          <p:cNvPr id="9" name="Рисунок 8">
            <a:hlinkClick r:id="rId12" action="ppaction://hlinksldjump"/>
            <a:extLst>
              <a:ext uri="{FF2B5EF4-FFF2-40B4-BE49-F238E27FC236}">
                <a16:creationId xmlns:a16="http://schemas.microsoft.com/office/drawing/2014/main" id="{818042AA-6D53-4D57-A4F3-3A2D4358EA8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285595">
            <a:off x="7889726" y="5086434"/>
            <a:ext cx="847417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аўняльнік аб'екта кантэнту 5">
            <a:extLst>
              <a:ext uri="{FF2B5EF4-FFF2-40B4-BE49-F238E27FC236}">
                <a16:creationId xmlns:a16="http://schemas.microsoft.com/office/drawing/2014/main" id="{88E5F6E4-733C-45AD-9561-6C80C7448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822700" cy="29052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нна\4 класс 2023\Методическая работа\УЧЕНИК ГОДА\1642508775_13-abrakadabra-fun-p-rushnik-png-2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025352"/>
            <a:ext cx="5572000" cy="5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нна\4 класс 2023\Методическая работа\УЧЕНИК ГОДА\11598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353728"/>
            <a:ext cx="5233764" cy="4570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Инна\4 класс 2023\Методическая работа\УЧЕНИК ГОДА\1489858749b5dfl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7588" y="1586354"/>
            <a:ext cx="5440676" cy="421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1783</TotalTime>
  <Words>173</Words>
  <Application>Microsoft Office PowerPoint</Application>
  <PresentationFormat>Паказ на экране (4:3)</PresentationFormat>
  <Paragraphs>34</Paragraphs>
  <Slides>30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30</vt:i4>
      </vt:variant>
    </vt:vector>
  </HeadingPairs>
  <TitlesOfParts>
    <vt:vector size="35" baseType="lpstr">
      <vt:lpstr>Calibri</vt:lpstr>
      <vt:lpstr>Candara</vt:lpstr>
      <vt:lpstr>Symbol</vt:lpstr>
      <vt:lpstr>Times New Roman</vt:lpstr>
      <vt:lpstr>Волна</vt:lpstr>
      <vt:lpstr>Прэзентацыя PowerPoint</vt:lpstr>
      <vt:lpstr>ЛЮБОЎ ДА РОДНАЙ ЗЯМЛІ…</vt:lpstr>
      <vt:lpstr>Прэзентацыя PowerPoint</vt:lpstr>
      <vt:lpstr>СТАНЦЫЯ  «БЕЛАРУСЬ ТРАДЫЦЫЙНАЯ»</vt:lpstr>
      <vt:lpstr>ЗАГАДКІ З КУФРА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СТАНЦЫЯ  «БЕЛАРУСЬ ГЕРАІЧНАЯ»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СТАНЦЫЯ  “БЕЛАРУСЬ СУЧАСНАЯ”</vt:lpstr>
      <vt:lpstr>Прэзентацыя PowerPoint</vt:lpstr>
      <vt:lpstr>Прэзентацыя PowerPoint</vt:lpstr>
      <vt:lpstr>Прэзентацыя PowerPoint</vt:lpstr>
      <vt:lpstr>Прэзентацыя PowerPoint</vt:lpstr>
      <vt:lpstr>Касманаўты, ураджэнцы Беларусі</vt:lpstr>
      <vt:lpstr>Прэзентацыя PowerPoint</vt:lpstr>
      <vt:lpstr> Ці ведаеце вы?</vt:lpstr>
      <vt:lpstr>Прэзентацыя PowerPoint</vt:lpstr>
      <vt:lpstr>Дзякуй за працу!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asdf</dc:creator>
  <cp:lastModifiedBy>Галина</cp:lastModifiedBy>
  <cp:revision>225</cp:revision>
  <dcterms:created xsi:type="dcterms:W3CDTF">2010-01-03T15:29:03Z</dcterms:created>
  <dcterms:modified xsi:type="dcterms:W3CDTF">2025-02-28T12:10:31Z</dcterms:modified>
</cp:coreProperties>
</file>