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31"/>
  </p:handoutMasterIdLst>
  <p:sldIdLst>
    <p:sldId id="434" r:id="rId5"/>
    <p:sldId id="431" r:id="rId6"/>
    <p:sldId id="437" r:id="rId7"/>
    <p:sldId id="449" r:id="rId8"/>
    <p:sldId id="448" r:id="rId9"/>
    <p:sldId id="453" r:id="rId10"/>
    <p:sldId id="454" r:id="rId11"/>
    <p:sldId id="429" r:id="rId12"/>
    <p:sldId id="479" r:id="rId13"/>
    <p:sldId id="480" r:id="rId14"/>
    <p:sldId id="422" r:id="rId15"/>
    <p:sldId id="440" r:id="rId16"/>
    <p:sldId id="451" r:id="rId17"/>
    <p:sldId id="329" r:id="rId18"/>
    <p:sldId id="435" r:id="rId19"/>
    <p:sldId id="442" r:id="rId20"/>
    <p:sldId id="456" r:id="rId21"/>
    <p:sldId id="457" r:id="rId22"/>
    <p:sldId id="459" r:id="rId23"/>
    <p:sldId id="461" r:id="rId24"/>
    <p:sldId id="443" r:id="rId25"/>
    <p:sldId id="444" r:id="rId26"/>
    <p:sldId id="481" r:id="rId27"/>
    <p:sldId id="482" r:id="rId28"/>
    <p:sldId id="326" r:id="rId29"/>
    <p:sldId id="262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165" autoAdjust="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07.01.2026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hyperlink" Target="https://flomaster.club/43917-zarjadka-dlja-detej-risunok.html" TargetMode="External"/><Relationship Id="rId5" Type="http://schemas.openxmlformats.org/officeDocument/2006/relationships/image" Target="../media/image15.png"/><Relationship Id="rId10" Type="http://schemas.openxmlformats.org/officeDocument/2006/relationships/image" Target="../media/image33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 нахождение площади прямоугольника и квадрата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>
                <a:solidFill>
                  <a:srgbClr val="FF0000"/>
                </a:solidFill>
              </a:rPr>
              <a:t>Задание 1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143434" y="1049004"/>
            <a:ext cx="11672047" cy="474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49965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22611" y="885674"/>
            <a:ext cx="10055035" cy="3904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Найди площадь прямоугольника и квадрата.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прямоугольника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10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 3 см, а ширина – 9 см.  Найди его площадь.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Сторона квадрата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10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 3 см. Найди его площадь.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251380" y="4930588"/>
            <a:ext cx="3368207" cy="12501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запиши в тетради.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707500"/>
            <a:ext cx="2182608" cy="302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5" y="301128"/>
            <a:ext cx="10668000" cy="5087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	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      </a:t>
            </a:r>
          </a:p>
          <a:p>
            <a:pPr>
              <a:lnSpc>
                <a:spcPct val="107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Длина прямоугольника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дм 3 см, а ширина – 9 см. Найди его площадь.</a:t>
            </a:r>
          </a:p>
          <a:p>
            <a:pPr>
              <a:lnSpc>
                <a:spcPct val="107000"/>
              </a:lnSpc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10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см.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GB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см = 103 см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103 ∙ 9 = 927 (см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9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27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27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площадь прямоугольника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468471"/>
            <a:ext cx="10441727" cy="12649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64437984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23365" y="301128"/>
            <a:ext cx="10685930" cy="5041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	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</a:p>
          <a:p>
            <a:pPr>
              <a:lnSpc>
                <a:spcPct val="107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Сторона квадрата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дм 3 см. Найди его площадь.</a:t>
            </a:r>
          </a:p>
          <a:p>
            <a:pPr>
              <a:lnSpc>
                <a:spcPct val="107000"/>
              </a:lnSpc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</a:p>
          <a:p>
            <a:pPr>
              <a:lnSpc>
                <a:spcPct val="107000"/>
              </a:lnSpc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см.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S – ?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a ∙ а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см = 103 см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103 ∙ 103 = 10 609 (см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1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Ответ: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площадь квадрата.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endParaRPr lang="ru-RU" sz="32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065059"/>
            <a:ext cx="10441727" cy="13938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63023481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029" y="1428325"/>
            <a:ext cx="6514411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1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439272"/>
            <a:ext cx="9198926" cy="57069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у которого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углы прямые и противоположные стороны равны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 у которого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 всех сторон равны.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</a:t>
            </a:r>
            <a:r>
              <a:rPr lang="ru-RU" sz="1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плоскости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ограничена геометрической фигурой.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8071" y="439272"/>
            <a:ext cx="8929984" cy="4587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 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18405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39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длин этих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67870" y="1526315"/>
            <a:ext cx="3198578" cy="19026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23808" y="1641794"/>
            <a:ext cx="2924992" cy="2233386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05AC16C-87CB-467B-955C-C82F519F2F6F}"/>
              </a:ext>
            </a:extLst>
          </p:cNvPr>
          <p:cNvSpPr/>
          <p:nvPr/>
        </p:nvSpPr>
        <p:spPr>
          <a:xfrm>
            <a:off x="3477334" y="5521460"/>
            <a:ext cx="5567083" cy="13326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18004293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4798005" y="1440416"/>
            <a:ext cx="2935402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334DC8-5D11-4DA8-BF95-70784F9D5B2E}"/>
              </a:ext>
            </a:extLst>
          </p:cNvPr>
          <p:cNvSpPr txBox="1"/>
          <p:nvPr/>
        </p:nvSpPr>
        <p:spPr>
          <a:xfrm>
            <a:off x="2043952" y="2999565"/>
            <a:ext cx="10076329" cy="1660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…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4228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841819" y="422926"/>
            <a:ext cx="96917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Подведение итогов выполнения задания.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квадрата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3318" y="1766047"/>
            <a:ext cx="4078942" cy="178162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715229"/>
            <a:ext cx="2913529" cy="1786024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AC2D8EB-5B4D-4E71-B96A-87427F18AAB8}"/>
              </a:ext>
            </a:extLst>
          </p:cNvPr>
          <p:cNvSpPr/>
          <p:nvPr/>
        </p:nvSpPr>
        <p:spPr>
          <a:xfrm>
            <a:off x="3496235" y="5692588"/>
            <a:ext cx="5567083" cy="9614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139615699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4868180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1891553" y="1471611"/>
            <a:ext cx="202161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2998763" y="309228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717AA15-5767-43A5-B6A3-F6C77142F003}"/>
              </a:ext>
            </a:extLst>
          </p:cNvPr>
          <p:cNvSpPr txBox="1"/>
          <p:nvPr/>
        </p:nvSpPr>
        <p:spPr>
          <a:xfrm>
            <a:off x="4589929" y="1259142"/>
            <a:ext cx="6033247" cy="1463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которого все углы прямые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противоположные стороны равны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2AFB468-2D6C-4049-8D7B-B94172DEEA8D}"/>
              </a:ext>
            </a:extLst>
          </p:cNvPr>
          <p:cNvSpPr txBox="1"/>
          <p:nvPr/>
        </p:nvSpPr>
        <p:spPr>
          <a:xfrm>
            <a:off x="4589928" y="3155575"/>
            <a:ext cx="5871884" cy="958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которого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 всех сторон равны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611906" y="1440416"/>
            <a:ext cx="1855694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334DC8-5D11-4DA8-BF95-70784F9D5B2E}"/>
              </a:ext>
            </a:extLst>
          </p:cNvPr>
          <p:cNvSpPr txBox="1"/>
          <p:nvPr/>
        </p:nvSpPr>
        <p:spPr>
          <a:xfrm>
            <a:off x="2043952" y="2968663"/>
            <a:ext cx="9206754" cy="1660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…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04406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7D1F57E-6F40-4C3A-AB76-64846D77AC2A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68FCC71-73DE-46EA-9BFC-D6F0B5F28BE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75059" y="1523999"/>
            <a:ext cx="9502588" cy="280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31777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048000" y="2662680"/>
            <a:ext cx="8629647" cy="1222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2565793" y="1543776"/>
            <a:ext cx="2935402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04D76C8-E5E4-4DFE-BF32-402F0CB47FDF}"/>
              </a:ext>
            </a:extLst>
          </p:cNvPr>
          <p:cNvSpPr/>
          <p:nvPr/>
        </p:nvSpPr>
        <p:spPr>
          <a:xfrm>
            <a:off x="7306235" y="1543776"/>
            <a:ext cx="1640541" cy="14973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456887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Подведение итогов выполнения задания.</a:t>
            </a:r>
            <a:r>
              <a:rPr lang="ru-RU" sz="2800" b="1" dirty="0">
                <a:solidFill>
                  <a:srgbClr val="FF0000"/>
                </a:solidFill>
              </a:rPr>
              <a:t>        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 единицы площади!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7FD21D3-231B-4EAC-A512-65B01379D51B}"/>
              </a:ext>
            </a:extLst>
          </p:cNvPr>
          <p:cNvSpPr/>
          <p:nvPr/>
        </p:nvSpPr>
        <p:spPr>
          <a:xfrm>
            <a:off x="3477334" y="5198293"/>
            <a:ext cx="5711489" cy="13585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2C5D86-A83C-481D-B47C-BCD9EF7B76B0}"/>
              </a:ext>
            </a:extLst>
          </p:cNvPr>
          <p:cNvSpPr txBox="1"/>
          <p:nvPr/>
        </p:nvSpPr>
        <p:spPr>
          <a:xfrm>
            <a:off x="3048000" y="1837765"/>
            <a:ext cx="5979459" cy="3111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19826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27" y="254802"/>
            <a:ext cx="10705643" cy="5846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223247" y="5755341"/>
            <a:ext cx="7055224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86083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987213" y="3066001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126430"/>
            <a:ext cx="8951241" cy="157371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вы: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площади прямоугольника и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2846166"/>
            <a:ext cx="8932889" cy="166493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площади прямоугольника и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</a:p>
          <a:p>
            <a:pPr lvl="0" algn="ctr"/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при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значений площади из одних единиц измерения в другие?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32" y="4933585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4796118"/>
            <a:ext cx="7521389" cy="106743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950259" y="399925"/>
            <a:ext cx="10727388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Сравни!</a:t>
            </a:r>
          </a:p>
          <a:p>
            <a:pPr algn="ctr" eaLnBrk="0" fontAlgn="base" hangingPunct="0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чем сходство и различие прямоугольника и квадрата?</a:t>
            </a:r>
          </a:p>
          <a:p>
            <a:pPr algn="ctr" eaLnBrk="0" fontAlgn="base" hangingPunct="0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2492187" y="2276993"/>
            <a:ext cx="394447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7937543" y="2276993"/>
            <a:ext cx="212982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6BDEF27-60EB-4797-BD74-10970C1C1E5D}"/>
              </a:ext>
            </a:extLst>
          </p:cNvPr>
          <p:cNvSpPr/>
          <p:nvPr/>
        </p:nvSpPr>
        <p:spPr>
          <a:xfrm>
            <a:off x="3129202" y="4451497"/>
            <a:ext cx="3092304" cy="20065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В чем сходство прямоугольника 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и квадрата? 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D1DB136A-DDC6-448E-9A73-16DCE0754F03}"/>
              </a:ext>
            </a:extLst>
          </p:cNvPr>
          <p:cNvSpPr/>
          <p:nvPr/>
        </p:nvSpPr>
        <p:spPr>
          <a:xfrm>
            <a:off x="7000068" y="4856107"/>
            <a:ext cx="3318308" cy="16019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Ответь на вопрос. </a:t>
            </a:r>
          </a:p>
        </p:txBody>
      </p:sp>
    </p:spTree>
    <p:extLst>
      <p:ext uri="{BB962C8B-B14F-4D97-AF65-F5344CB8AC3E}">
        <p14:creationId xmlns:p14="http://schemas.microsoft.com/office/powerpoint/2010/main" val="192530363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950259" y="399925"/>
            <a:ext cx="10727388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Сравни!</a:t>
            </a:r>
          </a:p>
          <a:p>
            <a:pPr algn="ctr" eaLnBrk="0" fontAlgn="base" hangingPunct="0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чем сходство и различие прямоугольника и квадрата?</a:t>
            </a:r>
          </a:p>
          <a:p>
            <a:pPr algn="ctr" eaLnBrk="0" fontAlgn="base" hangingPunct="0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2492187" y="2276993"/>
            <a:ext cx="394447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7937543" y="2276993"/>
            <a:ext cx="212982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6BDEF27-60EB-4797-BD74-10970C1C1E5D}"/>
              </a:ext>
            </a:extLst>
          </p:cNvPr>
          <p:cNvSpPr/>
          <p:nvPr/>
        </p:nvSpPr>
        <p:spPr>
          <a:xfrm>
            <a:off x="3129202" y="4451497"/>
            <a:ext cx="3092304" cy="20065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В чем различие прямоугольника 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и квадрата? 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D1DB136A-DDC6-448E-9A73-16DCE0754F03}"/>
              </a:ext>
            </a:extLst>
          </p:cNvPr>
          <p:cNvSpPr/>
          <p:nvPr/>
        </p:nvSpPr>
        <p:spPr>
          <a:xfrm>
            <a:off x="7000068" y="4856107"/>
            <a:ext cx="3318308" cy="16019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Ответь на вопрос. </a:t>
            </a:r>
          </a:p>
        </p:txBody>
      </p:sp>
    </p:spTree>
    <p:extLst>
      <p:ext uri="{BB962C8B-B14F-4D97-AF65-F5344CB8AC3E}">
        <p14:creationId xmlns:p14="http://schemas.microsoft.com/office/powerpoint/2010/main" val="138106020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950259" y="399925"/>
            <a:ext cx="107273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Повтори!</a:t>
            </a:r>
          </a:p>
          <a:p>
            <a:pPr algn="ctr" eaLnBrk="0" fontAlgn="base" hangingPunct="0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2492187" y="1111625"/>
            <a:ext cx="3944471" cy="17284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7569992" y="848945"/>
            <a:ext cx="212982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AFC964-BA84-4F75-9B92-4C96AACE621E}"/>
              </a:ext>
            </a:extLst>
          </p:cNvPr>
          <p:cNvSpPr txBox="1"/>
          <p:nvPr/>
        </p:nvSpPr>
        <p:spPr>
          <a:xfrm>
            <a:off x="2565793" y="3134121"/>
            <a:ext cx="8256762" cy="2906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фигуры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063217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прямоугольника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длин этих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406" y="1049003"/>
            <a:ext cx="3785065" cy="235089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39066" y="1049003"/>
            <a:ext cx="3500016" cy="273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40924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квадрата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22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3317" y="1147482"/>
            <a:ext cx="4742329" cy="24001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161231"/>
            <a:ext cx="3316941" cy="234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5647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158130"/>
            <a:ext cx="9726706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Сравни, как найти площадь прямоугольника и квадрата.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80682" y="5217373"/>
            <a:ext cx="10416989" cy="16499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 прочитай, расскажи соседу по парте.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Почему стороны прямоугольника обозначаются буквами </a:t>
            </a:r>
            <a:r>
              <a:rPr lang="ru-RU" sz="2400" b="1" i="1" dirty="0">
                <a:solidFill>
                  <a:srgbClr val="FF0000"/>
                </a:solidFill>
              </a:rPr>
              <a:t>a</a:t>
            </a:r>
            <a:r>
              <a:rPr lang="ru-RU" sz="2400" b="1" i="1" dirty="0"/>
              <a:t> и</a:t>
            </a:r>
            <a:r>
              <a:rPr lang="ru-RU" sz="2400" i="1" dirty="0"/>
              <a:t> </a:t>
            </a:r>
            <a:r>
              <a:rPr lang="ru-RU" sz="2400" b="1" i="1" dirty="0">
                <a:solidFill>
                  <a:srgbClr val="FF0000"/>
                </a:solidFill>
              </a:rPr>
              <a:t>b</a:t>
            </a:r>
            <a:r>
              <a:rPr lang="ru-RU" sz="2400" b="1" i="1" dirty="0"/>
              <a:t>, </a:t>
            </a:r>
          </a:p>
          <a:p>
            <a:pPr algn="ctr"/>
            <a:r>
              <a:rPr lang="ru-RU" sz="2400" b="1" i="1" dirty="0"/>
              <a:t>а стороны квадрата буквой </a:t>
            </a:r>
            <a:r>
              <a:rPr lang="ru-RU" sz="2400" b="1" i="1" dirty="0">
                <a:solidFill>
                  <a:srgbClr val="FF0000"/>
                </a:solidFill>
              </a:rPr>
              <a:t>a</a:t>
            </a:r>
            <a:r>
              <a:rPr lang="ru-RU" sz="2400" b="1" i="1" dirty="0"/>
              <a:t>?</a:t>
            </a:r>
            <a:r>
              <a:rPr lang="ru-RU" sz="2400" dirty="0"/>
              <a:t> 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F1E9195-D1EE-48C7-BC20-34E86D9DE1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4094" y="860611"/>
            <a:ext cx="11193553" cy="346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3048000" y="1572158"/>
            <a:ext cx="6320118" cy="3743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31616</TotalTime>
  <Words>1231</Words>
  <Application>Microsoft Office PowerPoint</Application>
  <PresentationFormat>Шырокаэкранны</PresentationFormat>
  <Paragraphs>212</Paragraphs>
  <Slides>26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26</vt:i4>
      </vt:variant>
    </vt:vector>
  </HeadingPairs>
  <TitlesOfParts>
    <vt:vector size="34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площади прямоугольника и квадрата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453</cp:revision>
  <dcterms:created xsi:type="dcterms:W3CDTF">2022-11-26T19:01:26Z</dcterms:created>
  <dcterms:modified xsi:type="dcterms:W3CDTF">2026-01-07T15:51:12Z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