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1"/>
  </p:handoutMasterIdLst>
  <p:sldIdLst>
    <p:sldId id="434" r:id="rId5"/>
    <p:sldId id="431" r:id="rId6"/>
    <p:sldId id="465" r:id="rId7"/>
    <p:sldId id="479" r:id="rId8"/>
    <p:sldId id="480" r:id="rId9"/>
    <p:sldId id="446" r:id="rId10"/>
    <p:sldId id="464" r:id="rId11"/>
    <p:sldId id="471" r:id="rId12"/>
    <p:sldId id="435" r:id="rId13"/>
    <p:sldId id="442" r:id="rId14"/>
    <p:sldId id="456" r:id="rId15"/>
    <p:sldId id="457" r:id="rId16"/>
    <p:sldId id="462" r:id="rId17"/>
    <p:sldId id="481" r:id="rId18"/>
    <p:sldId id="326" r:id="rId19"/>
    <p:sldId id="262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07.01.2026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 нахождение площади и длины сторон прямоугольника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9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989294"/>
            <a:ext cx="2051021" cy="28162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8071" y="860612"/>
            <a:ext cx="8480611" cy="5114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    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5863549"/>
            <a:ext cx="7055222" cy="8984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18405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39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96352" y="1670894"/>
            <a:ext cx="2528047" cy="175810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0752" y="1641794"/>
            <a:ext cx="2528047" cy="1758106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05AC16C-87CB-467B-955C-C82F519F2F6F}"/>
              </a:ext>
            </a:extLst>
          </p:cNvPr>
          <p:cNvSpPr/>
          <p:nvPr/>
        </p:nvSpPr>
        <p:spPr>
          <a:xfrm>
            <a:off x="3496235" y="5477436"/>
            <a:ext cx="5567083" cy="13003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6F372F7-2C74-446C-9ABA-1FBAE1097B9D}"/>
              </a:ext>
            </a:extLst>
          </p:cNvPr>
          <p:cNvSpPr txBox="1"/>
          <p:nvPr/>
        </p:nvSpPr>
        <p:spPr>
          <a:xfrm>
            <a:off x="1622613" y="3705669"/>
            <a:ext cx="9278470" cy="1546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длину сторон прямоугольника надо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разделить на одну из его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S : b                   </a:t>
            </a:r>
            <a:r>
              <a:rPr lang="ru-RU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S : а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322C89B-3A5F-4FA5-9AA7-67017ABA6BE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989294"/>
            <a:ext cx="2051021" cy="281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04293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747247"/>
            <a:ext cx="2194456" cy="3030531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4798005" y="1440416"/>
            <a:ext cx="2935402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5504329"/>
            <a:ext cx="7055222" cy="11955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EC21566-44B4-456F-825A-538639F09DD2}"/>
              </a:ext>
            </a:extLst>
          </p:cNvPr>
          <p:cNvSpPr txBox="1"/>
          <p:nvPr/>
        </p:nvSpPr>
        <p:spPr>
          <a:xfrm>
            <a:off x="2384612" y="3307740"/>
            <a:ext cx="8543363" cy="1608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длину сторон прямоугольника надо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…                   b = …</a:t>
            </a:r>
          </a:p>
        </p:txBody>
      </p:sp>
    </p:spTree>
    <p:extLst>
      <p:ext uri="{BB962C8B-B14F-4D97-AF65-F5344CB8AC3E}">
        <p14:creationId xmlns:p14="http://schemas.microsoft.com/office/powerpoint/2010/main" val="38434228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Подведение итогов выполнения задания.</a:t>
            </a:r>
            <a:r>
              <a:rPr lang="ru-RU" sz="2800" b="1" dirty="0">
                <a:solidFill>
                  <a:srgbClr val="FF0000"/>
                </a:solidFill>
              </a:rPr>
              <a:t>        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 единицы площади!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7FD21D3-231B-4EAC-A512-65B01379D51B}"/>
              </a:ext>
            </a:extLst>
          </p:cNvPr>
          <p:cNvSpPr/>
          <p:nvPr/>
        </p:nvSpPr>
        <p:spPr>
          <a:xfrm>
            <a:off x="3477334" y="5198293"/>
            <a:ext cx="5711489" cy="13585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2C5D86-A83C-481D-B47C-BCD9EF7B76B0}"/>
              </a:ext>
            </a:extLst>
          </p:cNvPr>
          <p:cNvSpPr txBox="1"/>
          <p:nvPr/>
        </p:nvSpPr>
        <p:spPr>
          <a:xfrm>
            <a:off x="3048000" y="1837765"/>
            <a:ext cx="5979459" cy="3111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36689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27" y="254802"/>
            <a:ext cx="10705643" cy="5846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223247" y="5755341"/>
            <a:ext cx="7055224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86083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054546" y="383587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21628" y="1983055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613100"/>
            <a:ext cx="8951241" cy="1465717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вы: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площади и длины </a:t>
            </a:r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сторон прямоугольника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3623825"/>
            <a:ext cx="8932889" cy="1362663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площади и длины сторон прямоугольника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при выполнении вычислений?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988" y="585825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70" y="3511273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5598858"/>
            <a:ext cx="7521389" cy="101359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717AA15-5767-43A5-B6A3-F6C77142F003}"/>
              </a:ext>
            </a:extLst>
          </p:cNvPr>
          <p:cNvSpPr txBox="1"/>
          <p:nvPr/>
        </p:nvSpPr>
        <p:spPr>
          <a:xfrm>
            <a:off x="3829969" y="949619"/>
            <a:ext cx="7689678" cy="1452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которого все углы прямые 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противоположные стороны равны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3639670" y="2594250"/>
            <a:ext cx="8114463" cy="32483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произведению длин этих сторон: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1260" y="552988"/>
            <a:ext cx="3348409" cy="160750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1260" y="2800841"/>
            <a:ext cx="3258763" cy="239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1437430" y="3162246"/>
            <a:ext cx="10240217" cy="3548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длину сторон прямоугольника надо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разделить на одну из его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а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b                   </a:t>
            </a:r>
            <a:r>
              <a:rPr lang="ru-RU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15 : 3 = 5 (м)           15 : 5 = 3 (м)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12484" y="1218480"/>
            <a:ext cx="3348409" cy="142027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8162" y="1049003"/>
            <a:ext cx="2925485" cy="199790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51F96BE-3955-4528-AD0C-5EADA6E89C1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25687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3048000" y="1572158"/>
            <a:ext cx="6320118" cy="3743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143434" y="1049004"/>
            <a:ext cx="11672047" cy="474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53786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465294" y="4955685"/>
            <a:ext cx="6866965" cy="18220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проверьте друг у друга знание способов нахождения </a:t>
            </a:r>
            <a:r>
              <a:rPr lang="ru-RU" sz="2400" b="1" i="1" dirty="0">
                <a:solidFill>
                  <a:srgbClr val="FF0000"/>
                </a:solidFill>
              </a:rPr>
              <a:t>площади </a:t>
            </a:r>
            <a:r>
              <a:rPr lang="ru-RU" sz="2400" b="1" i="1" dirty="0">
                <a:solidFill>
                  <a:schemeClr val="tx1"/>
                </a:solidFill>
              </a:rPr>
              <a:t>и </a:t>
            </a:r>
            <a:r>
              <a:rPr lang="ru-RU" sz="2400" b="1" i="1" dirty="0">
                <a:solidFill>
                  <a:srgbClr val="FF0000"/>
                </a:solidFill>
              </a:rPr>
              <a:t>длины сторон прямоугольника</a:t>
            </a:r>
            <a:r>
              <a:rPr lang="ru-RU" sz="2400" b="1" i="1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91015" y="385482"/>
            <a:ext cx="9459056" cy="1151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                                   Вычисли.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    Вариант 2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279B1DF3-2322-434A-9A18-E1ED3EBD29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92903"/>
              </p:ext>
            </p:extLst>
          </p:nvPr>
        </p:nvGraphicFramePr>
        <p:xfrm>
          <a:off x="690282" y="1813941"/>
          <a:ext cx="4592084" cy="30541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0009">
                  <a:extLst>
                    <a:ext uri="{9D8B030D-6E8A-4147-A177-3AD203B41FA5}">
                      <a16:colId xmlns:a16="http://schemas.microsoft.com/office/drawing/2014/main" val="3172999303"/>
                    </a:ext>
                  </a:extLst>
                </a:gridCol>
                <a:gridCol w="1313916">
                  <a:extLst>
                    <a:ext uri="{9D8B030D-6E8A-4147-A177-3AD203B41FA5}">
                      <a16:colId xmlns:a16="http://schemas.microsoft.com/office/drawing/2014/main" val="167890869"/>
                    </a:ext>
                  </a:extLst>
                </a:gridCol>
                <a:gridCol w="1878159">
                  <a:extLst>
                    <a:ext uri="{9D8B030D-6E8A-4147-A177-3AD203B41FA5}">
                      <a16:colId xmlns:a16="http://schemas.microsoft.com/office/drawing/2014/main" val="3515249785"/>
                    </a:ext>
                  </a:extLst>
                </a:gridCol>
              </a:tblGrid>
              <a:tr h="4216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а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b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  S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9449589"/>
                  </a:ext>
                </a:extLst>
              </a:tr>
              <a:tr h="4233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</a:rPr>
                        <a:t> 20 м</a:t>
                      </a:r>
                      <a:endParaRPr lang="ru-RU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4 м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</a:rPr>
                        <a:t>? 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7122572"/>
                  </a:ext>
                </a:extLst>
              </a:tr>
              <a:tr h="4216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r>
                        <a:rPr lang="ru-RU" sz="2800" b="1" dirty="0">
                          <a:effectLst/>
                        </a:rPr>
                        <a:t> 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3 </a:t>
                      </a:r>
                      <a:r>
                        <a:rPr lang="ru-RU" sz="2800" b="1" dirty="0" err="1">
                          <a:effectLst/>
                        </a:rPr>
                        <a:t>дм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      210 дм</a:t>
                      </a:r>
                      <a:r>
                        <a:rPr lang="ru-RU" sz="2800" b="1" baseline="30000" dirty="0">
                          <a:effectLst/>
                        </a:rPr>
                        <a:t>2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6822559"/>
                  </a:ext>
                </a:extLst>
              </a:tr>
              <a:tr h="4216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</a:rPr>
                        <a:t>40 см</a:t>
                      </a:r>
                      <a:endParaRPr lang="ru-RU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</a:rPr>
                        <a:t>? 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400 см</a:t>
                      </a:r>
                      <a:r>
                        <a:rPr lang="ru-RU" sz="2800" b="1" baseline="30000" dirty="0">
                          <a:effectLst/>
                        </a:rPr>
                        <a:t>2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7589388"/>
                  </a:ext>
                </a:extLst>
              </a:tr>
              <a:tr h="4216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r>
                        <a:rPr lang="ru-RU" sz="2800" b="1" dirty="0">
                          <a:effectLst/>
                        </a:rPr>
                        <a:t> 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</a:rPr>
                        <a:t>20 см</a:t>
                      </a:r>
                      <a:endParaRPr lang="ru-RU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1800 см</a:t>
                      </a:r>
                      <a:r>
                        <a:rPr lang="ru-RU" sz="2800" b="1" baseline="30000" dirty="0">
                          <a:effectLst/>
                        </a:rPr>
                        <a:t>2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43137619"/>
                  </a:ext>
                </a:extLst>
              </a:tr>
              <a:tr h="4216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</a:rPr>
                        <a:t>50 дм</a:t>
                      </a:r>
                      <a:endParaRPr lang="ru-RU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</a:rPr>
                        <a:t>? 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2000 дм</a:t>
                      </a:r>
                      <a:r>
                        <a:rPr lang="ru-RU" sz="2800" b="1" baseline="30000" dirty="0">
                          <a:effectLst/>
                        </a:rPr>
                        <a:t>2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3396180"/>
                  </a:ext>
                </a:extLst>
              </a:tr>
              <a:tr h="4233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</a:rPr>
                        <a:t>90 мм</a:t>
                      </a:r>
                      <a:endParaRPr lang="ru-RU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</a:rPr>
                        <a:t>60 мм</a:t>
                      </a:r>
                      <a:endParaRPr lang="ru-RU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5284849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0D643350-64DC-4886-886E-7D633C44FE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60951"/>
              </p:ext>
            </p:extLst>
          </p:nvPr>
        </p:nvGraphicFramePr>
        <p:xfrm>
          <a:off x="5916706" y="1813941"/>
          <a:ext cx="4733365" cy="30541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3083">
                  <a:extLst>
                    <a:ext uri="{9D8B030D-6E8A-4147-A177-3AD203B41FA5}">
                      <a16:colId xmlns:a16="http://schemas.microsoft.com/office/drawing/2014/main" val="2597777565"/>
                    </a:ext>
                  </a:extLst>
                </a:gridCol>
                <a:gridCol w="1354340">
                  <a:extLst>
                    <a:ext uri="{9D8B030D-6E8A-4147-A177-3AD203B41FA5}">
                      <a16:colId xmlns:a16="http://schemas.microsoft.com/office/drawing/2014/main" val="370028439"/>
                    </a:ext>
                  </a:extLst>
                </a:gridCol>
                <a:gridCol w="1935942">
                  <a:extLst>
                    <a:ext uri="{9D8B030D-6E8A-4147-A177-3AD203B41FA5}">
                      <a16:colId xmlns:a16="http://schemas.microsoft.com/office/drawing/2014/main" val="4269931743"/>
                    </a:ext>
                  </a:extLst>
                </a:gridCol>
              </a:tblGrid>
              <a:tr h="4216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а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b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  S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00262044"/>
                  </a:ext>
                </a:extLst>
              </a:tr>
              <a:tr h="4233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 30 м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 </a:t>
                      </a: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</a:rPr>
                        <a:t>180 м</a:t>
                      </a:r>
                      <a:r>
                        <a:rPr lang="ru-RU" sz="2800" b="1" baseline="30000">
                          <a:effectLst/>
                        </a:rPr>
                        <a:t>2</a:t>
                      </a:r>
                      <a:endParaRPr lang="ru-RU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0649221"/>
                  </a:ext>
                </a:extLst>
              </a:tr>
              <a:tr h="4216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</a:rPr>
                        <a:t>50 дм</a:t>
                      </a:r>
                      <a:endParaRPr lang="ru-RU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4 </a:t>
                      </a:r>
                      <a:r>
                        <a:rPr lang="ru-RU" sz="2800" b="1" dirty="0" err="1">
                          <a:effectLst/>
                        </a:rPr>
                        <a:t>дм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r>
                        <a:rPr lang="ru-RU" sz="2800" b="1" dirty="0">
                          <a:effectLst/>
                        </a:rPr>
                        <a:t>    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0743694"/>
                  </a:ext>
                </a:extLst>
              </a:tr>
              <a:tr h="4216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 </a:t>
                      </a: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30 см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2400 см</a:t>
                      </a:r>
                      <a:r>
                        <a:rPr lang="ru-RU" sz="2800" b="1" baseline="30000" dirty="0">
                          <a:effectLst/>
                        </a:rPr>
                        <a:t>2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22552025"/>
                  </a:ext>
                </a:extLst>
              </a:tr>
              <a:tr h="4216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</a:rPr>
                        <a:t>70 см</a:t>
                      </a:r>
                      <a:endParaRPr lang="ru-RU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r>
                        <a:rPr lang="ru-RU" sz="2800" b="1" dirty="0">
                          <a:effectLst/>
                        </a:rPr>
                        <a:t> 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4200 см</a:t>
                      </a:r>
                      <a:r>
                        <a:rPr lang="ru-RU" sz="2800" b="1" baseline="30000" dirty="0">
                          <a:effectLst/>
                        </a:rPr>
                        <a:t>2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7808293"/>
                  </a:ext>
                </a:extLst>
              </a:tr>
              <a:tr h="4216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</a:rPr>
                        <a:t>50 дм</a:t>
                      </a:r>
                      <a:endParaRPr lang="ru-RU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</a:rPr>
                        <a:t>30 дм</a:t>
                      </a:r>
                      <a:endParaRPr lang="ru-RU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r>
                        <a:rPr lang="ru-RU" sz="2800" b="1" dirty="0">
                          <a:effectLst/>
                        </a:rPr>
                        <a:t> 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8233591"/>
                  </a:ext>
                </a:extLst>
              </a:tr>
              <a:tr h="4233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</a:rPr>
                        <a:t>? 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</a:rPr>
                        <a:t>20 мм</a:t>
                      </a:r>
                      <a:endParaRPr lang="ru-RU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1200 мм</a:t>
                      </a:r>
                      <a:r>
                        <a:rPr lang="ru-RU" sz="2800" b="1" baseline="30000" dirty="0">
                          <a:effectLst/>
                        </a:rPr>
                        <a:t>2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7143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434099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465294" y="5226424"/>
            <a:ext cx="6866965" cy="12895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проверьте друг у друга правильность выполнения вычислений.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91015" y="385482"/>
            <a:ext cx="9459056" cy="1151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Вычисли.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    Вариант 2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026E144D-C2CC-475B-A0EC-C3DCF8B76F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267938"/>
              </p:ext>
            </p:extLst>
          </p:nvPr>
        </p:nvGraphicFramePr>
        <p:xfrm>
          <a:off x="914402" y="1739153"/>
          <a:ext cx="4769222" cy="30541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4014">
                  <a:extLst>
                    <a:ext uri="{9D8B030D-6E8A-4147-A177-3AD203B41FA5}">
                      <a16:colId xmlns:a16="http://schemas.microsoft.com/office/drawing/2014/main" val="3432827657"/>
                    </a:ext>
                  </a:extLst>
                </a:gridCol>
                <a:gridCol w="1364600">
                  <a:extLst>
                    <a:ext uri="{9D8B030D-6E8A-4147-A177-3AD203B41FA5}">
                      <a16:colId xmlns:a16="http://schemas.microsoft.com/office/drawing/2014/main" val="4267540099"/>
                    </a:ext>
                  </a:extLst>
                </a:gridCol>
                <a:gridCol w="1950608">
                  <a:extLst>
                    <a:ext uri="{9D8B030D-6E8A-4147-A177-3AD203B41FA5}">
                      <a16:colId xmlns:a16="http://schemas.microsoft.com/office/drawing/2014/main" val="3945077768"/>
                    </a:ext>
                  </a:extLst>
                </a:gridCol>
              </a:tblGrid>
              <a:tr h="43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а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b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  S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72881608"/>
                  </a:ext>
                </a:extLst>
              </a:tr>
              <a:tr h="4340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 20 м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4 м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80 м</a:t>
                      </a:r>
                      <a:r>
                        <a:rPr lang="ru-RU" sz="2800" b="1" i="1" baseline="3000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49727514"/>
                  </a:ext>
                </a:extLst>
              </a:tr>
              <a:tr h="43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70 </a:t>
                      </a:r>
                      <a:r>
                        <a:rPr lang="ru-RU" sz="2800" b="1" i="1" dirty="0" err="1">
                          <a:solidFill>
                            <a:srgbClr val="FF0000"/>
                          </a:solidFill>
                          <a:effectLst/>
                        </a:rPr>
                        <a:t>дм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3 </a:t>
                      </a:r>
                      <a:r>
                        <a:rPr lang="ru-RU" sz="2800" b="1" i="1" dirty="0" err="1">
                          <a:effectLst/>
                        </a:rPr>
                        <a:t>дм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    210 дм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86399089"/>
                  </a:ext>
                </a:extLst>
              </a:tr>
              <a:tr h="43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40 см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10 см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400 см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9005230"/>
                  </a:ext>
                </a:extLst>
              </a:tr>
              <a:tr h="43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90 см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20 см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1800 см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5962637"/>
                  </a:ext>
                </a:extLst>
              </a:tr>
              <a:tr h="43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50 дм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40 </a:t>
                      </a:r>
                      <a:r>
                        <a:rPr lang="ru-RU" sz="2800" b="1" i="1" dirty="0" err="1">
                          <a:solidFill>
                            <a:srgbClr val="FF0000"/>
                          </a:solidFill>
                          <a:effectLst/>
                        </a:rPr>
                        <a:t>дм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2000 дм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71320289"/>
                  </a:ext>
                </a:extLst>
              </a:tr>
              <a:tr h="4340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90 мм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60 мм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5400 мм</a:t>
                      </a:r>
                      <a:r>
                        <a:rPr lang="ru-RU" sz="2800" b="1" i="1" baseline="3000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1284063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486B7830-0A76-4DF8-9039-4C57836E50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231460"/>
              </p:ext>
            </p:extLst>
          </p:nvPr>
        </p:nvGraphicFramePr>
        <p:xfrm>
          <a:off x="6391836" y="1739153"/>
          <a:ext cx="4769222" cy="30541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4014">
                  <a:extLst>
                    <a:ext uri="{9D8B030D-6E8A-4147-A177-3AD203B41FA5}">
                      <a16:colId xmlns:a16="http://schemas.microsoft.com/office/drawing/2014/main" val="679478421"/>
                    </a:ext>
                  </a:extLst>
                </a:gridCol>
                <a:gridCol w="1364600">
                  <a:extLst>
                    <a:ext uri="{9D8B030D-6E8A-4147-A177-3AD203B41FA5}">
                      <a16:colId xmlns:a16="http://schemas.microsoft.com/office/drawing/2014/main" val="3233242173"/>
                    </a:ext>
                  </a:extLst>
                </a:gridCol>
                <a:gridCol w="1950608">
                  <a:extLst>
                    <a:ext uri="{9D8B030D-6E8A-4147-A177-3AD203B41FA5}">
                      <a16:colId xmlns:a16="http://schemas.microsoft.com/office/drawing/2014/main" val="1855914298"/>
                    </a:ext>
                  </a:extLst>
                </a:gridCol>
              </a:tblGrid>
              <a:tr h="43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а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b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  S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6461686"/>
                  </a:ext>
                </a:extLst>
              </a:tr>
              <a:tr h="4340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 30 м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6 м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180 м</a:t>
                      </a:r>
                      <a:r>
                        <a:rPr lang="ru-RU" sz="2800" b="1" i="1" baseline="30000">
                          <a:effectLst/>
                        </a:rPr>
                        <a:t>2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8640630"/>
                  </a:ext>
                </a:extLst>
              </a:tr>
              <a:tr h="43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50 дм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4 </a:t>
                      </a:r>
                      <a:r>
                        <a:rPr lang="ru-RU" sz="2800" b="1" i="1" dirty="0" err="1">
                          <a:effectLst/>
                        </a:rPr>
                        <a:t>дм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    </a:t>
                      </a: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200 дм</a:t>
                      </a:r>
                      <a:r>
                        <a:rPr lang="ru-RU" sz="2800" b="1" i="1" baseline="3000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6983378"/>
                  </a:ext>
                </a:extLst>
              </a:tr>
              <a:tr h="43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80 см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30 см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2400 см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8263077"/>
                  </a:ext>
                </a:extLst>
              </a:tr>
              <a:tr h="43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70 см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60 см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4200 см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68693665"/>
                  </a:ext>
                </a:extLst>
              </a:tr>
              <a:tr h="43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50 дм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30 дм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1500 дм</a:t>
                      </a:r>
                      <a:r>
                        <a:rPr lang="ru-RU" sz="2800" b="1" i="1" baseline="3000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33924334"/>
                  </a:ext>
                </a:extLst>
              </a:tr>
              <a:tr h="4340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60 мм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20 мм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1200 мм</a:t>
                      </a:r>
                      <a:r>
                        <a:rPr lang="ru-RU" sz="2800" b="1" i="1" baseline="30000" dirty="0">
                          <a:effectLst/>
                        </a:rPr>
                        <a:t>2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547852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923599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839C512F-EECD-48E4-A1BA-C3501ADACD3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92383" y="1716998"/>
            <a:ext cx="672998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908035"/>
      </p:ext>
    </p:extLst>
  </p:cSld>
  <p:clrMapOvr>
    <a:masterClrMapping/>
  </p:clrMapOvr>
  <p:transition spd="slow" advClick="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439272"/>
            <a:ext cx="9198926" cy="6504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у которого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углы прямые и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противоположные стороны равны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плоскости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ограничена геометрической фигурой.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произведению длин этих сторон:  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32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32601</TotalTime>
  <Words>957</Words>
  <Application>Microsoft Office PowerPoint</Application>
  <PresentationFormat>Шырокаэкранны</PresentationFormat>
  <Paragraphs>216</Paragraphs>
  <Slides>16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16</vt:i4>
      </vt:variant>
    </vt:vector>
  </HeadingPairs>
  <TitlesOfParts>
    <vt:vector size="24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площади и длины сторон прямоугольника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475</cp:revision>
  <dcterms:created xsi:type="dcterms:W3CDTF">2022-11-26T19:01:26Z</dcterms:created>
  <dcterms:modified xsi:type="dcterms:W3CDTF">2026-01-07T16:28:56Z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