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6"/>
  </p:handoutMasterIdLst>
  <p:sldIdLst>
    <p:sldId id="434" r:id="rId5"/>
    <p:sldId id="431" r:id="rId6"/>
    <p:sldId id="437" r:id="rId7"/>
    <p:sldId id="449" r:id="rId8"/>
    <p:sldId id="448" r:id="rId9"/>
    <p:sldId id="453" r:id="rId10"/>
    <p:sldId id="454" r:id="rId11"/>
    <p:sldId id="429" r:id="rId12"/>
    <p:sldId id="481" r:id="rId13"/>
    <p:sldId id="482" r:id="rId14"/>
    <p:sldId id="329" r:id="rId15"/>
    <p:sldId id="435" r:id="rId16"/>
    <p:sldId id="442" r:id="rId17"/>
    <p:sldId id="456" r:id="rId18"/>
    <p:sldId id="457" r:id="rId19"/>
    <p:sldId id="459" r:id="rId20"/>
    <p:sldId id="461" r:id="rId21"/>
    <p:sldId id="443" r:id="rId22"/>
    <p:sldId id="444" r:id="rId23"/>
    <p:sldId id="486" r:id="rId24"/>
    <p:sldId id="262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165" autoAdjust="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Способы нахождения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прямоугольника и квадрата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12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30338" y="434439"/>
            <a:ext cx="10254838" cy="54301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Соедини решение с пояснением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a typeface="+mj-ea"/>
              <a:cs typeface="Arial" panose="020B060402020202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               Вариант 2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40    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прямоугольника           300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                  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      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квадрата                       60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45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     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                       50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50          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400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400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прямоугольника           200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200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                       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500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  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прямоугольника            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            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CDF4C66F-4D5A-4104-93DE-7EDFDF7E970D}"/>
              </a:ext>
            </a:extLst>
          </p:cNvPr>
          <p:cNvCxnSpPr>
            <a:cxnSpLocks/>
          </p:cNvCxnSpPr>
          <p:nvPr/>
        </p:nvCxnSpPr>
        <p:spPr>
          <a:xfrm>
            <a:off x="2859741" y="1882588"/>
            <a:ext cx="1362635" cy="5020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DFE847CA-3BDD-44D6-9279-44BF273C2F7B}"/>
              </a:ext>
            </a:extLst>
          </p:cNvPr>
          <p:cNvCxnSpPr>
            <a:cxnSpLocks/>
          </p:cNvCxnSpPr>
          <p:nvPr/>
        </p:nvCxnSpPr>
        <p:spPr>
          <a:xfrm>
            <a:off x="2429435" y="2501153"/>
            <a:ext cx="1792941" cy="4213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8ABF51A4-1383-443E-A852-47FE3CA3D83C}"/>
              </a:ext>
            </a:extLst>
          </p:cNvPr>
          <p:cNvCxnSpPr>
            <a:cxnSpLocks/>
          </p:cNvCxnSpPr>
          <p:nvPr/>
        </p:nvCxnSpPr>
        <p:spPr>
          <a:xfrm flipV="1">
            <a:off x="2772995" y="1882588"/>
            <a:ext cx="1449381" cy="10890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BA7DE188-A294-411A-8F7F-22FA1FC71E23}"/>
              </a:ext>
            </a:extLst>
          </p:cNvPr>
          <p:cNvCxnSpPr>
            <a:cxnSpLocks/>
          </p:cNvCxnSpPr>
          <p:nvPr/>
        </p:nvCxnSpPr>
        <p:spPr>
          <a:xfrm>
            <a:off x="3224531" y="3585883"/>
            <a:ext cx="997845" cy="4530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1C79D75C-BCDA-44F8-94EA-1B3DA698032C}"/>
              </a:ext>
            </a:extLst>
          </p:cNvPr>
          <p:cNvCxnSpPr>
            <a:cxnSpLocks/>
          </p:cNvCxnSpPr>
          <p:nvPr/>
        </p:nvCxnSpPr>
        <p:spPr>
          <a:xfrm flipV="1">
            <a:off x="2537870" y="3585883"/>
            <a:ext cx="1684506" cy="4924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8DB1800C-E690-40AD-A20E-5F0F94F4FE2A}"/>
              </a:ext>
            </a:extLst>
          </p:cNvPr>
          <p:cNvCxnSpPr>
            <a:cxnSpLocks/>
          </p:cNvCxnSpPr>
          <p:nvPr/>
        </p:nvCxnSpPr>
        <p:spPr>
          <a:xfrm>
            <a:off x="2998763" y="4597979"/>
            <a:ext cx="12236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9D9B9101-67A6-4FF5-BF71-CEB7B30453C0}"/>
              </a:ext>
            </a:extLst>
          </p:cNvPr>
          <p:cNvCxnSpPr>
            <a:cxnSpLocks/>
          </p:cNvCxnSpPr>
          <p:nvPr/>
        </p:nvCxnSpPr>
        <p:spPr>
          <a:xfrm flipH="1">
            <a:off x="7485567" y="1882588"/>
            <a:ext cx="59163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2318EEBA-573E-4BE3-84E9-195B99D1D251}"/>
              </a:ext>
            </a:extLst>
          </p:cNvPr>
          <p:cNvCxnSpPr>
            <a:cxnSpLocks/>
          </p:cNvCxnSpPr>
          <p:nvPr/>
        </p:nvCxnSpPr>
        <p:spPr>
          <a:xfrm flipH="1">
            <a:off x="7297271" y="2561541"/>
            <a:ext cx="779929" cy="7491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7FEFB671-C992-4E17-BB2C-D2FC6BBC5609}"/>
              </a:ext>
            </a:extLst>
          </p:cNvPr>
          <p:cNvCxnSpPr>
            <a:cxnSpLocks/>
          </p:cNvCxnSpPr>
          <p:nvPr/>
        </p:nvCxnSpPr>
        <p:spPr>
          <a:xfrm flipH="1" flipV="1">
            <a:off x="6338047" y="2384612"/>
            <a:ext cx="1739154" cy="5870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4F5DB77C-8683-416C-91D8-3AFAB056E3C4}"/>
              </a:ext>
            </a:extLst>
          </p:cNvPr>
          <p:cNvCxnSpPr>
            <a:cxnSpLocks/>
          </p:cNvCxnSpPr>
          <p:nvPr/>
        </p:nvCxnSpPr>
        <p:spPr>
          <a:xfrm flipH="1" flipV="1">
            <a:off x="6454588" y="2936131"/>
            <a:ext cx="1622612" cy="6111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>
            <a:extLst>
              <a:ext uri="{FF2B5EF4-FFF2-40B4-BE49-F238E27FC236}">
                <a16:creationId xmlns:a16="http://schemas.microsoft.com/office/drawing/2014/main" id="{1964354B-1613-483C-B7BE-B848E9268E1C}"/>
              </a:ext>
            </a:extLst>
          </p:cNvPr>
          <p:cNvCxnSpPr>
            <a:cxnSpLocks/>
          </p:cNvCxnSpPr>
          <p:nvPr/>
        </p:nvCxnSpPr>
        <p:spPr>
          <a:xfrm flipH="1">
            <a:off x="7458673" y="4139148"/>
            <a:ext cx="636420" cy="3755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 стрелкой 39">
            <a:extLst>
              <a:ext uri="{FF2B5EF4-FFF2-40B4-BE49-F238E27FC236}">
                <a16:creationId xmlns:a16="http://schemas.microsoft.com/office/drawing/2014/main" id="{290E1413-5DE8-4349-A794-EF49445A0001}"/>
              </a:ext>
            </a:extLst>
          </p:cNvPr>
          <p:cNvCxnSpPr>
            <a:cxnSpLocks/>
          </p:cNvCxnSpPr>
          <p:nvPr/>
        </p:nvCxnSpPr>
        <p:spPr>
          <a:xfrm flipH="1" flipV="1">
            <a:off x="6338047" y="4038919"/>
            <a:ext cx="1739153" cy="6252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12353DCE-F613-4D50-B6B8-BB207B2F8463}"/>
              </a:ext>
            </a:extLst>
          </p:cNvPr>
          <p:cNvSpPr/>
          <p:nvPr/>
        </p:nvSpPr>
        <p:spPr>
          <a:xfrm>
            <a:off x="2537870" y="5343111"/>
            <a:ext cx="6550146" cy="13498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соединения решения с пояснением. </a:t>
            </a:r>
          </a:p>
        </p:txBody>
      </p:sp>
    </p:spTree>
    <p:extLst>
      <p:ext uri="{BB962C8B-B14F-4D97-AF65-F5344CB8AC3E}">
        <p14:creationId xmlns:p14="http://schemas.microsoft.com/office/powerpoint/2010/main" val="361100706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042D228B-DCDC-4A6D-9781-2D4E18C2A5D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92383" y="1642433"/>
            <a:ext cx="672998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5809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у которого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углы прямые и противоположные стороны равны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</a:t>
            </a:r>
            <a:r>
              <a:rPr lang="ru-RU" sz="1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439272"/>
            <a:ext cx="8929984" cy="4587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3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 этих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7870" y="1526315"/>
            <a:ext cx="3198578" cy="19026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3808" y="1641794"/>
            <a:ext cx="2924992" cy="223338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05AC16C-87CB-467B-955C-C82F519F2F6F}"/>
              </a:ext>
            </a:extLst>
          </p:cNvPr>
          <p:cNvSpPr/>
          <p:nvPr/>
        </p:nvSpPr>
        <p:spPr>
          <a:xfrm>
            <a:off x="3477334" y="5521460"/>
            <a:ext cx="5567083" cy="13326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18004293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4798005" y="144041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2043952" y="2999565"/>
            <a:ext cx="10076329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4228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841819" y="422926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8" y="1766047"/>
            <a:ext cx="4078942" cy="17816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715229"/>
            <a:ext cx="2913529" cy="178602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AC2D8EB-5B4D-4E71-B96A-87427F18AAB8}"/>
              </a:ext>
            </a:extLst>
          </p:cNvPr>
          <p:cNvSpPr/>
          <p:nvPr/>
        </p:nvSpPr>
        <p:spPr>
          <a:xfrm>
            <a:off x="3496235" y="5692588"/>
            <a:ext cx="5567083" cy="9614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139615699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611906" y="1440416"/>
            <a:ext cx="1855694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2043952" y="2968663"/>
            <a:ext cx="9206754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04406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68FCC71-73DE-46EA-9BFC-D6F0B5F28BE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75059" y="1523999"/>
            <a:ext cx="9502588" cy="280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177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048000" y="2662680"/>
            <a:ext cx="8629647" cy="1222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2565793" y="154377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04D76C8-E5E4-4DFE-BF32-402F0CB47FDF}"/>
              </a:ext>
            </a:extLst>
          </p:cNvPr>
          <p:cNvSpPr/>
          <p:nvPr/>
        </p:nvSpPr>
        <p:spPr>
          <a:xfrm>
            <a:off x="7306235" y="1543776"/>
            <a:ext cx="1640541" cy="14973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868180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1891553" y="1471611"/>
            <a:ext cx="202161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2998763" y="309228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17AA15-5767-43A5-B6A3-F6C77142F003}"/>
              </a:ext>
            </a:extLst>
          </p:cNvPr>
          <p:cNvSpPr txBox="1"/>
          <p:nvPr/>
        </p:nvSpPr>
        <p:spPr>
          <a:xfrm>
            <a:off x="4589929" y="1259142"/>
            <a:ext cx="6033247" cy="1463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все углы прямые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противоположные стороны равны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2AFB468-2D6C-4049-8D7B-B94172DEEA8D}"/>
              </a:ext>
            </a:extLst>
          </p:cNvPr>
          <p:cNvSpPr txBox="1"/>
          <p:nvPr/>
        </p:nvSpPr>
        <p:spPr>
          <a:xfrm>
            <a:off x="4589928" y="3155575"/>
            <a:ext cx="5871884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54546" y="383587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15820" y="148828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465294" y="1245791"/>
            <a:ext cx="8850719" cy="130954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площади прямоугольника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3208518"/>
            <a:ext cx="8932889" cy="157863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соединении решения с пояснением при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нахождении площади прямоугольника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147" y="563799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70" y="3511273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2554959" y="5371582"/>
            <a:ext cx="8193723" cy="100426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выполнении задания?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3163570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Сравни!</a:t>
            </a:r>
          </a:p>
          <a:p>
            <a:pPr algn="ctr" eaLnBrk="0" fontAlgn="base" hangingPunct="0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чем сходство и различие прямоугольника и квадрата?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2276993"/>
            <a:ext cx="394447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937543" y="2276993"/>
            <a:ext cx="212982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6BDEF27-60EB-4797-BD74-10970C1C1E5D}"/>
              </a:ext>
            </a:extLst>
          </p:cNvPr>
          <p:cNvSpPr/>
          <p:nvPr/>
        </p:nvSpPr>
        <p:spPr>
          <a:xfrm>
            <a:off x="3129202" y="4451497"/>
            <a:ext cx="3092304" cy="20065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В чем сходство прямоугольника 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и квадрата? 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1DB136A-DDC6-448E-9A73-16DCE0754F03}"/>
              </a:ext>
            </a:extLst>
          </p:cNvPr>
          <p:cNvSpPr/>
          <p:nvPr/>
        </p:nvSpPr>
        <p:spPr>
          <a:xfrm>
            <a:off x="7000068" y="4856107"/>
            <a:ext cx="3318308" cy="16019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Ответь на вопрос. </a:t>
            </a:r>
          </a:p>
        </p:txBody>
      </p:sp>
    </p:spTree>
    <p:extLst>
      <p:ext uri="{BB962C8B-B14F-4D97-AF65-F5344CB8AC3E}">
        <p14:creationId xmlns:p14="http://schemas.microsoft.com/office/powerpoint/2010/main" val="192530363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Сравни!</a:t>
            </a:r>
          </a:p>
          <a:p>
            <a:pPr algn="ctr" eaLnBrk="0" fontAlgn="base" hangingPunct="0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чем сходство и различие прямоугольника и квадрата?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2276993"/>
            <a:ext cx="394447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937543" y="2276993"/>
            <a:ext cx="212982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6BDEF27-60EB-4797-BD74-10970C1C1E5D}"/>
              </a:ext>
            </a:extLst>
          </p:cNvPr>
          <p:cNvSpPr/>
          <p:nvPr/>
        </p:nvSpPr>
        <p:spPr>
          <a:xfrm>
            <a:off x="3129202" y="4451497"/>
            <a:ext cx="3092304" cy="20065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В чем различие прямоугольника 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и квадрата? 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1DB136A-DDC6-448E-9A73-16DCE0754F03}"/>
              </a:ext>
            </a:extLst>
          </p:cNvPr>
          <p:cNvSpPr/>
          <p:nvPr/>
        </p:nvSpPr>
        <p:spPr>
          <a:xfrm>
            <a:off x="7000068" y="4856107"/>
            <a:ext cx="3318308" cy="16019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Ответь на вопрос. </a:t>
            </a:r>
          </a:p>
        </p:txBody>
      </p:sp>
    </p:spTree>
    <p:extLst>
      <p:ext uri="{BB962C8B-B14F-4D97-AF65-F5344CB8AC3E}">
        <p14:creationId xmlns:p14="http://schemas.microsoft.com/office/powerpoint/2010/main" val="138106020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Повтори!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1111625"/>
            <a:ext cx="3944471" cy="17284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569992" y="848945"/>
            <a:ext cx="212982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AFC964-BA84-4F75-9B92-4C96AACE621E}"/>
              </a:ext>
            </a:extLst>
          </p:cNvPr>
          <p:cNvSpPr txBox="1"/>
          <p:nvPr/>
        </p:nvSpPr>
        <p:spPr>
          <a:xfrm>
            <a:off x="2565793" y="3134121"/>
            <a:ext cx="8256762" cy="2906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фигуры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063217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прямоугольника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 этих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406" y="1049003"/>
            <a:ext cx="3785065" cy="235089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39066" y="1049003"/>
            <a:ext cx="3500016" cy="273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40924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7" y="1147482"/>
            <a:ext cx="4742329" cy="24001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161231"/>
            <a:ext cx="3316941" cy="234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647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158130"/>
            <a:ext cx="9726706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Повтори, как найти площадь прямоугольника и квадрата.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80682" y="5217373"/>
            <a:ext cx="10416989" cy="16499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прочитай, расскажи соседу по парте.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Почему стороны прямоугольника обозначаются буквами </a:t>
            </a:r>
            <a:r>
              <a:rPr lang="ru-RU" sz="2400" b="1" i="1" dirty="0">
                <a:solidFill>
                  <a:srgbClr val="FF0000"/>
                </a:solidFill>
              </a:rPr>
              <a:t>a</a:t>
            </a:r>
            <a:r>
              <a:rPr lang="ru-RU" sz="2400" b="1" i="1" dirty="0"/>
              <a:t> и</a:t>
            </a:r>
            <a:r>
              <a:rPr lang="ru-RU" sz="2400" i="1" dirty="0"/>
              <a:t> </a:t>
            </a:r>
            <a:r>
              <a:rPr lang="ru-RU" sz="2400" b="1" i="1" dirty="0">
                <a:solidFill>
                  <a:srgbClr val="FF0000"/>
                </a:solidFill>
              </a:rPr>
              <a:t>b</a:t>
            </a:r>
            <a:r>
              <a:rPr lang="ru-RU" sz="2400" b="1" i="1" dirty="0"/>
              <a:t>, </a:t>
            </a:r>
          </a:p>
          <a:p>
            <a:pPr algn="ctr"/>
            <a:r>
              <a:rPr lang="ru-RU" sz="2400" b="1" i="1" dirty="0"/>
              <a:t>а сторона квадрата буквой </a:t>
            </a:r>
            <a:r>
              <a:rPr lang="ru-RU" sz="2400" b="1" i="1" dirty="0">
                <a:solidFill>
                  <a:srgbClr val="FF0000"/>
                </a:solidFill>
              </a:rPr>
              <a:t>a</a:t>
            </a:r>
            <a:r>
              <a:rPr lang="ru-RU" sz="2400" b="1" i="1" dirty="0"/>
              <a:t>?</a:t>
            </a:r>
            <a:r>
              <a:rPr lang="ru-RU" sz="2400" dirty="0"/>
              <a:t> 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1E9195-D1EE-48C7-BC20-34E86D9DE1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4094" y="860611"/>
            <a:ext cx="11193553" cy="3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30338" y="434439"/>
            <a:ext cx="10254838" cy="54301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Соедини решение с пояснением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a typeface="+mj-ea"/>
              <a:cs typeface="Arial" panose="020B060402020202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                    Вариант 2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40    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прямоугольника           300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                  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      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квадрата                       60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45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     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                       50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50          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400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400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прямоугольника           200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200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                       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500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  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прямоугольника            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            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340994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31449</TotalTime>
  <Words>794</Words>
  <Application>Microsoft Office PowerPoint</Application>
  <PresentationFormat>Шырокаэкранны</PresentationFormat>
  <Paragraphs>162</Paragraphs>
  <Slides>21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21</vt:i4>
      </vt:variant>
    </vt:vector>
  </HeadingPairs>
  <TitlesOfParts>
    <vt:vector size="29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Способы нахождения  площади прямоугольника и квадрата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453</cp:revision>
  <dcterms:created xsi:type="dcterms:W3CDTF">2022-11-26T19:01:26Z</dcterms:created>
  <dcterms:modified xsi:type="dcterms:W3CDTF">2026-01-07T16:48:44Z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