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40"/>
  </p:handoutMasterIdLst>
  <p:sldIdLst>
    <p:sldId id="434" r:id="rId5"/>
    <p:sldId id="431" r:id="rId6"/>
    <p:sldId id="437" r:id="rId7"/>
    <p:sldId id="449" r:id="rId8"/>
    <p:sldId id="448" r:id="rId9"/>
    <p:sldId id="453" r:id="rId10"/>
    <p:sldId id="466" r:id="rId11"/>
    <p:sldId id="429" r:id="rId12"/>
    <p:sldId id="465" r:id="rId13"/>
    <p:sldId id="454" r:id="rId14"/>
    <p:sldId id="489" r:id="rId15"/>
    <p:sldId id="450" r:id="rId16"/>
    <p:sldId id="481" r:id="rId17"/>
    <p:sldId id="468" r:id="rId18"/>
    <p:sldId id="482" r:id="rId19"/>
    <p:sldId id="471" r:id="rId20"/>
    <p:sldId id="483" r:id="rId21"/>
    <p:sldId id="484" r:id="rId22"/>
    <p:sldId id="329" r:id="rId23"/>
    <p:sldId id="435" r:id="rId24"/>
    <p:sldId id="442" r:id="rId25"/>
    <p:sldId id="456" r:id="rId26"/>
    <p:sldId id="457" r:id="rId27"/>
    <p:sldId id="459" r:id="rId28"/>
    <p:sldId id="461" r:id="rId29"/>
    <p:sldId id="443" r:id="rId30"/>
    <p:sldId id="444" r:id="rId31"/>
    <p:sldId id="486" r:id="rId32"/>
    <p:sldId id="487" r:id="rId33"/>
    <p:sldId id="470" r:id="rId34"/>
    <p:sldId id="488" r:id="rId35"/>
    <p:sldId id="462" r:id="rId36"/>
    <p:sldId id="490" r:id="rId37"/>
    <p:sldId id="326" r:id="rId38"/>
    <p:sldId id="262" r:id="rId3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165" autoAdjust="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presProps" Target="pres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0" Type="http://schemas.openxmlformats.org/officeDocument/2006/relationships/slide" Target="slides/slide16.xml"/><Relationship Id="rId41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07.01.2026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5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33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18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31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31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18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109166"/>
            <a:ext cx="11104964" cy="3587025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Решение задач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на нахождение площади и длины сторон 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прямоугольника и квадрата 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Задание 11</a:t>
            </a:r>
          </a:p>
        </p:txBody>
      </p:sp>
    </p:spTree>
    <p:extLst>
      <p:ext uri="{BB962C8B-B14F-4D97-AF65-F5344CB8AC3E}">
        <p14:creationId xmlns:p14="http://schemas.microsoft.com/office/powerpoint/2010/main" val="3825430121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Повтори, как найти длину стороны квадрата</a:t>
            </a:r>
            <a:r>
              <a:rPr lang="ru-RU" sz="3600" b="1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4090241" y="5517035"/>
            <a:ext cx="4715435" cy="12045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582706" y="3807140"/>
            <a:ext cx="11094941" cy="22237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Чтобы найти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длину стороны квадрата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надо узнать, какие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два одинаковых числа при умножении дают 4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 = 2 ∙ 2     а = 2 см           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4CE3766-D2E7-4095-84B4-500F56EF0D4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45341" y="1523999"/>
            <a:ext cx="4240305" cy="190500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414F03B-72B7-4E2A-8C52-407891FB79C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29719" y="1427143"/>
            <a:ext cx="2949388" cy="2074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56470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 единицы площади!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774705" y="5657535"/>
            <a:ext cx="4715435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854824"/>
            <a:ext cx="2149632" cy="292295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A7D6AB9-6281-461C-84BD-6A436BA6EB32}"/>
              </a:ext>
            </a:extLst>
          </p:cNvPr>
          <p:cNvSpPr txBox="1"/>
          <p:nvPr/>
        </p:nvSpPr>
        <p:spPr>
          <a:xfrm>
            <a:off x="3048000" y="1572158"/>
            <a:ext cx="6320118" cy="37435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553031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 единицы площади!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774705" y="5657535"/>
            <a:ext cx="4715435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CAB2D5-A3BF-417A-A460-0167EE6E2BF1}"/>
              </a:ext>
            </a:extLst>
          </p:cNvPr>
          <p:cNvSpPr txBox="1"/>
          <p:nvPr/>
        </p:nvSpPr>
        <p:spPr>
          <a:xfrm>
            <a:off x="143434" y="1049004"/>
            <a:ext cx="11672047" cy="47446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гектаре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дециметров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дециметре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сантиметре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746476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14401" y="318012"/>
            <a:ext cx="10668000" cy="374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9580" indent="449580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CE3709-7020-4B76-B216-B1846D2ED905}"/>
              </a:ext>
            </a:extLst>
          </p:cNvPr>
          <p:cNvSpPr txBox="1"/>
          <p:nvPr/>
        </p:nvSpPr>
        <p:spPr>
          <a:xfrm>
            <a:off x="1130338" y="434439"/>
            <a:ext cx="9485950" cy="13905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способ выполнения задания.</a:t>
            </a:r>
          </a:p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ea typeface="+mj-ea"/>
                <a:cs typeface="Arial" panose="020B0604020202020204" pitchFamily="34" charset="0"/>
              </a:rPr>
              <a:t>Заполни пропуски нужными числами.</a:t>
            </a: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endParaRPr lang="ru-RU" sz="28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C1BBEF1-C0D4-4251-B27A-F71E611D5368}"/>
              </a:ext>
            </a:extLst>
          </p:cNvPr>
          <p:cNvSpPr txBox="1"/>
          <p:nvPr/>
        </p:nvSpPr>
        <p:spPr>
          <a:xfrm>
            <a:off x="251012" y="1362635"/>
            <a:ext cx="11707906" cy="49552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30555" algn="ctr">
              <a:lnSpc>
                <a:spcPct val="107000"/>
              </a:lnSpc>
            </a:pPr>
            <a:r>
              <a:rPr lang="ru-RU" sz="20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</a:t>
            </a:r>
          </a:p>
          <a:p>
            <a:pPr marL="342900" lvl="0" indent="-342900" algn="just" eaLnBrk="0" fontAlgn="base" hangingPunct="0">
              <a:lnSpc>
                <a:spcPct val="107000"/>
              </a:lnSpc>
              <a:buFont typeface="+mj-lt"/>
              <a:buAutoNum type="arabicParenR"/>
            </a:pPr>
            <a:r>
              <a:rPr lang="ru-R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длина прямоугольника </a:t>
            </a:r>
            <a:r>
              <a:rPr lang="ru-RU" sz="23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60 </a:t>
            </a:r>
            <a:r>
              <a:rPr lang="ru-R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м, а ширина  –  40 м, то его площадь равна … .</a:t>
            </a:r>
            <a:endParaRPr lang="ru-RU" sz="23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 eaLnBrk="0" fontAlgn="base" hangingPunct="0">
              <a:lnSpc>
                <a:spcPct val="107000"/>
              </a:lnSpc>
              <a:buFont typeface="+mj-lt"/>
              <a:buAutoNum type="arabicParenR"/>
            </a:pPr>
            <a:r>
              <a:rPr lang="ru-R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длина стороны квадрата </a:t>
            </a:r>
            <a:r>
              <a:rPr lang="ru-RU" sz="23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60 </a:t>
            </a:r>
            <a:r>
              <a:rPr lang="ru-R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м, то его площадь равна … .</a:t>
            </a:r>
            <a:endParaRPr lang="ru-RU" sz="23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 eaLnBrk="0" fontAlgn="base" hangingPunct="0">
              <a:lnSpc>
                <a:spcPct val="107000"/>
              </a:lnSpc>
              <a:buFont typeface="+mj-lt"/>
              <a:buAutoNum type="arabicParenR"/>
            </a:pPr>
            <a:r>
              <a:rPr lang="ru-R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площадь прямоугольника </a:t>
            </a:r>
            <a:r>
              <a:rPr lang="ru-RU" sz="23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1</a:t>
            </a:r>
            <a:r>
              <a:rPr lang="ru-R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600 дм</a:t>
            </a:r>
            <a:r>
              <a:rPr lang="ru-RU" sz="23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а его ширина </a:t>
            </a:r>
            <a:r>
              <a:rPr lang="ru-RU" sz="23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20 </a:t>
            </a:r>
            <a:r>
              <a:rPr lang="ru-R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дм, то длина равна … </a:t>
            </a:r>
            <a:endParaRPr lang="ru-RU" sz="23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 eaLnBrk="0" fontAlgn="base" hangingPunct="0">
              <a:lnSpc>
                <a:spcPct val="107000"/>
              </a:lnSpc>
              <a:buFont typeface="+mj-lt"/>
              <a:buAutoNum type="arabicParenR"/>
            </a:pPr>
            <a:r>
              <a:rPr lang="ru-R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площадь квадрата </a:t>
            </a:r>
            <a:r>
              <a:rPr lang="ru-RU" sz="23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1</a:t>
            </a:r>
            <a:r>
              <a:rPr lang="ru-R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600 дм</a:t>
            </a:r>
            <a:r>
              <a:rPr lang="ru-RU" sz="23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то длина его стороны равна … .</a:t>
            </a:r>
            <a:endParaRPr lang="ru-RU" sz="23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 eaLnBrk="0" fontAlgn="base" hangingPunct="0">
              <a:lnSpc>
                <a:spcPct val="107000"/>
              </a:lnSpc>
              <a:buFont typeface="+mj-lt"/>
              <a:buAutoNum type="arabicParenR"/>
            </a:pPr>
            <a:r>
              <a:rPr lang="ru-R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площадь прямоугольника </a:t>
            </a:r>
            <a:r>
              <a:rPr lang="ru-RU" sz="23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500 </a:t>
            </a:r>
            <a:r>
              <a:rPr lang="ru-R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</a:t>
            </a:r>
            <a:r>
              <a:rPr lang="ru-RU" sz="23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а его длина </a:t>
            </a:r>
            <a:r>
              <a:rPr lang="ru-RU" sz="23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50 м</a:t>
            </a:r>
            <a:r>
              <a:rPr lang="ru-R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м, то ширина равна … .</a:t>
            </a:r>
            <a:endParaRPr lang="ru-RU" sz="23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ctr">
              <a:lnSpc>
                <a:spcPct val="107000"/>
              </a:lnSpc>
            </a:pPr>
            <a:r>
              <a:rPr lang="ru-RU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</a:p>
          <a:p>
            <a:pPr marL="342900" lvl="0" indent="-342900" algn="just" eaLnBrk="0" fontAlgn="base" hangingPunct="0">
              <a:lnSpc>
                <a:spcPct val="107000"/>
              </a:lnSpc>
              <a:buFont typeface="+mj-lt"/>
              <a:buAutoNum type="arabicParenR"/>
            </a:pPr>
            <a:r>
              <a:rPr lang="ru-R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площадь прямоугольника </a:t>
            </a:r>
            <a:r>
              <a:rPr lang="ru-RU" sz="23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700 </a:t>
            </a:r>
            <a:r>
              <a:rPr lang="ru-R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</a:t>
            </a:r>
            <a:r>
              <a:rPr lang="ru-RU" sz="23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а его длина </a:t>
            </a:r>
            <a:r>
              <a:rPr lang="ru-RU" sz="23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35 м</a:t>
            </a:r>
            <a:r>
              <a:rPr lang="ru-R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м, то ширина равна … .</a:t>
            </a:r>
            <a:endParaRPr lang="ru-RU" sz="23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 eaLnBrk="0" fontAlgn="base" hangingPunct="0">
              <a:lnSpc>
                <a:spcPct val="107000"/>
              </a:lnSpc>
              <a:buFont typeface="+mj-lt"/>
              <a:buAutoNum type="arabicParenR"/>
            </a:pPr>
            <a:r>
              <a:rPr lang="ru-R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длина прямоугольника </a:t>
            </a:r>
            <a:r>
              <a:rPr lang="ru-RU" sz="23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90 </a:t>
            </a:r>
            <a:r>
              <a:rPr lang="ru-R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м, а ширина  –  30 м, то его площадь равна … .</a:t>
            </a:r>
            <a:endParaRPr lang="ru-RU" sz="23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 eaLnBrk="0" fontAlgn="base" hangingPunct="0">
              <a:lnSpc>
                <a:spcPct val="107000"/>
              </a:lnSpc>
              <a:buFont typeface="+mj-lt"/>
              <a:buAutoNum type="arabicParenR"/>
            </a:pPr>
            <a:r>
              <a:rPr lang="ru-R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длина стороны квадрата </a:t>
            </a:r>
            <a:r>
              <a:rPr lang="ru-RU" sz="23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50 </a:t>
            </a:r>
            <a:r>
              <a:rPr lang="ru-R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м, то его площадь равна … .</a:t>
            </a:r>
            <a:endParaRPr lang="ru-RU" sz="23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 eaLnBrk="0" fontAlgn="base" hangingPunct="0">
              <a:lnSpc>
                <a:spcPct val="107000"/>
              </a:lnSpc>
              <a:buFont typeface="+mj-lt"/>
              <a:buAutoNum type="arabicParenR"/>
            </a:pPr>
            <a:r>
              <a:rPr lang="ru-R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площадь прямоугольника </a:t>
            </a:r>
            <a:r>
              <a:rPr lang="ru-RU" sz="23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3600 </a:t>
            </a:r>
            <a:r>
              <a:rPr lang="ru-R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3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а его ширина </a:t>
            </a:r>
            <a:r>
              <a:rPr lang="ru-RU" sz="23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40 </a:t>
            </a:r>
            <a:r>
              <a:rPr lang="ru-R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дм, то длина равна … </a:t>
            </a:r>
            <a:endParaRPr lang="ru-RU" sz="23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 eaLnBrk="0" fontAlgn="base" hangingPunct="0">
              <a:lnSpc>
                <a:spcPct val="107000"/>
              </a:lnSpc>
              <a:spcAft>
                <a:spcPts val="800"/>
              </a:spcAft>
              <a:buFont typeface="+mj-lt"/>
              <a:buAutoNum type="arabicParenR"/>
            </a:pPr>
            <a:r>
              <a:rPr lang="ru-R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площадь квадрата </a:t>
            </a:r>
            <a:r>
              <a:rPr lang="ru-RU" sz="23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3600 </a:t>
            </a:r>
            <a:r>
              <a:rPr lang="ru-R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3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то длина его стороны равна … .</a:t>
            </a:r>
            <a:endParaRPr lang="ru-RU" sz="23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30555">
              <a:lnSpc>
                <a:spcPct val="107000"/>
              </a:lnSpc>
            </a:pPr>
            <a:endParaRPr lang="ru-RU" sz="20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4340994"/>
      </p:ext>
    </p:extLst>
  </p:cSld>
  <p:clrMapOvr>
    <a:masterClrMapping/>
  </p:clrMapOvr>
  <p:transition spd="slow" advClick="0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14401" y="318012"/>
            <a:ext cx="10668000" cy="374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9580" indent="449580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2169458" y="5253317"/>
            <a:ext cx="7476566" cy="114748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 у себя правильность решения задач.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CE3709-7020-4B76-B216-B1846D2ED905}"/>
              </a:ext>
            </a:extLst>
          </p:cNvPr>
          <p:cNvSpPr txBox="1"/>
          <p:nvPr/>
        </p:nvSpPr>
        <p:spPr>
          <a:xfrm>
            <a:off x="1191015" y="385482"/>
            <a:ext cx="9459056" cy="595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ea typeface="+mj-ea"/>
                <a:cs typeface="Arial" panose="020B0604020202020204" pitchFamily="34" charset="0"/>
              </a:rPr>
              <a:t>Заполни пропуски нужными числами.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E0D797F-356C-42FC-81AB-DF3F33AAEC9D}"/>
              </a:ext>
            </a:extLst>
          </p:cNvPr>
          <p:cNvSpPr txBox="1"/>
          <p:nvPr/>
        </p:nvSpPr>
        <p:spPr>
          <a:xfrm>
            <a:off x="2169458" y="1342793"/>
            <a:ext cx="8229601" cy="3330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Вариант 1                          Вариант 2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arenR"/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24 а </a:t>
            </a:r>
            <a:r>
              <a:rPr lang="ru-RU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GB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ru-RU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пр.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1)  20 мм </a:t>
            </a:r>
            <a:r>
              <a:rPr lang="ru-RU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b пр.</a:t>
            </a:r>
            <a:endParaRPr lang="ru-RU" sz="3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arenR"/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36 а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S </a:t>
            </a:r>
            <a:r>
              <a:rPr lang="ru-RU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</a:t>
            </a:r>
            <a:r>
              <a:rPr lang="en-GB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GB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27 а </a:t>
            </a:r>
            <a:r>
              <a:rPr lang="en-GB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S </a:t>
            </a:r>
            <a:r>
              <a:rPr lang="ru-RU" sz="32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en-GB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arenR"/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80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а кв.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3)  25 а – </a:t>
            </a:r>
            <a:r>
              <a:rPr lang="en-GB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 </a:t>
            </a:r>
            <a:r>
              <a:rPr lang="ru-RU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кв.</a:t>
            </a:r>
            <a:endParaRPr lang="ru-RU" sz="3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 eaLnBrk="0" fontAlgn="base" hangingPunct="0">
              <a:lnSpc>
                <a:spcPct val="107000"/>
              </a:lnSpc>
              <a:buFont typeface="+mj-lt"/>
              <a:buAutoNum type="arabicParenR"/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40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а пр.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4)  90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а пр.</a:t>
            </a:r>
            <a:endParaRPr lang="ru-RU" sz="3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arenR"/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10 мм </a:t>
            </a:r>
            <a:r>
              <a:rPr lang="ru-RU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ru-RU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пр.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5)  60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кв.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54588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14401" y="318012"/>
            <a:ext cx="10668000" cy="374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9580" indent="449580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CE3709-7020-4B76-B216-B1846D2ED905}"/>
              </a:ext>
            </a:extLst>
          </p:cNvPr>
          <p:cNvSpPr txBox="1"/>
          <p:nvPr/>
        </p:nvSpPr>
        <p:spPr>
          <a:xfrm>
            <a:off x="1130338" y="434439"/>
            <a:ext cx="9485950" cy="13905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способ выполнения задания.</a:t>
            </a:r>
          </a:p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ea typeface="+mj-ea"/>
                <a:cs typeface="Arial" panose="020B0604020202020204" pitchFamily="34" charset="0"/>
              </a:rPr>
              <a:t>Заполни пропуски нужными числами.</a:t>
            </a: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endParaRPr lang="ru-RU" sz="28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C1BBEF1-C0D4-4251-B27A-F71E611D5368}"/>
              </a:ext>
            </a:extLst>
          </p:cNvPr>
          <p:cNvSpPr txBox="1"/>
          <p:nvPr/>
        </p:nvSpPr>
        <p:spPr>
          <a:xfrm>
            <a:off x="251011" y="1416424"/>
            <a:ext cx="11851341" cy="50045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30555" algn="ctr">
              <a:lnSpc>
                <a:spcPct val="107000"/>
              </a:lnSpc>
            </a:pPr>
            <a:r>
              <a:rPr lang="ru-RU" sz="20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</a:t>
            </a:r>
          </a:p>
          <a:p>
            <a:pPr marL="342900" lvl="0" indent="-342900" algn="just" eaLnBrk="0" fontAlgn="base" hangingPunct="0">
              <a:lnSpc>
                <a:spcPct val="107000"/>
              </a:lnSpc>
              <a:buFont typeface="+mj-lt"/>
              <a:buAutoNum type="arabicParenR"/>
            </a:pPr>
            <a:r>
              <a:rPr lang="ru-R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длина прямоугольника </a:t>
            </a:r>
            <a:r>
              <a:rPr lang="ru-RU" sz="23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60 </a:t>
            </a:r>
            <a:r>
              <a:rPr lang="ru-R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м, а ширина  –  40 м, то его площадь равна … .</a:t>
            </a:r>
            <a:endParaRPr lang="ru-RU" sz="23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 eaLnBrk="0" fontAlgn="base" hangingPunct="0">
              <a:lnSpc>
                <a:spcPct val="107000"/>
              </a:lnSpc>
              <a:buFont typeface="+mj-lt"/>
              <a:buAutoNum type="arabicParenR"/>
            </a:pPr>
            <a:r>
              <a:rPr lang="ru-R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длина стороны квадрата </a:t>
            </a:r>
            <a:r>
              <a:rPr lang="ru-RU" sz="23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60 </a:t>
            </a:r>
            <a:r>
              <a:rPr lang="ru-R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м, то его площадь равна … .</a:t>
            </a:r>
            <a:endParaRPr lang="ru-RU" sz="23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 eaLnBrk="0" fontAlgn="base" hangingPunct="0">
              <a:lnSpc>
                <a:spcPct val="107000"/>
              </a:lnSpc>
              <a:buFont typeface="+mj-lt"/>
              <a:buAutoNum type="arabicParenR"/>
            </a:pPr>
            <a:r>
              <a:rPr lang="ru-R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площадь прямоугольника </a:t>
            </a:r>
            <a:r>
              <a:rPr lang="ru-RU" sz="23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1 </a:t>
            </a:r>
            <a:r>
              <a:rPr lang="ru-R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600 дм</a:t>
            </a:r>
            <a:r>
              <a:rPr lang="ru-RU" sz="23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а его ширина </a:t>
            </a:r>
            <a:r>
              <a:rPr lang="ru-RU" sz="23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20 </a:t>
            </a:r>
            <a:r>
              <a:rPr lang="ru-R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дм, то длина равна … </a:t>
            </a:r>
            <a:endParaRPr lang="ru-RU" sz="23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 eaLnBrk="0" fontAlgn="base" hangingPunct="0">
              <a:lnSpc>
                <a:spcPct val="107000"/>
              </a:lnSpc>
              <a:buFont typeface="+mj-lt"/>
              <a:buAutoNum type="arabicParenR"/>
            </a:pPr>
            <a:r>
              <a:rPr lang="ru-R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площадь квадрата </a:t>
            </a:r>
            <a:r>
              <a:rPr lang="ru-RU" sz="23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1600 </a:t>
            </a:r>
            <a:r>
              <a:rPr lang="ru-R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3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то длина его стороны равна … .</a:t>
            </a:r>
            <a:endParaRPr lang="ru-RU" sz="23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 eaLnBrk="0" fontAlgn="base" hangingPunct="0">
              <a:lnSpc>
                <a:spcPct val="107000"/>
              </a:lnSpc>
              <a:buFont typeface="+mj-lt"/>
              <a:buAutoNum type="arabicParenR"/>
            </a:pPr>
            <a:r>
              <a:rPr lang="ru-R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площадь прямоугольника </a:t>
            </a:r>
            <a:r>
              <a:rPr lang="ru-RU" sz="23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500 </a:t>
            </a:r>
            <a:r>
              <a:rPr lang="ru-R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</a:t>
            </a:r>
            <a:r>
              <a:rPr lang="ru-RU" sz="23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а его длина </a:t>
            </a:r>
            <a:r>
              <a:rPr lang="ru-RU" sz="23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50 м</a:t>
            </a:r>
            <a:r>
              <a:rPr lang="ru-R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м, то ширина равна … .</a:t>
            </a:r>
            <a:endParaRPr lang="ru-RU" sz="23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ctr">
              <a:lnSpc>
                <a:spcPct val="107000"/>
              </a:lnSpc>
            </a:pPr>
            <a:r>
              <a:rPr lang="ru-RU" sz="23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</a:p>
          <a:p>
            <a:pPr marL="342900" lvl="0" indent="-342900" algn="just" eaLnBrk="0" fontAlgn="base" hangingPunct="0">
              <a:lnSpc>
                <a:spcPct val="107000"/>
              </a:lnSpc>
              <a:buFont typeface="+mj-lt"/>
              <a:buAutoNum type="arabicParenR"/>
            </a:pPr>
            <a:r>
              <a:rPr lang="ru-R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площадь прямоугольника </a:t>
            </a:r>
            <a:r>
              <a:rPr lang="ru-RU" sz="23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700 </a:t>
            </a:r>
            <a:r>
              <a:rPr lang="ru-R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</a:t>
            </a:r>
            <a:r>
              <a:rPr lang="ru-RU" sz="23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а его длина </a:t>
            </a:r>
            <a:r>
              <a:rPr lang="ru-RU" sz="23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35 м</a:t>
            </a:r>
            <a:r>
              <a:rPr lang="ru-R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м, то ширина равна … .</a:t>
            </a:r>
            <a:endParaRPr lang="ru-RU" sz="23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 eaLnBrk="0" fontAlgn="base" hangingPunct="0">
              <a:lnSpc>
                <a:spcPct val="107000"/>
              </a:lnSpc>
              <a:buFont typeface="+mj-lt"/>
              <a:buAutoNum type="arabicParenR"/>
            </a:pPr>
            <a:r>
              <a:rPr lang="ru-R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длина прямоугольника </a:t>
            </a:r>
            <a:r>
              <a:rPr lang="ru-RU" sz="23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90 </a:t>
            </a:r>
            <a:r>
              <a:rPr lang="ru-R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м, а ширина  –  30 м, то его площадь равна … .</a:t>
            </a:r>
            <a:endParaRPr lang="ru-RU" sz="23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 eaLnBrk="0" fontAlgn="base" hangingPunct="0">
              <a:lnSpc>
                <a:spcPct val="107000"/>
              </a:lnSpc>
              <a:buFont typeface="+mj-lt"/>
              <a:buAutoNum type="arabicParenR"/>
            </a:pPr>
            <a:r>
              <a:rPr lang="ru-R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длина стороны квадрата </a:t>
            </a:r>
            <a:r>
              <a:rPr lang="ru-RU" sz="23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50 </a:t>
            </a:r>
            <a:r>
              <a:rPr lang="ru-R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м, то его площадь равна … .</a:t>
            </a:r>
            <a:endParaRPr lang="ru-RU" sz="23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 eaLnBrk="0" fontAlgn="base" hangingPunct="0">
              <a:lnSpc>
                <a:spcPct val="107000"/>
              </a:lnSpc>
              <a:buFont typeface="+mj-lt"/>
              <a:buAutoNum type="arabicParenR"/>
            </a:pPr>
            <a:r>
              <a:rPr lang="ru-R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площадь прямоугольника </a:t>
            </a:r>
            <a:r>
              <a:rPr lang="ru-RU" sz="23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3600 </a:t>
            </a:r>
            <a:r>
              <a:rPr lang="ru-R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3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а его ширина </a:t>
            </a:r>
            <a:r>
              <a:rPr lang="ru-RU" sz="23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40 </a:t>
            </a:r>
            <a:r>
              <a:rPr lang="ru-R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дм, то длина равна … </a:t>
            </a:r>
            <a:endParaRPr lang="ru-RU" sz="23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 eaLnBrk="0" fontAlgn="base" hangingPunct="0">
              <a:lnSpc>
                <a:spcPct val="107000"/>
              </a:lnSpc>
              <a:spcAft>
                <a:spcPts val="800"/>
              </a:spcAft>
              <a:buFont typeface="+mj-lt"/>
              <a:buAutoNum type="arabicParenR"/>
            </a:pPr>
            <a:r>
              <a:rPr lang="ru-R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площадь квадрата </a:t>
            </a:r>
            <a:r>
              <a:rPr lang="ru-RU" sz="23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3600 </a:t>
            </a:r>
            <a:r>
              <a:rPr lang="ru-R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3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то длина его стороны равна … .</a:t>
            </a:r>
            <a:endParaRPr lang="ru-RU" sz="23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30555">
              <a:lnSpc>
                <a:spcPct val="107000"/>
              </a:lnSpc>
            </a:pPr>
            <a:endParaRPr lang="ru-RU" sz="20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1307805"/>
      </p:ext>
    </p:extLst>
  </p:cSld>
  <p:clrMapOvr>
    <a:masterClrMapping/>
  </p:clrMapOvr>
  <p:transition spd="slow" advClick="0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40659" y="158130"/>
            <a:ext cx="11645153" cy="6670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Образец правильного выполнения задания.</a:t>
            </a:r>
          </a:p>
          <a:p>
            <a:pPr>
              <a:lnSpc>
                <a:spcPct val="107000"/>
              </a:lnSpc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Заполни пропуски нужными числами.</a:t>
            </a:r>
          </a:p>
          <a:p>
            <a:pPr lvl="0" algn="just" eaLnBrk="0" fontAlgn="base" hangingPunct="0">
              <a:lnSpc>
                <a:spcPct val="107000"/>
              </a:lnSpc>
            </a:pPr>
            <a:r>
              <a:rPr lang="ru-RU" sz="2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1)   </a:t>
            </a: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длина прямоугольника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90 </a:t>
            </a: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м, а ширина  –  20 м, то его площадь равна … 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78180" algn="just">
              <a:lnSpc>
                <a:spcPct val="107000"/>
              </a:lnSpc>
            </a:pPr>
            <a:r>
              <a:rPr lang="en-GB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</a:t>
            </a:r>
            <a:r>
              <a:rPr lang="ru-RU" sz="24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</a:t>
            </a:r>
            <a:r>
              <a:rPr lang="en-GB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= a </a:t>
            </a:r>
            <a:r>
              <a:rPr lang="en-GB" sz="24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en-GB" sz="2400" b="1" i="1" dirty="0">
                <a:solidFill>
                  <a:srgbClr val="FF0000"/>
                </a:solidFill>
                <a:effectLst/>
                <a:latin typeface="MS Gothic" panose="020B0609070205080204" pitchFamily="49" charset="-128"/>
                <a:ea typeface="Calibri" panose="020F0502020204030204" pitchFamily="34" charset="0"/>
                <a:cs typeface="MS Gothic" panose="020B0609070205080204" pitchFamily="49" charset="-128"/>
              </a:rPr>
              <a:t> </a:t>
            </a:r>
            <a:r>
              <a:rPr lang="en-GB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en-GB" sz="24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</a:t>
            </a:r>
            <a:r>
              <a:rPr lang="en-GB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</a:t>
            </a:r>
            <a:r>
              <a:rPr lang="ru-RU" sz="24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</a:t>
            </a:r>
            <a:r>
              <a:rPr lang="en-GB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= 90 ∙ 20 = 1800</a:t>
            </a:r>
            <a:r>
              <a:rPr lang="en-GB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en-GB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en-GB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 18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lnSpc>
                <a:spcPct val="107000"/>
              </a:lnSpc>
            </a:pP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  Если длина стороны квадрата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30 </a:t>
            </a: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м, то его площадь равна … 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78180" algn="just" eaLnBrk="0" fontAlgn="base" hangingPunct="0">
              <a:lnSpc>
                <a:spcPct val="107000"/>
              </a:lnSpc>
            </a:pPr>
            <a:r>
              <a:rPr lang="en-GB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кв. = а ∙ а                </a:t>
            </a:r>
            <a:r>
              <a:rPr lang="en-GB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кв. = 30 ∙ 30 =  900 (м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= 9 а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lnSpc>
                <a:spcPct val="107000"/>
              </a:lnSpc>
            </a:pP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  Если площадь прямоугольника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900 </a:t>
            </a: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а его ширина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20 </a:t>
            </a: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дм, то длина равна … 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30555" algn="just">
              <a:lnSpc>
                <a:spcPct val="107000"/>
              </a:lnSpc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пр. = </a:t>
            </a:r>
            <a:r>
              <a:rPr lang="en-GB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        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пр. = 900 : 20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45 (</a:t>
            </a:r>
            <a:r>
              <a:rPr lang="ru-RU" sz="24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дм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lnSpc>
                <a:spcPct val="107000"/>
              </a:lnSpc>
            </a:pP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4)  Если площадь квадрата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900 </a:t>
            </a: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то длина его стороны равна … 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781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 должны узнать,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какие два одинаковых числа при умножения дают 900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GB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кв. = а ∙ а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900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30 ∙ 30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кв. =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30 </a:t>
            </a:r>
            <a:r>
              <a:rPr lang="ru-RU" sz="24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дм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lnSpc>
                <a:spcPct val="107000"/>
              </a:lnSpc>
            </a:pP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5)  Если площадь прямоугольника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200 </a:t>
            </a: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а его длина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50 </a:t>
            </a: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дм, то ширина равна … 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30555" algn="just">
              <a:lnSpc>
                <a:spcPct val="107000"/>
              </a:lnSpc>
              <a:spcAft>
                <a:spcPts val="800"/>
              </a:spcAft>
            </a:pPr>
            <a:r>
              <a:rPr lang="en-GB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en-GB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en-GB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= </a:t>
            </a:r>
            <a:r>
              <a:rPr lang="en-GB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en-GB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GB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        </a:t>
            </a:r>
            <a:r>
              <a:rPr lang="en-GB" sz="24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en-GB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en-GB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= 200 : 50</a:t>
            </a:r>
            <a:r>
              <a:rPr lang="en-GB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4 (</a:t>
            </a:r>
            <a:r>
              <a:rPr lang="ru-RU" sz="24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дм</a:t>
            </a:r>
            <a:r>
              <a:rPr lang="en-GB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3294060498"/>
      </p:ext>
    </p:extLst>
  </p:cSld>
  <p:clrMapOvr>
    <a:masterClrMapping/>
  </p:clrMapOvr>
  <p:transition spd="slow" advClick="0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15920" y="228871"/>
            <a:ext cx="11876080" cy="6103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 способ выполнения задания.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07000"/>
              </a:lnSpc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  <a:p>
            <a:pPr algn="ctr">
              <a:lnSpc>
                <a:spcPct val="107000"/>
              </a:lnSpc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Заполни пропуски нужными числами.</a:t>
            </a:r>
          </a:p>
          <a:p>
            <a:pPr marL="342900" lvl="0" indent="-342900" algn="just" eaLnBrk="0" fontAlgn="base" hangingPunct="0">
              <a:lnSpc>
                <a:spcPct val="107000"/>
              </a:lnSpc>
              <a:buFont typeface="+mj-lt"/>
              <a:buAutoNum type="arabicParenR"/>
            </a:pP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длина прямоугольника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60 </a:t>
            </a: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м, а ширина  –  40 м, то его площадь равна … 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78180" algn="just">
              <a:lnSpc>
                <a:spcPct val="107000"/>
              </a:lnSpc>
            </a:pPr>
            <a:r>
              <a:rPr lang="en-GB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</a:t>
            </a:r>
            <a:r>
              <a:rPr lang="ru-RU" sz="24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</a:t>
            </a:r>
            <a:r>
              <a:rPr lang="en-GB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= a </a:t>
            </a:r>
            <a:r>
              <a:rPr lang="en-GB" sz="24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en-GB" sz="2400" b="1" i="1" dirty="0">
                <a:solidFill>
                  <a:srgbClr val="FF0000"/>
                </a:solidFill>
                <a:effectLst/>
                <a:latin typeface="MS Gothic" panose="020B0609070205080204" pitchFamily="49" charset="-128"/>
                <a:ea typeface="Calibri" panose="020F0502020204030204" pitchFamily="34" charset="0"/>
                <a:cs typeface="MS Gothic" panose="020B0609070205080204" pitchFamily="49" charset="-128"/>
              </a:rPr>
              <a:t> </a:t>
            </a:r>
            <a:r>
              <a:rPr lang="en-GB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en-GB" sz="24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</a:t>
            </a:r>
            <a:r>
              <a:rPr lang="en-GB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</a:t>
            </a:r>
            <a:r>
              <a:rPr lang="ru-RU" sz="24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</a:t>
            </a:r>
            <a:r>
              <a:rPr lang="en-GB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=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</a:t>
            </a:r>
            <a:r>
              <a:rPr lang="en-GB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 ∙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40</a:t>
            </a:r>
            <a:r>
              <a:rPr lang="en-GB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2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40</a:t>
            </a:r>
            <a:r>
              <a:rPr lang="en-GB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</a:t>
            </a:r>
            <a:r>
              <a:rPr lang="en-GB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en-GB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en-GB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 2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 а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lnSpc>
                <a:spcPct val="107000"/>
              </a:lnSpc>
            </a:pP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 Если длина стороны квадрата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60 </a:t>
            </a: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м, то его площадь равна … 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78180" algn="just" eaLnBrk="0" fontAlgn="base" hangingPunct="0">
              <a:lnSpc>
                <a:spcPct val="107000"/>
              </a:lnSpc>
            </a:pPr>
            <a:r>
              <a:rPr lang="en-GB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кв. = а ∙ а                </a:t>
            </a:r>
            <a:r>
              <a:rPr lang="en-GB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кв. = 60 ∙ 60 =  3600 (м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= 36 а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lnSpc>
                <a:spcPct val="107000"/>
              </a:lnSpc>
            </a:pP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 Если площадь прямоугольника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1600 </a:t>
            </a: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а его ширина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20 </a:t>
            </a: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дм, то длина равна … 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30555" algn="just">
              <a:lnSpc>
                <a:spcPct val="107000"/>
              </a:lnSpc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пр. = </a:t>
            </a:r>
            <a:r>
              <a:rPr lang="en-GB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        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пр. = 1600 : 20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80 (</a:t>
            </a:r>
            <a:r>
              <a:rPr lang="ru-RU" sz="24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дм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lnSpc>
                <a:spcPct val="107000"/>
              </a:lnSpc>
            </a:pP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4) Если площадь квадрата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1600 </a:t>
            </a: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то длина его стороны равна … 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30555" algn="just">
              <a:lnSpc>
                <a:spcPct val="107000"/>
              </a:lnSpc>
            </a:pPr>
            <a:r>
              <a:rPr lang="en-GB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кв. = а ∙ а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1600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40 ∙ 40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кв. =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40 </a:t>
            </a:r>
            <a:r>
              <a:rPr lang="ru-RU" sz="24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дм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lnSpc>
                <a:spcPct val="107000"/>
              </a:lnSpc>
            </a:pP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5) Если площадь прямоугольника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500 </a:t>
            </a: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а его длина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50 м</a:t>
            </a: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м, то ширина равна … 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30555" algn="just">
              <a:lnSpc>
                <a:spcPct val="107000"/>
              </a:lnSpc>
              <a:spcAft>
                <a:spcPts val="800"/>
              </a:spcAft>
            </a:pPr>
            <a:r>
              <a:rPr lang="en-GB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en-GB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en-GB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= </a:t>
            </a:r>
            <a:r>
              <a:rPr lang="en-GB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en-GB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GB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        </a:t>
            </a:r>
            <a:r>
              <a:rPr lang="en-GB" sz="24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en-GB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en-GB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= 500 : 50</a:t>
            </a:r>
            <a:r>
              <a:rPr lang="en-GB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10 (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en-GB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endParaRPr lang="ru-RU" sz="24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lnSpc>
                <a:spcPct val="107000"/>
              </a:lnSpc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5F644DB6-1934-46B4-B17B-2F49D0718254}"/>
              </a:ext>
            </a:extLst>
          </p:cNvPr>
          <p:cNvSpPr/>
          <p:nvPr/>
        </p:nvSpPr>
        <p:spPr>
          <a:xfrm>
            <a:off x="315920" y="5835767"/>
            <a:ext cx="10370009" cy="10222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объясни последовательность своих действий при записи решения задач соседу;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вместе проверьте п</a:t>
            </a:r>
            <a:r>
              <a:rPr lang="ru-RU" sz="2000" dirty="0">
                <a:solidFill>
                  <a:schemeClr val="tx1"/>
                </a:solidFill>
              </a:rPr>
              <a:t>р</a:t>
            </a:r>
            <a:r>
              <a:rPr lang="ru-RU" sz="2000" b="1" dirty="0">
                <a:solidFill>
                  <a:schemeClr val="tx1"/>
                </a:solidFill>
              </a:rPr>
              <a:t>авильность решения.</a:t>
            </a:r>
          </a:p>
        </p:txBody>
      </p:sp>
    </p:spTree>
    <p:extLst>
      <p:ext uri="{BB962C8B-B14F-4D97-AF65-F5344CB8AC3E}">
        <p14:creationId xmlns:p14="http://schemas.microsoft.com/office/powerpoint/2010/main" val="27547415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15920" y="228871"/>
            <a:ext cx="11876080" cy="64982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 способ выполнения задания.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07000"/>
              </a:lnSpc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24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Заполни пропуски нужными числами.</a:t>
            </a:r>
          </a:p>
          <a:p>
            <a:pPr marL="342900" lvl="0" indent="-342900" algn="just" eaLnBrk="0" fontAlgn="base" hangingPunct="0">
              <a:lnSpc>
                <a:spcPct val="107000"/>
              </a:lnSpc>
              <a:buFont typeface="+mj-lt"/>
              <a:buAutoNum type="arabicParenR"/>
            </a:pP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площадь прямоугольника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700 </a:t>
            </a: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а его длина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35 м</a:t>
            </a: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м, то ширина равна … 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30555" algn="just">
              <a:lnSpc>
                <a:spcPct val="107000"/>
              </a:lnSpc>
            </a:pPr>
            <a:r>
              <a:rPr lang="en-GB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en-GB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en-GB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= </a:t>
            </a:r>
            <a:r>
              <a:rPr lang="en-GB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en-GB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GB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  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r>
              <a:rPr lang="en-GB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en-GB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en-GB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= 700 : 35</a:t>
            </a:r>
            <a:r>
              <a:rPr lang="en-GB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20 (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en-GB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lnSpc>
                <a:spcPct val="107000"/>
              </a:lnSpc>
            </a:pP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 Если длина прямоугольника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90 </a:t>
            </a: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м, а ширина  –  30 м, то его площадь равна … 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78180" algn="just">
              <a:lnSpc>
                <a:spcPct val="107000"/>
              </a:lnSpc>
            </a:pPr>
            <a:r>
              <a:rPr lang="en-GB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</a:t>
            </a:r>
            <a:r>
              <a:rPr lang="ru-RU" sz="24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</a:t>
            </a:r>
            <a:r>
              <a:rPr lang="en-GB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= a </a:t>
            </a:r>
            <a:r>
              <a:rPr lang="en-GB" sz="24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en-GB" sz="2400" b="1" i="1" dirty="0">
                <a:solidFill>
                  <a:srgbClr val="FF0000"/>
                </a:solidFill>
                <a:effectLst/>
                <a:latin typeface="MS Gothic" panose="020B0609070205080204" pitchFamily="49" charset="-128"/>
                <a:ea typeface="Calibri" panose="020F0502020204030204" pitchFamily="34" charset="0"/>
                <a:cs typeface="MS Gothic" panose="020B0609070205080204" pitchFamily="49" charset="-128"/>
              </a:rPr>
              <a:t> </a:t>
            </a:r>
            <a:r>
              <a:rPr lang="en-GB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en-GB" sz="24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</a:t>
            </a:r>
            <a:r>
              <a:rPr lang="en-GB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</a:t>
            </a:r>
            <a:r>
              <a:rPr lang="ru-RU" sz="24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</a:t>
            </a:r>
            <a:r>
              <a:rPr lang="en-GB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=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</a:t>
            </a:r>
            <a:r>
              <a:rPr lang="en-GB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 ∙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30</a:t>
            </a:r>
            <a:r>
              <a:rPr lang="en-GB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2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70</a:t>
            </a:r>
            <a:r>
              <a:rPr lang="en-GB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</a:t>
            </a:r>
            <a:r>
              <a:rPr lang="en-GB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(м</a:t>
            </a:r>
            <a:r>
              <a:rPr lang="en-GB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en-GB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 2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 а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lnSpc>
                <a:spcPct val="107000"/>
              </a:lnSpc>
            </a:pP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 Если длина стороны квадрата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50 </a:t>
            </a: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м, то его площадь равна … 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78180" algn="just" eaLnBrk="0" fontAlgn="base" hangingPunct="0">
              <a:lnSpc>
                <a:spcPct val="107000"/>
              </a:lnSpc>
            </a:pPr>
            <a:r>
              <a:rPr lang="en-GB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кв. = а ∙ а                </a:t>
            </a:r>
            <a:r>
              <a:rPr lang="en-GB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кв. = 50 ∙ 50 =  2500 (м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= 25 а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lnSpc>
                <a:spcPct val="107000"/>
              </a:lnSpc>
            </a:pP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4) Если площадь прямоугольника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3600 </a:t>
            </a: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а его ширина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40 </a:t>
            </a: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дм, то длина равна … 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78180" algn="just">
              <a:lnSpc>
                <a:spcPct val="107000"/>
              </a:lnSpc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пр. = </a:t>
            </a:r>
            <a:r>
              <a:rPr lang="en-GB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        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пр. = 3600 : 40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90 (</a:t>
            </a:r>
            <a:r>
              <a:rPr lang="ru-RU" sz="24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дм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lnSpc>
                <a:spcPct val="107000"/>
              </a:lnSpc>
            </a:pP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5) Если площадь квадрата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3</a:t>
            </a: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600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то длина его стороны равна … 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78180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en-GB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кв. = а ∙ а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3600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60 ∙ 60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кв. =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60 </a:t>
            </a:r>
            <a:r>
              <a:rPr lang="ru-RU" sz="24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дм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endParaRPr lang="ru-RU" sz="24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</a:pPr>
            <a:endParaRPr lang="ru-RU" sz="24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lnSpc>
                <a:spcPct val="107000"/>
              </a:lnSpc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5F644DB6-1934-46B4-B17B-2F49D0718254}"/>
              </a:ext>
            </a:extLst>
          </p:cNvPr>
          <p:cNvSpPr/>
          <p:nvPr/>
        </p:nvSpPr>
        <p:spPr>
          <a:xfrm>
            <a:off x="315920" y="5835767"/>
            <a:ext cx="10370009" cy="10222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объясни последовательность своих действий при записи решения задач соседу;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вместе проверьте п</a:t>
            </a:r>
            <a:r>
              <a:rPr lang="ru-RU" sz="2000" dirty="0">
                <a:solidFill>
                  <a:schemeClr val="tx1"/>
                </a:solidFill>
              </a:rPr>
              <a:t>р</a:t>
            </a:r>
            <a:r>
              <a:rPr lang="ru-RU" sz="2000" b="1" dirty="0">
                <a:solidFill>
                  <a:schemeClr val="tx1"/>
                </a:solidFill>
              </a:rPr>
              <a:t>авильность решения.</a:t>
            </a:r>
          </a:p>
        </p:txBody>
      </p:sp>
    </p:spTree>
    <p:extLst>
      <p:ext uri="{BB962C8B-B14F-4D97-AF65-F5344CB8AC3E}">
        <p14:creationId xmlns:p14="http://schemas.microsoft.com/office/powerpoint/2010/main" val="250990111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19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2" name="Малюнак 1">
            <a:extLst>
              <a:ext uri="{FF2B5EF4-FFF2-40B4-BE49-F238E27FC236}">
                <a16:creationId xmlns:a16="http://schemas.microsoft.com/office/drawing/2014/main" id="{67539495-D152-4376-BB4C-07ADD8D591D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792383" y="1619087"/>
            <a:ext cx="6729984" cy="446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935506" y="4868180"/>
            <a:ext cx="4715435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A112058-371E-418F-9EDC-613687AA9BED}"/>
              </a:ext>
            </a:extLst>
          </p:cNvPr>
          <p:cNvSpPr/>
          <p:nvPr/>
        </p:nvSpPr>
        <p:spPr>
          <a:xfrm>
            <a:off x="1891553" y="1471611"/>
            <a:ext cx="202161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9813B08C-08AA-474B-8D3B-E1423FD25CA9}"/>
              </a:ext>
            </a:extLst>
          </p:cNvPr>
          <p:cNvSpPr/>
          <p:nvPr/>
        </p:nvSpPr>
        <p:spPr>
          <a:xfrm>
            <a:off x="2998763" y="3092282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717AA15-5767-43A5-B6A3-F6C77142F003}"/>
              </a:ext>
            </a:extLst>
          </p:cNvPr>
          <p:cNvSpPr txBox="1"/>
          <p:nvPr/>
        </p:nvSpPr>
        <p:spPr>
          <a:xfrm>
            <a:off x="4589929" y="1259142"/>
            <a:ext cx="6033247" cy="14636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Прямоугольник – это четырёхугольник,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 которого все углы прямые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противоположные стороны равны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2AFB468-2D6C-4049-8D7B-B94172DEEA8D}"/>
              </a:ext>
            </a:extLst>
          </p:cNvPr>
          <p:cNvSpPr txBox="1"/>
          <p:nvPr/>
        </p:nvSpPr>
        <p:spPr>
          <a:xfrm>
            <a:off x="4589928" y="3155575"/>
            <a:ext cx="5871884" cy="958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Квадрат – это прямоугольник,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 которого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длины всех сторон равны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61308890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8965"/>
            <a:ext cx="2077915" cy="29865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1999129" y="439272"/>
            <a:ext cx="9198926" cy="58095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Прямоугольник – это четырёхугольник, у которого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 углы прямые и противоположные стороны равны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Квадрат – это прямоугольник, у которого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длины всех сторон равны.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</a:t>
            </a:r>
            <a:r>
              <a:rPr lang="ru-RU" sz="16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часть плоскости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которая ограничена геометрической фигурой.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95937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8965"/>
            <a:ext cx="2077915" cy="29865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268071" y="439272"/>
            <a:ext cx="8929984" cy="45875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Прямоугольник – это четырёхугольник,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которого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Квадрат – это прямоугольник, у которого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– это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B0998DC-D46E-4869-AA97-C64E98A63377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21184055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12391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Запомни</a:t>
            </a:r>
            <a:r>
              <a:rPr lang="ru-RU" sz="3600" b="1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582706" y="3807140"/>
            <a:ext cx="11094941" cy="2121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прямоугольника с длинами сторон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произведению длин этих сторон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ru-RU" sz="2800" b="1" i="1" dirty="0">
                <a:solidFill>
                  <a:srgbClr val="FF0000"/>
                </a:solidFill>
                <a:latin typeface="MS Gothic" panose="020B0609070205080204" pitchFamily="49" charset="-128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 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B485521-AAD3-4EDE-BDE9-33284B55801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67870" y="1526315"/>
            <a:ext cx="3198578" cy="190268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DB0FD5F-C772-43DD-82C8-15396F43758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23808" y="1641794"/>
            <a:ext cx="2924992" cy="2233386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405AC16C-87CB-467B-955C-C82F519F2F6F}"/>
              </a:ext>
            </a:extLst>
          </p:cNvPr>
          <p:cNvSpPr/>
          <p:nvPr/>
        </p:nvSpPr>
        <p:spPr>
          <a:xfrm>
            <a:off x="3477334" y="5521460"/>
            <a:ext cx="5567083" cy="13326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318004293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Продолжи!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B85A71EE-237A-49CD-B081-728E471C6B0B}"/>
              </a:ext>
            </a:extLst>
          </p:cNvPr>
          <p:cNvSpPr/>
          <p:nvPr/>
        </p:nvSpPr>
        <p:spPr>
          <a:xfrm>
            <a:off x="4798005" y="1440416"/>
            <a:ext cx="2935402" cy="152824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A7B60172-BEEE-4110-A5EB-35466B805528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0334DC8-5D11-4DA8-BF95-70784F9D5B2E}"/>
              </a:ext>
            </a:extLst>
          </p:cNvPr>
          <p:cNvSpPr txBox="1"/>
          <p:nvPr/>
        </p:nvSpPr>
        <p:spPr>
          <a:xfrm>
            <a:off x="2043952" y="2999565"/>
            <a:ext cx="10076329" cy="1660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прямоугольника с длинами сторон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…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342284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841819" y="422926"/>
            <a:ext cx="969171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Подведение итогов выполнения задания.</a:t>
            </a:r>
          </a:p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</a:t>
            </a:r>
            <a:r>
              <a:rPr lang="ru-RU" sz="2800" b="1" dirty="0">
                <a:solidFill>
                  <a:srgbClr val="FF0000"/>
                </a:solidFill>
              </a:rPr>
              <a:t>Повтори, как найти площадь квадрата</a:t>
            </a:r>
            <a:r>
              <a:rPr lang="ru-RU" sz="3600" b="1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582706" y="3807140"/>
            <a:ext cx="11094941" cy="2121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квадрата с длиной стороны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произведению этой длины на саму себя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ru-RU" sz="2800" b="1" i="1" dirty="0">
                <a:solidFill>
                  <a:srgbClr val="FF0000"/>
                </a:solidFill>
                <a:latin typeface="MS Gothic" panose="020B0609070205080204" pitchFamily="49" charset="-128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 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4CE3766-D2E7-4095-84B4-500F56EF0D4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43318" y="1766047"/>
            <a:ext cx="4078942" cy="178162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414F03B-72B7-4E2A-8C52-407891FB79C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29718" y="1715229"/>
            <a:ext cx="2913529" cy="1786024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0AC2D8EB-5B4D-4E71-B96A-87427F18AAB8}"/>
              </a:ext>
            </a:extLst>
          </p:cNvPr>
          <p:cNvSpPr/>
          <p:nvPr/>
        </p:nvSpPr>
        <p:spPr>
          <a:xfrm>
            <a:off x="3496235" y="5692588"/>
            <a:ext cx="5567083" cy="9614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139615699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Продолжи!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B85A71EE-237A-49CD-B081-728E471C6B0B}"/>
              </a:ext>
            </a:extLst>
          </p:cNvPr>
          <p:cNvSpPr/>
          <p:nvPr/>
        </p:nvSpPr>
        <p:spPr>
          <a:xfrm>
            <a:off x="5611906" y="1440416"/>
            <a:ext cx="1855694" cy="152824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A7B60172-BEEE-4110-A5EB-35466B805528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0334DC8-5D11-4DA8-BF95-70784F9D5B2E}"/>
              </a:ext>
            </a:extLst>
          </p:cNvPr>
          <p:cNvSpPr txBox="1"/>
          <p:nvPr/>
        </p:nvSpPr>
        <p:spPr>
          <a:xfrm>
            <a:off x="2043952" y="2968663"/>
            <a:ext cx="9206754" cy="1660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квадрата с длиной стороны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…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104406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Запомни!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57D1F57E-6F40-4C3A-AB76-64846D77AC2A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68FCC71-73DE-46EA-9BFC-D6F0B5F28BE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75059" y="1523999"/>
            <a:ext cx="9502588" cy="2802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31777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Продолжи!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F0FD336-9517-4643-BBB1-7340BF90C8B5}"/>
              </a:ext>
            </a:extLst>
          </p:cNvPr>
          <p:cNvSpPr txBox="1"/>
          <p:nvPr/>
        </p:nvSpPr>
        <p:spPr>
          <a:xfrm>
            <a:off x="3048000" y="2662680"/>
            <a:ext cx="8629647" cy="12228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= 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= 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...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B85A71EE-237A-49CD-B081-728E471C6B0B}"/>
              </a:ext>
            </a:extLst>
          </p:cNvPr>
          <p:cNvSpPr/>
          <p:nvPr/>
        </p:nvSpPr>
        <p:spPr>
          <a:xfrm>
            <a:off x="2565793" y="1543776"/>
            <a:ext cx="2935402" cy="152824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804D76C8-E5E4-4DFE-BF32-402F0CB47FDF}"/>
              </a:ext>
            </a:extLst>
          </p:cNvPr>
          <p:cNvSpPr/>
          <p:nvPr/>
        </p:nvSpPr>
        <p:spPr>
          <a:xfrm>
            <a:off x="7306235" y="1543776"/>
            <a:ext cx="1640541" cy="1497346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A7B60172-BEEE-4110-A5EB-35466B805528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414568872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12391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Запомни</a:t>
            </a:r>
            <a:r>
              <a:rPr lang="ru-RU" sz="3600" b="1" dirty="0">
                <a:solidFill>
                  <a:srgbClr val="FF0000"/>
                </a:solidFill>
              </a:rPr>
              <a:t>!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B485521-AAD3-4EDE-BDE9-33284B55801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96352" y="1670894"/>
            <a:ext cx="2528047" cy="175810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DB0FD5F-C772-43DD-82C8-15396F43758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20752" y="1641794"/>
            <a:ext cx="2528047" cy="1758106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405AC16C-87CB-467B-955C-C82F519F2F6F}"/>
              </a:ext>
            </a:extLst>
          </p:cNvPr>
          <p:cNvSpPr/>
          <p:nvPr/>
        </p:nvSpPr>
        <p:spPr>
          <a:xfrm>
            <a:off x="3496235" y="5477436"/>
            <a:ext cx="5567083" cy="130034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6F372F7-2C74-446C-9ABA-1FBAE1097B9D}"/>
              </a:ext>
            </a:extLst>
          </p:cNvPr>
          <p:cNvSpPr txBox="1"/>
          <p:nvPr/>
        </p:nvSpPr>
        <p:spPr>
          <a:xfrm>
            <a:off x="1622613" y="3705669"/>
            <a:ext cx="9278470" cy="15468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Чтобы найти длину сторон прямоугольника надо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разделить на одну из его сторон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 S : b                   </a:t>
            </a:r>
            <a:r>
              <a:rPr lang="ru-RU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S : а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322C89B-3A5F-4FA5-9AA7-67017ABA6BE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989294"/>
            <a:ext cx="2051021" cy="2816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35094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Продолжи!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747247"/>
            <a:ext cx="2194456" cy="3030531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B85A71EE-237A-49CD-B081-728E471C6B0B}"/>
              </a:ext>
            </a:extLst>
          </p:cNvPr>
          <p:cNvSpPr/>
          <p:nvPr/>
        </p:nvSpPr>
        <p:spPr>
          <a:xfrm>
            <a:off x="4798005" y="1440416"/>
            <a:ext cx="2935402" cy="152824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A7B60172-BEEE-4110-A5EB-35466B805528}"/>
              </a:ext>
            </a:extLst>
          </p:cNvPr>
          <p:cNvSpPr/>
          <p:nvPr/>
        </p:nvSpPr>
        <p:spPr>
          <a:xfrm>
            <a:off x="3119719" y="5504329"/>
            <a:ext cx="7055222" cy="11955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EC21566-44B4-456F-825A-538639F09DD2}"/>
              </a:ext>
            </a:extLst>
          </p:cNvPr>
          <p:cNvSpPr txBox="1"/>
          <p:nvPr/>
        </p:nvSpPr>
        <p:spPr>
          <a:xfrm>
            <a:off x="2384612" y="3307740"/>
            <a:ext cx="8543363" cy="1608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Чтобы найти длину сторон прямоугольника надо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 …                   b = …</a:t>
            </a:r>
          </a:p>
        </p:txBody>
      </p:sp>
    </p:spTree>
    <p:extLst>
      <p:ext uri="{BB962C8B-B14F-4D97-AF65-F5344CB8AC3E}">
        <p14:creationId xmlns:p14="http://schemas.microsoft.com/office/powerpoint/2010/main" val="30345390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950259" y="399925"/>
            <a:ext cx="10727388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Сравни!</a:t>
            </a:r>
          </a:p>
          <a:p>
            <a:pPr algn="ctr" eaLnBrk="0" fontAlgn="base" hangingPunct="0"/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чем сходство и различие прямоугольника и квадрата?</a:t>
            </a:r>
          </a:p>
          <a:p>
            <a:pPr algn="ctr" eaLnBrk="0" fontAlgn="base" hangingPunct="0"/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A112058-371E-418F-9EDC-613687AA9BED}"/>
              </a:ext>
            </a:extLst>
          </p:cNvPr>
          <p:cNvSpPr/>
          <p:nvPr/>
        </p:nvSpPr>
        <p:spPr>
          <a:xfrm>
            <a:off x="2492187" y="2276993"/>
            <a:ext cx="3944471" cy="19902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9813B08C-08AA-474B-8D3B-E1423FD25CA9}"/>
              </a:ext>
            </a:extLst>
          </p:cNvPr>
          <p:cNvSpPr/>
          <p:nvPr/>
        </p:nvSpPr>
        <p:spPr>
          <a:xfrm>
            <a:off x="7937543" y="2276993"/>
            <a:ext cx="2129821" cy="19902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C6BDEF27-60EB-4797-BD74-10970C1C1E5D}"/>
              </a:ext>
            </a:extLst>
          </p:cNvPr>
          <p:cNvSpPr/>
          <p:nvPr/>
        </p:nvSpPr>
        <p:spPr>
          <a:xfrm>
            <a:off x="3129202" y="4451497"/>
            <a:ext cx="3092304" cy="200657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В чем сходство прямоугольника 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и квадрата? 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D1DB136A-DDC6-448E-9A73-16DCE0754F03}"/>
              </a:ext>
            </a:extLst>
          </p:cNvPr>
          <p:cNvSpPr/>
          <p:nvPr/>
        </p:nvSpPr>
        <p:spPr>
          <a:xfrm>
            <a:off x="7000068" y="4856107"/>
            <a:ext cx="3318308" cy="160196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Ответь на вопрос. </a:t>
            </a:r>
          </a:p>
        </p:txBody>
      </p:sp>
    </p:spTree>
    <p:extLst>
      <p:ext uri="{BB962C8B-B14F-4D97-AF65-F5344CB8AC3E}">
        <p14:creationId xmlns:p14="http://schemas.microsoft.com/office/powerpoint/2010/main" val="192530363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1047164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 eaLnBrk="0" fontAlgn="base" hangingPunct="0"/>
            <a:r>
              <a:rPr lang="ru-RU" sz="2800" b="1" dirty="0">
                <a:solidFill>
                  <a:srgbClr val="FF0000"/>
                </a:solidFill>
              </a:rPr>
              <a:t> Запомни!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582706" y="3807140"/>
            <a:ext cx="11094941" cy="22237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Чтобы найти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длину стороны квадрата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надо узнать, какие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два одинаковых числа при умножении дают 4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 = 2 ∙ 2     а = 2 см           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4CE3766-D2E7-4095-84B4-500F56EF0D4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45341" y="1523999"/>
            <a:ext cx="4240305" cy="190500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414F03B-72B7-4E2A-8C52-407891FB79C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29719" y="1427143"/>
            <a:ext cx="2949388" cy="2074110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EC798462-8851-4DEB-B138-16D99EDDBAE6}"/>
              </a:ext>
            </a:extLst>
          </p:cNvPr>
          <p:cNvSpPr/>
          <p:nvPr/>
        </p:nvSpPr>
        <p:spPr>
          <a:xfrm>
            <a:off x="3496235" y="5607819"/>
            <a:ext cx="5567083" cy="10668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18800689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1047164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 eaLnBrk="0" fontAlgn="base" hangingPunct="0"/>
            <a:r>
              <a:rPr lang="ru-RU" sz="2800" b="1" dirty="0">
                <a:solidFill>
                  <a:srgbClr val="FF0000"/>
                </a:solidFill>
              </a:rPr>
              <a:t> Продолжи!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582706" y="3807140"/>
            <a:ext cx="11094941" cy="22237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Чтобы найти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длину стороны квадрата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надо узнать, какие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а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4CE3766-D2E7-4095-84B4-500F56EF0D4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45341" y="1523999"/>
            <a:ext cx="4240305" cy="190500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414F03B-72B7-4E2A-8C52-407891FB79C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29719" y="1427143"/>
            <a:ext cx="2949388" cy="2074110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EC798462-8851-4DEB-B138-16D99EDDBAE6}"/>
              </a:ext>
            </a:extLst>
          </p:cNvPr>
          <p:cNvSpPr/>
          <p:nvPr/>
        </p:nvSpPr>
        <p:spPr>
          <a:xfrm>
            <a:off x="2483223" y="5607819"/>
            <a:ext cx="6935781" cy="10668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383463774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Подведение итогов выполнения задания.</a:t>
            </a:r>
            <a:r>
              <a:rPr lang="ru-RU" sz="2800" b="1" dirty="0">
                <a:solidFill>
                  <a:srgbClr val="FF0000"/>
                </a:solidFill>
              </a:rPr>
              <a:t>        </a:t>
            </a:r>
          </a:p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Запомни единицы площади!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87FD21D3-231B-4EAC-A512-65B01379D51B}"/>
              </a:ext>
            </a:extLst>
          </p:cNvPr>
          <p:cNvSpPr/>
          <p:nvPr/>
        </p:nvSpPr>
        <p:spPr>
          <a:xfrm>
            <a:off x="3477334" y="5198293"/>
            <a:ext cx="5711489" cy="13585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82C5D86-A83C-481D-B47C-BCD9EF7B76B0}"/>
              </a:ext>
            </a:extLst>
          </p:cNvPr>
          <p:cNvSpPr txBox="1"/>
          <p:nvPr/>
        </p:nvSpPr>
        <p:spPr>
          <a:xfrm>
            <a:off x="3048000" y="1837765"/>
            <a:ext cx="5979459" cy="3111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536689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49227" y="254802"/>
            <a:ext cx="10705643" cy="58464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Продолжи!</a:t>
            </a:r>
            <a:endParaRPr lang="ru-RU" sz="24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гектаре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аров или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дециметров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дециметре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сантиметре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172A067-AD5F-4D33-8B82-8647A507CB44}"/>
              </a:ext>
            </a:extLst>
          </p:cNvPr>
          <p:cNvSpPr/>
          <p:nvPr/>
        </p:nvSpPr>
        <p:spPr>
          <a:xfrm>
            <a:off x="2223247" y="5755341"/>
            <a:ext cx="7055224" cy="10502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21860835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987213" y="3066001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364772" y="1126430"/>
            <a:ext cx="8951241" cy="1573716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Запомнили вы: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способы нахождения площади, длины сторон прямоугольника и квадрата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единицы площади и соотношения между ними?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487626" y="2846167"/>
            <a:ext cx="9261238" cy="1664935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решении задач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 нахождение площади, длины сторон прямоугольника и квадрата</a:t>
            </a:r>
            <a:r>
              <a:rPr lang="ru-RU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 при выполнении перевода значений площади из одних единиц измерения в другие?</a:t>
            </a: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6732" y="4933585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227293" y="4796118"/>
            <a:ext cx="7521389" cy="106743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 решении задач?</a:t>
            </a:r>
          </a:p>
          <a:p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950259" y="399925"/>
            <a:ext cx="10727388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Сравни!</a:t>
            </a:r>
          </a:p>
          <a:p>
            <a:pPr algn="ctr" eaLnBrk="0" fontAlgn="base" hangingPunct="0"/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чем сходство и различие прямоугольника и квадрата?</a:t>
            </a:r>
          </a:p>
          <a:p>
            <a:pPr algn="ctr" eaLnBrk="0" fontAlgn="base" hangingPunct="0"/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A112058-371E-418F-9EDC-613687AA9BED}"/>
              </a:ext>
            </a:extLst>
          </p:cNvPr>
          <p:cNvSpPr/>
          <p:nvPr/>
        </p:nvSpPr>
        <p:spPr>
          <a:xfrm>
            <a:off x="2492187" y="2276993"/>
            <a:ext cx="3944471" cy="19902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9813B08C-08AA-474B-8D3B-E1423FD25CA9}"/>
              </a:ext>
            </a:extLst>
          </p:cNvPr>
          <p:cNvSpPr/>
          <p:nvPr/>
        </p:nvSpPr>
        <p:spPr>
          <a:xfrm>
            <a:off x="7937543" y="2276993"/>
            <a:ext cx="2129821" cy="19902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C6BDEF27-60EB-4797-BD74-10970C1C1E5D}"/>
              </a:ext>
            </a:extLst>
          </p:cNvPr>
          <p:cNvSpPr/>
          <p:nvPr/>
        </p:nvSpPr>
        <p:spPr>
          <a:xfrm>
            <a:off x="3129202" y="4451497"/>
            <a:ext cx="3092304" cy="200657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В чем различие прямоугольника 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и квадрата? 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D1DB136A-DDC6-448E-9A73-16DCE0754F03}"/>
              </a:ext>
            </a:extLst>
          </p:cNvPr>
          <p:cNvSpPr/>
          <p:nvPr/>
        </p:nvSpPr>
        <p:spPr>
          <a:xfrm>
            <a:off x="7000068" y="4856107"/>
            <a:ext cx="3318308" cy="160196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Ответь на вопрос. </a:t>
            </a:r>
          </a:p>
        </p:txBody>
      </p:sp>
    </p:spTree>
    <p:extLst>
      <p:ext uri="{BB962C8B-B14F-4D97-AF65-F5344CB8AC3E}">
        <p14:creationId xmlns:p14="http://schemas.microsoft.com/office/powerpoint/2010/main" val="138106020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950259" y="399925"/>
            <a:ext cx="1072738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Повтори!</a:t>
            </a:r>
          </a:p>
          <a:p>
            <a:pPr algn="ctr" eaLnBrk="0" fontAlgn="base" hangingPunct="0"/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A112058-371E-418F-9EDC-613687AA9BED}"/>
              </a:ext>
            </a:extLst>
          </p:cNvPr>
          <p:cNvSpPr/>
          <p:nvPr/>
        </p:nvSpPr>
        <p:spPr>
          <a:xfrm>
            <a:off x="2492187" y="1111625"/>
            <a:ext cx="3944471" cy="17284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9813B08C-08AA-474B-8D3B-E1423FD25CA9}"/>
              </a:ext>
            </a:extLst>
          </p:cNvPr>
          <p:cNvSpPr/>
          <p:nvPr/>
        </p:nvSpPr>
        <p:spPr>
          <a:xfrm>
            <a:off x="7569992" y="848945"/>
            <a:ext cx="2129821" cy="19902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CAFC964-BA84-4F75-9B92-4C96AACE621E}"/>
              </a:ext>
            </a:extLst>
          </p:cNvPr>
          <p:cNvSpPr txBox="1"/>
          <p:nvPr/>
        </p:nvSpPr>
        <p:spPr>
          <a:xfrm>
            <a:off x="2565793" y="3134121"/>
            <a:ext cx="8256762" cy="2906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</a:t>
            </a:r>
            <a:r>
              <a:rPr lang="ru-RU" sz="1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часть плоскости, которая ограничена геометрической фигурой.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фигуры обозначается заглавной латинской буквой 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3063217"/>
      </p:ext>
    </p:extLst>
  </p:cSld>
  <p:clrMapOvr>
    <a:masterClrMapping/>
  </p:clrMapOvr>
  <p:transition spd="slow" advClick="0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Повтори, как найти площадь прямоугольника</a:t>
            </a:r>
            <a:r>
              <a:rPr lang="ru-RU" sz="3600" b="1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4090241" y="5517035"/>
            <a:ext cx="4715435" cy="12045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582706" y="3807140"/>
            <a:ext cx="11094941" cy="2121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прямоугольника с длинами сторон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произведению длин этих сторон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ru-RU" sz="2800" b="1" i="1" dirty="0">
                <a:solidFill>
                  <a:srgbClr val="FF0000"/>
                </a:solidFill>
                <a:latin typeface="MS Gothic" panose="020B0609070205080204" pitchFamily="49" charset="-128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 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B485521-AAD3-4EDE-BDE9-33284B55801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83406" y="1049003"/>
            <a:ext cx="3785065" cy="235089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DB0FD5F-C772-43DD-82C8-15396F43758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39066" y="1049003"/>
            <a:ext cx="3500016" cy="2736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40924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Повтори, как найти площадь квадрата</a:t>
            </a:r>
            <a:r>
              <a:rPr lang="ru-RU" sz="3600" b="1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4090241" y="5517035"/>
            <a:ext cx="4715435" cy="12045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582706" y="3807140"/>
            <a:ext cx="11094941" cy="2121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квадрата с длиной стороны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произведению этой длины на саму себя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или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произведению двух одинаковых чисел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MS Gothic" panose="020B0609070205080204" pitchFamily="49" charset="-128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 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4CE3766-D2E7-4095-84B4-500F56EF0D4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43317" y="1147482"/>
            <a:ext cx="4742329" cy="240019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414F03B-72B7-4E2A-8C52-407891FB79C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29718" y="1161231"/>
            <a:ext cx="3316941" cy="2340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66138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158130"/>
            <a:ext cx="9726706" cy="2176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Повтори, как найти площадь прямоугольника и квадрата.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80682" y="5217373"/>
            <a:ext cx="10416989" cy="16499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400" b="1" dirty="0">
                <a:solidFill>
                  <a:schemeClr val="tx1"/>
                </a:solidFill>
              </a:rPr>
              <a:t>Задание: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 прочитай, расскажи соседу по парте.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Почему стороны прямоугольника обозначаются буквами </a:t>
            </a:r>
            <a:r>
              <a:rPr lang="ru-RU" sz="2400" b="1" i="1" dirty="0">
                <a:solidFill>
                  <a:srgbClr val="FF0000"/>
                </a:solidFill>
              </a:rPr>
              <a:t>a</a:t>
            </a:r>
            <a:r>
              <a:rPr lang="ru-RU" sz="2400" b="1" i="1" dirty="0"/>
              <a:t> и</a:t>
            </a:r>
            <a:r>
              <a:rPr lang="ru-RU" sz="2400" i="1" dirty="0"/>
              <a:t> </a:t>
            </a:r>
            <a:r>
              <a:rPr lang="ru-RU" sz="2400" b="1" i="1" dirty="0">
                <a:solidFill>
                  <a:srgbClr val="FF0000"/>
                </a:solidFill>
              </a:rPr>
              <a:t>b</a:t>
            </a:r>
            <a:r>
              <a:rPr lang="ru-RU" sz="2400" b="1" i="1" dirty="0"/>
              <a:t>, </a:t>
            </a:r>
          </a:p>
          <a:p>
            <a:pPr algn="ctr"/>
            <a:r>
              <a:rPr lang="ru-RU" sz="2400" b="1" i="1" dirty="0"/>
              <a:t>а сторона квадрата буквой </a:t>
            </a:r>
            <a:r>
              <a:rPr lang="ru-RU" sz="2400" b="1" i="1" dirty="0">
                <a:solidFill>
                  <a:srgbClr val="FF0000"/>
                </a:solidFill>
              </a:rPr>
              <a:t>a</a:t>
            </a:r>
            <a:r>
              <a:rPr lang="ru-RU" sz="2400" b="1" i="1" dirty="0"/>
              <a:t>?</a:t>
            </a:r>
            <a:r>
              <a:rPr lang="ru-RU" sz="2400" dirty="0"/>
              <a:t> </a:t>
            </a:r>
            <a:endParaRPr lang="ru-RU" sz="2400" b="1" i="1" dirty="0">
              <a:solidFill>
                <a:schemeClr val="tx1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F1E9195-D1EE-48C7-BC20-34E86D9DE13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4094" y="860611"/>
            <a:ext cx="11193553" cy="346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4090241" y="5517035"/>
            <a:ext cx="4715435" cy="12045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1327849" y="3046905"/>
            <a:ext cx="10182833" cy="35487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Чтобы найти длину сторон прямоугольника надо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разделить на одну из его сторон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а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= S : b                   </a:t>
            </a:r>
            <a:r>
              <a:rPr lang="ru-RU" sz="32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= S :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15 : 3 = 5 (м)           15 : 5 = 3 (м)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32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B485521-AAD3-4EDE-BDE9-33284B55801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12484" y="1218480"/>
            <a:ext cx="3348409" cy="142027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DB0FD5F-C772-43DD-82C8-15396F43758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8162" y="1049003"/>
            <a:ext cx="2925485" cy="199790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251F96BE-3955-4528-AD0C-5EADA6E89C1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854824"/>
            <a:ext cx="2149632" cy="2922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25687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32702</TotalTime>
  <Words>2413</Words>
  <Application>Microsoft Office PowerPoint</Application>
  <PresentationFormat>Шырокаэкранны</PresentationFormat>
  <Paragraphs>326</Paragraphs>
  <Slides>35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7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35</vt:i4>
      </vt:variant>
    </vt:vector>
  </HeadingPairs>
  <TitlesOfParts>
    <vt:vector size="43" baseType="lpstr">
      <vt:lpstr>MS Gothic</vt:lpstr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            Решение задач  на нахождение площади и длины сторон  прямоугольника и квадрата  в 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465</cp:revision>
  <dcterms:created xsi:type="dcterms:W3CDTF">2022-11-26T19:01:26Z</dcterms:created>
  <dcterms:modified xsi:type="dcterms:W3CDTF">2026-01-07T16:42:49Z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