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4"/>
  </p:handoutMasterIdLst>
  <p:sldIdLst>
    <p:sldId id="434" r:id="rId5"/>
    <p:sldId id="431" r:id="rId6"/>
    <p:sldId id="465" r:id="rId7"/>
    <p:sldId id="454" r:id="rId8"/>
    <p:sldId id="482" r:id="rId9"/>
    <p:sldId id="450" r:id="rId10"/>
    <p:sldId id="446" r:id="rId11"/>
    <p:sldId id="481" r:id="rId12"/>
    <p:sldId id="478" r:id="rId13"/>
    <p:sldId id="435" r:id="rId14"/>
    <p:sldId id="442" r:id="rId15"/>
    <p:sldId id="455" r:id="rId16"/>
    <p:sldId id="444" r:id="rId17"/>
    <p:sldId id="470" r:id="rId18"/>
    <p:sldId id="471" r:id="rId19"/>
    <p:sldId id="483" r:id="rId20"/>
    <p:sldId id="484" r:id="rId21"/>
    <p:sldId id="326" r:id="rId22"/>
    <p:sldId id="26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нахождение площади и длины стороны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57157" y="3581841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863549"/>
            <a:ext cx="5567083" cy="8599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1057835"/>
            <a:ext cx="9186938" cy="5678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1237130"/>
            <a:ext cx="8624047" cy="3328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602941"/>
            <a:ext cx="7055222" cy="1202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      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96152" y="3777921"/>
            <a:ext cx="11178988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706" y="1619038"/>
            <a:ext cx="4078940" cy="1928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19038"/>
            <a:ext cx="2662517" cy="18822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0671FA-8404-4665-9B99-DBE3BD1AC227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54586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                          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1" y="3391037"/>
            <a:ext cx="8462682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5522259" y="1485035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495365"/>
            <a:ext cx="7055222" cy="1129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8800689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2483223" y="5607819"/>
            <a:ext cx="6935781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346377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3382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613100"/>
            <a:ext cx="8951241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36266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вычислений?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3720353" y="1101106"/>
            <a:ext cx="7355005" cy="317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D71867-0987-4E2F-8D36-561AB737D5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323" y="1101106"/>
            <a:ext cx="2827646" cy="19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613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длину стороны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5698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647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465294" y="5298141"/>
            <a:ext cx="7126941" cy="14796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знание способов нахождения </a:t>
            </a:r>
            <a:r>
              <a:rPr lang="ru-RU" sz="2400" b="1" i="1" dirty="0">
                <a:solidFill>
                  <a:srgbClr val="FF0000"/>
                </a:solidFill>
              </a:rPr>
              <a:t>площади </a:t>
            </a:r>
            <a:r>
              <a:rPr lang="ru-RU" sz="2400" b="1" i="1" dirty="0">
                <a:solidFill>
                  <a:schemeClr val="tx1"/>
                </a:solidFill>
              </a:rPr>
              <a:t>и </a:t>
            </a:r>
            <a:r>
              <a:rPr lang="ru-RU" sz="2400" b="1" i="1" dirty="0">
                <a:solidFill>
                  <a:srgbClr val="FF0000"/>
                </a:solidFill>
              </a:rPr>
              <a:t>длины стороны квадрата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25591D7-B7CB-417C-8148-ED0A353F8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433450"/>
              </p:ext>
            </p:extLst>
          </p:nvPr>
        </p:nvGraphicFramePr>
        <p:xfrm>
          <a:off x="1775013" y="1746793"/>
          <a:ext cx="4078940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7978">
                  <a:extLst>
                    <a:ext uri="{9D8B030D-6E8A-4147-A177-3AD203B41FA5}">
                      <a16:colId xmlns:a16="http://schemas.microsoft.com/office/drawing/2014/main" val="156992247"/>
                    </a:ext>
                  </a:extLst>
                </a:gridCol>
                <a:gridCol w="2150962">
                  <a:extLst>
                    <a:ext uri="{9D8B030D-6E8A-4147-A177-3AD203B41FA5}">
                      <a16:colId xmlns:a16="http://schemas.microsoft.com/office/drawing/2014/main" val="1462377728"/>
                    </a:ext>
                  </a:extLst>
                </a:gridCol>
              </a:tblGrid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7568780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8356629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2500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7037917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60 см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2234449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4900 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134041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30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0437515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2500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4646547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29D7E7B-F6E3-4295-BCE2-6C186993C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106504"/>
              </p:ext>
            </p:extLst>
          </p:nvPr>
        </p:nvGraphicFramePr>
        <p:xfrm>
          <a:off x="6714811" y="1725723"/>
          <a:ext cx="3935260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0065">
                  <a:extLst>
                    <a:ext uri="{9D8B030D-6E8A-4147-A177-3AD203B41FA5}">
                      <a16:colId xmlns:a16="http://schemas.microsoft.com/office/drawing/2014/main" val="1579404510"/>
                    </a:ext>
                  </a:extLst>
                </a:gridCol>
                <a:gridCol w="2075195">
                  <a:extLst>
                    <a:ext uri="{9D8B030D-6E8A-4147-A177-3AD203B41FA5}">
                      <a16:colId xmlns:a16="http://schemas.microsoft.com/office/drawing/2014/main" val="2995962623"/>
                    </a:ext>
                  </a:extLst>
                </a:gridCol>
              </a:tblGrid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S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655247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49 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7790966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50 дм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685101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 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8100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3837924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80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464083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3600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825928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8696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7929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25591D7-B7CB-417C-8148-ED0A353F8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40734"/>
              </p:ext>
            </p:extLst>
          </p:nvPr>
        </p:nvGraphicFramePr>
        <p:xfrm>
          <a:off x="1775013" y="1746793"/>
          <a:ext cx="4078940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7978">
                  <a:extLst>
                    <a:ext uri="{9D8B030D-6E8A-4147-A177-3AD203B41FA5}">
                      <a16:colId xmlns:a16="http://schemas.microsoft.com/office/drawing/2014/main" val="156992247"/>
                    </a:ext>
                  </a:extLst>
                </a:gridCol>
                <a:gridCol w="2150962">
                  <a:extLst>
                    <a:ext uri="{9D8B030D-6E8A-4147-A177-3AD203B41FA5}">
                      <a16:colId xmlns:a16="http://schemas.microsoft.com/office/drawing/2014/main" val="1462377728"/>
                    </a:ext>
                  </a:extLst>
                </a:gridCol>
              </a:tblGrid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7568780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16 </a:t>
                      </a:r>
                      <a:r>
                        <a:rPr lang="ru-RU" sz="2800" b="1" i="1" dirty="0">
                          <a:effectLst/>
                        </a:rPr>
                        <a:t>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8356629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</a:t>
                      </a:r>
                      <a:r>
                        <a:rPr lang="ru-RU" sz="2800" b="1" i="1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</a:t>
                      </a:r>
                      <a:endParaRPr lang="ru-RU" sz="2800" b="1" i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2500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7037917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60 см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3600  </a:t>
                      </a:r>
                      <a:r>
                        <a:rPr lang="ru-RU" sz="2800" b="1" i="1" dirty="0">
                          <a:effectLst/>
                        </a:rPr>
                        <a:t>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2234449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 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4900 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134041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30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900</a:t>
                      </a:r>
                      <a:r>
                        <a:rPr lang="ru-RU" sz="2800" b="1" i="1" dirty="0">
                          <a:effectLst/>
                        </a:rPr>
                        <a:t> мм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0437515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</a:rPr>
                        <a:t>80 см</a:t>
                      </a:r>
                      <a:endParaRPr lang="ru-RU" sz="2800" b="1" i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6400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4646547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29D7E7B-F6E3-4295-BCE2-6C186993C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89218"/>
              </p:ext>
            </p:extLst>
          </p:nvPr>
        </p:nvGraphicFramePr>
        <p:xfrm>
          <a:off x="6714811" y="1725723"/>
          <a:ext cx="3935260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0065">
                  <a:extLst>
                    <a:ext uri="{9D8B030D-6E8A-4147-A177-3AD203B41FA5}">
                      <a16:colId xmlns:a16="http://schemas.microsoft.com/office/drawing/2014/main" val="1579404510"/>
                    </a:ext>
                  </a:extLst>
                </a:gridCol>
                <a:gridCol w="2075195">
                  <a:extLst>
                    <a:ext uri="{9D8B030D-6E8A-4147-A177-3AD203B41FA5}">
                      <a16:colId xmlns:a16="http://schemas.microsoft.com/office/drawing/2014/main" val="2995962623"/>
                    </a:ext>
                  </a:extLst>
                </a:gridCol>
              </a:tblGrid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S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655247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49 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7790966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20 </a:t>
                      </a:r>
                      <a:r>
                        <a:rPr lang="ru-RU" sz="2800" b="1" i="1" dirty="0" err="1">
                          <a:effectLst/>
                        </a:rPr>
                        <a:t>дм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400</a:t>
                      </a:r>
                      <a:r>
                        <a:rPr lang="ru-RU" sz="2800" b="1" i="1" dirty="0">
                          <a:effectLst/>
                        </a:rPr>
                        <a:t> 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685101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 см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8100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3837924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80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6400 </a:t>
                      </a:r>
                      <a:r>
                        <a:rPr lang="ru-RU" sz="2800" b="1" i="1" dirty="0">
                          <a:effectLst/>
                        </a:rPr>
                        <a:t>мм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464083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 </a:t>
                      </a:r>
                      <a:r>
                        <a:rPr lang="ru-RU" sz="2800" b="1" i="1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</a:t>
                      </a:r>
                      <a:endParaRPr lang="ru-RU" sz="2800" b="1" i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3600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825928"/>
                  </a:ext>
                </a:extLst>
              </a:tr>
              <a:tr h="43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1600 </a:t>
                      </a:r>
                      <a:r>
                        <a:rPr lang="ru-RU" sz="2800" b="1" i="1" dirty="0">
                          <a:effectLst/>
                        </a:rPr>
                        <a:t>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8696961"/>
                  </a:ext>
                </a:extLst>
              </a:tr>
            </a:tbl>
          </a:graphicData>
        </a:graphic>
      </p:graphicFrame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8F23B3F-E384-49B5-ACF4-6623C083065A}"/>
              </a:ext>
            </a:extLst>
          </p:cNvPr>
          <p:cNvSpPr/>
          <p:nvPr/>
        </p:nvSpPr>
        <p:spPr>
          <a:xfrm>
            <a:off x="2465294" y="5226424"/>
            <a:ext cx="6866965" cy="12895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правильность выполнения вычислений. </a:t>
            </a:r>
          </a:p>
        </p:txBody>
      </p:sp>
    </p:spTree>
    <p:extLst>
      <p:ext uri="{BB962C8B-B14F-4D97-AF65-F5344CB8AC3E}">
        <p14:creationId xmlns:p14="http://schemas.microsoft.com/office/powerpoint/2010/main" val="287442856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9BF9900-065B-4670-82BC-257B9A8E1F7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775967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25768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32341</TotalTime>
  <Words>964</Words>
  <Application>Microsoft Office PowerPoint</Application>
  <PresentationFormat>Шырокаэкранны</PresentationFormat>
  <Paragraphs>203</Paragraphs>
  <Slides>19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19</vt:i4>
      </vt:variant>
    </vt:vector>
  </HeadingPairs>
  <TitlesOfParts>
    <vt:vector size="27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и длины стороны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476</cp:revision>
  <dcterms:created xsi:type="dcterms:W3CDTF">2022-11-26T19:01:26Z</dcterms:created>
  <dcterms:modified xsi:type="dcterms:W3CDTF">2026-01-07T16:31:12Z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