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5"/>
  </p:handoutMasterIdLst>
  <p:sldIdLst>
    <p:sldId id="434" r:id="rId5"/>
    <p:sldId id="431" r:id="rId6"/>
    <p:sldId id="465" r:id="rId7"/>
    <p:sldId id="454" r:id="rId8"/>
    <p:sldId id="479" r:id="rId9"/>
    <p:sldId id="480" r:id="rId10"/>
    <p:sldId id="422" r:id="rId11"/>
    <p:sldId id="324" r:id="rId12"/>
    <p:sldId id="467" r:id="rId13"/>
    <p:sldId id="472" r:id="rId14"/>
    <p:sldId id="473" r:id="rId15"/>
    <p:sldId id="457" r:id="rId16"/>
    <p:sldId id="329" r:id="rId17"/>
    <p:sldId id="474" r:id="rId18"/>
    <p:sldId id="475" r:id="rId19"/>
    <p:sldId id="476" r:id="rId20"/>
    <p:sldId id="477" r:id="rId21"/>
    <p:sldId id="478" r:id="rId22"/>
    <p:sldId id="435" r:id="rId23"/>
    <p:sldId id="442" r:id="rId24"/>
    <p:sldId id="455" r:id="rId25"/>
    <p:sldId id="444" r:id="rId26"/>
    <p:sldId id="470" r:id="rId27"/>
    <p:sldId id="471" r:id="rId28"/>
    <p:sldId id="436" r:id="rId29"/>
    <p:sldId id="445" r:id="rId30"/>
    <p:sldId id="481" r:id="rId31"/>
    <p:sldId id="482" r:id="rId32"/>
    <p:sldId id="326" r:id="rId33"/>
    <p:sldId id="262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и составление обратных задач к задачам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площади и длины стороны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57157" y="3581841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642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70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Найди 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70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70 ∙ 70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4900 (дм²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4900 дм²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777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56447" y="803251"/>
            <a:ext cx="9861176" cy="6267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4900 дм². Найди длину стороны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4900 дм²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при умножения дают 4900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∙ 70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70 (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70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37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772995" y="4227683"/>
            <a:ext cx="6774417" cy="1323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двух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задача 2, </a:t>
            </a:r>
            <a:r>
              <a:rPr lang="ru-RU" sz="2400" b="1" i="1" dirty="0">
                <a:solidFill>
                  <a:srgbClr val="FF0000"/>
                </a:solidFill>
              </a:rPr>
              <a:t>обратная первой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83341" y="1576663"/>
            <a:ext cx="10668000" cy="1532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              Задача 2        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70 ∙ 70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4900 (дм²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4900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∙ 70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кв.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70 (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                         </a:t>
            </a:r>
            <a:endParaRPr lang="ru-RU" sz="28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4900 дм²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квадрата.               Ответ: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длина стороны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квадрата.    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376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B2351396-8CDD-4A96-96C9-E3357E4B84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29249" y="1642433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835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35D232-13D5-493E-A6A9-BABDB1367D3D}"/>
              </a:ext>
            </a:extLst>
          </p:cNvPr>
          <p:cNvSpPr txBox="1"/>
          <p:nvPr/>
        </p:nvSpPr>
        <p:spPr>
          <a:xfrm>
            <a:off x="1207651" y="851648"/>
            <a:ext cx="10069948" cy="2428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6400 м². Найди длину стороны квадрата.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2729F93-39C3-4A68-BD29-C332C0DD99A8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двух задач.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C694FD4-9627-4D19-8C59-99539A9B4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997492"/>
              </p:ext>
            </p:extLst>
          </p:nvPr>
        </p:nvGraphicFramePr>
        <p:xfrm>
          <a:off x="1819835" y="2805952"/>
          <a:ext cx="7853081" cy="23791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3351">
                  <a:extLst>
                    <a:ext uri="{9D8B030D-6E8A-4147-A177-3AD203B41FA5}">
                      <a16:colId xmlns:a16="http://schemas.microsoft.com/office/drawing/2014/main" val="330719291"/>
                    </a:ext>
                  </a:extLst>
                </a:gridCol>
                <a:gridCol w="2615785">
                  <a:extLst>
                    <a:ext uri="{9D8B030D-6E8A-4147-A177-3AD203B41FA5}">
                      <a16:colId xmlns:a16="http://schemas.microsoft.com/office/drawing/2014/main" val="399963811"/>
                    </a:ext>
                  </a:extLst>
                </a:gridCol>
                <a:gridCol w="2963945">
                  <a:extLst>
                    <a:ext uri="{9D8B030D-6E8A-4147-A177-3AD203B41FA5}">
                      <a16:colId xmlns:a16="http://schemas.microsoft.com/office/drawing/2014/main" val="1630307839"/>
                    </a:ext>
                  </a:extLst>
                </a:gridCol>
              </a:tblGrid>
              <a:tr h="795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Задачи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S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>
                          <a:effectLst/>
                        </a:rPr>
                        <a:t> а</a:t>
                      </a:r>
                      <a:endParaRPr lang="ru-RU" sz="32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5804927"/>
                  </a:ext>
                </a:extLst>
              </a:tr>
              <a:tr h="691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1, прямая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 400 м²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32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1914156"/>
                  </a:ext>
                </a:extLst>
              </a:tr>
              <a:tr h="691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2, обратная первой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3200" b="1" i="1" dirty="0">
                          <a:effectLst/>
                        </a:rPr>
                        <a:t>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?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8845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626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873873"/>
            <a:ext cx="6490447" cy="9039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>
                <a:solidFill>
                  <a:schemeClr val="tx1"/>
                </a:solidFill>
              </a:rPr>
              <a:t>вместе проверьте правильность решения.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1" y="932329"/>
            <a:ext cx="10132702" cy="6369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6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м². Найди длину стороны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умножения дают 6400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6400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80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80 (м)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80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6389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24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м. Найди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80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80 ∙ 80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6400 м²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7E71E79-DF63-4588-9E20-723C10307A79}"/>
              </a:ext>
            </a:extLst>
          </p:cNvPr>
          <p:cNvSpPr/>
          <p:nvPr/>
        </p:nvSpPr>
        <p:spPr>
          <a:xfrm>
            <a:off x="1021976" y="4840942"/>
            <a:ext cx="9430870" cy="14936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вы составили только </a:t>
            </a:r>
            <a:r>
              <a:rPr lang="ru-RU" sz="2400" b="1" i="1" dirty="0">
                <a:solidFill>
                  <a:srgbClr val="FF0000"/>
                </a:solidFill>
              </a:rPr>
              <a:t>одну обратную задачу к задаче 1</a:t>
            </a:r>
            <a:r>
              <a:rPr lang="ru-RU" sz="2400" b="1" i="1" dirty="0">
                <a:solidFill>
                  <a:schemeClr val="tx1"/>
                </a:solidFill>
              </a:rPr>
              <a:t>?</a:t>
            </a:r>
          </a:p>
          <a:p>
            <a:pPr algn="ctr"/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045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949388" y="4227683"/>
            <a:ext cx="6260600" cy="1323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двух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задача 2, </a:t>
            </a:r>
            <a:r>
              <a:rPr lang="ru-RU" sz="2400" b="1" i="1" dirty="0">
                <a:solidFill>
                  <a:srgbClr val="FF0000"/>
                </a:solidFill>
              </a:rPr>
              <a:t>обратная первой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83341" y="1576663"/>
            <a:ext cx="10668000" cy="1532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       Задача 2        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6400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80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80 (м)               80 ∙ 80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lang="ru-RU" sz="28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8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длина стороны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квадрата.                Ответ: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квадрата.                  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8103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4D4E128D-A265-4559-8CD8-34F21E9419F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2383" y="1529745"/>
            <a:ext cx="672998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25768"/>
      </p:ext>
    </p:extLst>
  </p:cSld>
  <p:clrMapOvr>
    <a:masterClrMapping/>
  </p:clrMapOvr>
  <p:transition spd="slow" advClick="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863549"/>
            <a:ext cx="5567083" cy="8599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1057835"/>
            <a:ext cx="9186938" cy="5575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2AFB468-2D6C-4049-8D7B-B94172DEEA8D}"/>
              </a:ext>
            </a:extLst>
          </p:cNvPr>
          <p:cNvSpPr txBox="1"/>
          <p:nvPr/>
        </p:nvSpPr>
        <p:spPr>
          <a:xfrm>
            <a:off x="3720353" y="1101106"/>
            <a:ext cx="7355005" cy="317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D71867-0987-4E2F-8D36-561AB737D5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323" y="1101106"/>
            <a:ext cx="2827646" cy="19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1237130"/>
            <a:ext cx="8624047" cy="3328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5602941"/>
            <a:ext cx="7055222" cy="1202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      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96152" y="3777921"/>
            <a:ext cx="11178988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706" y="1619038"/>
            <a:ext cx="4078940" cy="1928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19038"/>
            <a:ext cx="2662517" cy="18822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0671FA-8404-4665-9B99-DBE3BD1AC227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54586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                          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48001" y="3391037"/>
            <a:ext cx="8462682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S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04D76C8-E5E4-4DFE-BF32-402F0CB47FDF}"/>
              </a:ext>
            </a:extLst>
          </p:cNvPr>
          <p:cNvSpPr/>
          <p:nvPr/>
        </p:nvSpPr>
        <p:spPr>
          <a:xfrm>
            <a:off x="5522259" y="1485035"/>
            <a:ext cx="1640541" cy="14973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495365"/>
            <a:ext cx="7055222" cy="1129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3496235" y="5607819"/>
            <a:ext cx="5567083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8800689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71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C798462-8851-4DEB-B138-16D99EDDBAE6}"/>
              </a:ext>
            </a:extLst>
          </p:cNvPr>
          <p:cNvSpPr/>
          <p:nvPr/>
        </p:nvSpPr>
        <p:spPr>
          <a:xfrm>
            <a:off x="2483223" y="5607819"/>
            <a:ext cx="6935781" cy="1066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346377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10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598728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задания.</a:t>
            </a:r>
            <a:r>
              <a:rPr lang="ru-RU" sz="2800" b="1" dirty="0">
                <a:solidFill>
                  <a:srgbClr val="FF0000"/>
                </a:solidFill>
              </a:rPr>
              <a:t>        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 единицы площади!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FD21D3-231B-4EAC-A512-65B01379D51B}"/>
              </a:ext>
            </a:extLst>
          </p:cNvPr>
          <p:cNvSpPr/>
          <p:nvPr/>
        </p:nvSpPr>
        <p:spPr>
          <a:xfrm>
            <a:off x="3477334" y="5198293"/>
            <a:ext cx="5711489" cy="13585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2C5D86-A83C-481D-B47C-BCD9EF7B76B0}"/>
              </a:ext>
            </a:extLst>
          </p:cNvPr>
          <p:cNvSpPr txBox="1"/>
          <p:nvPr/>
        </p:nvSpPr>
        <p:spPr>
          <a:xfrm>
            <a:off x="3048000" y="1837765"/>
            <a:ext cx="5979459" cy="3111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1691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613100"/>
            <a:ext cx="8951241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площади и длины стороны 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задачи называются обратными данной?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36266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площади 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задач,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обратных данной?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произведению двух одинаковых чисел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613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длину стороны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4090241" y="5517035"/>
            <a:ext cx="471543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надо узнать, какие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2 ∙ 2     а = 2 см 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341" y="1523999"/>
            <a:ext cx="4240305" cy="1905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9" y="1427143"/>
            <a:ext cx="2949388" cy="20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3048000" y="1572158"/>
            <a:ext cx="6320118" cy="374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281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22611" y="301127"/>
            <a:ext cx="10183907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Реши задачи. Составь обратные задачи.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b="1" dirty="0"/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дм. Найди 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6400 м². Найди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892" y="4040953"/>
            <a:ext cx="2032127" cy="280757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A813F0-33B4-4CA2-9618-7B18764112FB}"/>
              </a:ext>
            </a:extLst>
          </p:cNvPr>
          <p:cNvSpPr/>
          <p:nvPr/>
        </p:nvSpPr>
        <p:spPr>
          <a:xfrm>
            <a:off x="1900517" y="5595435"/>
            <a:ext cx="8624047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составь краткую запись к каждой задаче и реши их.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729318" y="4598894"/>
            <a:ext cx="6607379" cy="1264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i="1" dirty="0">
                <a:solidFill>
                  <a:schemeClr val="tx1"/>
                </a:solidFill>
              </a:rPr>
              <a:t>расскажите друг другу, какие задачи называются </a:t>
            </a:r>
            <a:r>
              <a:rPr lang="ru-RU" sz="2800" b="1" i="1" dirty="0">
                <a:solidFill>
                  <a:srgbClr val="FF0000"/>
                </a:solidFill>
              </a:rPr>
              <a:t>обратными</a:t>
            </a:r>
            <a:r>
              <a:rPr lang="ru-RU" sz="2800" b="1" i="1" dirty="0">
                <a:solidFill>
                  <a:schemeClr val="tx1"/>
                </a:solidFill>
              </a:rPr>
              <a:t> 1.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B626A-97BC-4003-AFF2-9256A21A1A60}"/>
              </a:ext>
            </a:extLst>
          </p:cNvPr>
          <p:cNvSpPr txBox="1"/>
          <p:nvPr/>
        </p:nvSpPr>
        <p:spPr>
          <a:xfrm>
            <a:off x="1216058" y="994451"/>
            <a:ext cx="9900177" cy="2513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Повтори!</a:t>
            </a:r>
          </a:p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1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двух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C157A-7ADC-49F1-920E-67B3971AFF9C}"/>
              </a:ext>
            </a:extLst>
          </p:cNvPr>
          <p:cNvSpPr txBox="1"/>
          <p:nvPr/>
        </p:nvSpPr>
        <p:spPr>
          <a:xfrm>
            <a:off x="591671" y="1363932"/>
            <a:ext cx="10829364" cy="937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дм. Найди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5D40583-9980-49FE-9DEF-417B44E8B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021901"/>
              </p:ext>
            </p:extLst>
          </p:nvPr>
        </p:nvGraphicFramePr>
        <p:xfrm>
          <a:off x="2772995" y="2384613"/>
          <a:ext cx="6864064" cy="21897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4869">
                  <a:extLst>
                    <a:ext uri="{9D8B030D-6E8A-4147-A177-3AD203B41FA5}">
                      <a16:colId xmlns:a16="http://schemas.microsoft.com/office/drawing/2014/main" val="3625607165"/>
                    </a:ext>
                  </a:extLst>
                </a:gridCol>
                <a:gridCol w="2197285">
                  <a:extLst>
                    <a:ext uri="{9D8B030D-6E8A-4147-A177-3AD203B41FA5}">
                      <a16:colId xmlns:a16="http://schemas.microsoft.com/office/drawing/2014/main" val="3397717102"/>
                    </a:ext>
                  </a:extLst>
                </a:gridCol>
                <a:gridCol w="2411910">
                  <a:extLst>
                    <a:ext uri="{9D8B030D-6E8A-4147-A177-3AD203B41FA5}">
                      <a16:colId xmlns:a16="http://schemas.microsoft.com/office/drawing/2014/main" val="2577819474"/>
                    </a:ext>
                  </a:extLst>
                </a:gridCol>
              </a:tblGrid>
              <a:tr h="648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Задачи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а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S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3763545"/>
                  </a:ext>
                </a:extLst>
              </a:tr>
              <a:tr h="648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1, прямая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70 </a:t>
                      </a:r>
                      <a:r>
                        <a:rPr lang="ru-RU" sz="3200" b="1" i="1" dirty="0" err="1">
                          <a:effectLst/>
                        </a:rPr>
                        <a:t>дм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32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4234642"/>
                  </a:ext>
                </a:extLst>
              </a:tr>
              <a:tr h="648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2, обратная первой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3200" b="1" i="1" dirty="0">
                          <a:effectLst/>
                        </a:rPr>
                        <a:t>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?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4225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31961</TotalTime>
  <Words>1503</Words>
  <Application>Microsoft Office PowerPoint</Application>
  <PresentationFormat>Шырокаэкранны</PresentationFormat>
  <Paragraphs>277</Paragraphs>
  <Slides>30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30</vt:i4>
      </vt:variant>
    </vt:vector>
  </HeadingPairs>
  <TitlesOfParts>
    <vt:vector size="38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и составление обратных задач к задачам  на нахождение площади и длины стороны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466</cp:revision>
  <dcterms:created xsi:type="dcterms:W3CDTF">2022-11-26T19:01:26Z</dcterms:created>
  <dcterms:modified xsi:type="dcterms:W3CDTF">2026-01-07T16:25:37Z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