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1"/>
  </p:handoutMasterIdLst>
  <p:sldIdLst>
    <p:sldId id="263" r:id="rId5"/>
    <p:sldId id="431" r:id="rId6"/>
    <p:sldId id="429" r:id="rId7"/>
    <p:sldId id="422" r:id="rId8"/>
    <p:sldId id="441" r:id="rId9"/>
    <p:sldId id="442" r:id="rId10"/>
    <p:sldId id="437" r:id="rId11"/>
    <p:sldId id="446" r:id="rId12"/>
    <p:sldId id="447" r:id="rId13"/>
    <p:sldId id="329" r:id="rId14"/>
    <p:sldId id="420" r:id="rId15"/>
    <p:sldId id="433" r:id="rId16"/>
    <p:sldId id="448" r:id="rId17"/>
    <p:sldId id="438" r:id="rId18"/>
    <p:sldId id="326" r:id="rId19"/>
    <p:sldId id="26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6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5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6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02.11.2025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га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м, 1 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2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991" y="1402463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790482"/>
            <a:ext cx="5567083" cy="942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224118"/>
            <a:ext cx="9421906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 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метров 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5629835"/>
            <a:ext cx="7055222" cy="1175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54444" y="96702"/>
            <a:ext cx="873162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гектаре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сотен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тысяча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километре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2487" y="137741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3747247" y="1126430"/>
            <a:ext cx="5710518" cy="122777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гектаре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километре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797B598-54B3-4246-A98C-CA900DCE65D3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155383" y="1747136"/>
            <a:ext cx="3957679" cy="231536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F579047-6271-4412-8F40-5F4757770A84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285777" y="1721006"/>
            <a:ext cx="4259895" cy="308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893794"/>
            <a:ext cx="11903232" cy="3240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indent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га,  8 га  543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га 306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4 га,   7 га 134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90 га 805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5 км, 8 км 543 м,  40 км 306 м             4 км,  7 км 134 м,  90 км 805 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92071"/>
            <a:ext cx="2167562" cy="298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60071" y="301127"/>
            <a:ext cx="10384705" cy="5630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га = 50 000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5 км = 5000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8 га 543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80 543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км 543 м = 8543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40 га 306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400 306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40 км 306 м = 40 306 м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4 га = 40 000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4 км = 4000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7 га 134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70 134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км 134 м = 7134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90 га 805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900 805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90 км 805 м = 90 805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598858"/>
            <a:ext cx="5925671" cy="1178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98" y="3659933"/>
            <a:ext cx="2258643" cy="303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893794"/>
            <a:ext cx="11903232" cy="2740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</a:t>
            </a:r>
            <a:r>
              <a:rPr lang="ru-RU" sz="3200" b="1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выполнения задания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indent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га,  8 га  543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га 306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4 га,   7 га 134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90 га 805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5 км, 8 км 543 м,  40 км 306 м             4 км,  7 км 134 м,  90 км 805 м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45858"/>
            <a:ext cx="2068950" cy="293191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9E63242-F98C-4BB2-BCE8-658F23087A70}"/>
              </a:ext>
            </a:extLst>
          </p:cNvPr>
          <p:cNvSpPr/>
          <p:nvPr/>
        </p:nvSpPr>
        <p:spPr>
          <a:xfrm>
            <a:off x="2259107" y="3944471"/>
            <a:ext cx="5065058" cy="23900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по очереди назови парами  числовые значения </a:t>
            </a:r>
            <a:r>
              <a:rPr lang="ru-RU" sz="2800" b="1" i="1" dirty="0">
                <a:solidFill>
                  <a:srgbClr val="FF0000"/>
                </a:solidFill>
              </a:rPr>
              <a:t>площади</a:t>
            </a:r>
            <a:r>
              <a:rPr lang="ru-RU" sz="2800" b="1" i="1" dirty="0">
                <a:solidFill>
                  <a:schemeClr val="tx1"/>
                </a:solidFill>
              </a:rPr>
              <a:t> и </a:t>
            </a:r>
            <a:r>
              <a:rPr lang="ru-RU" sz="2800" b="1" i="1" dirty="0">
                <a:solidFill>
                  <a:srgbClr val="FF0000"/>
                </a:solidFill>
              </a:rPr>
              <a:t>длины</a:t>
            </a:r>
            <a:r>
              <a:rPr lang="ru-RU" sz="2800" b="1" i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25BAC62-946D-46C3-9B38-63939B6C0FFE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245468343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29" y="158130"/>
            <a:ext cx="11654117" cy="332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Вариант 2</a:t>
            </a:r>
          </a:p>
          <a:p>
            <a:pPr indent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га,  8 га  543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га 306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4 га,   7 га 134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90 га 805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км, 8 км 543 м,  40 км 306 м             4 км,  7 км 134 м,  90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 805 м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33083" y="4025152"/>
            <a:ext cx="4258236" cy="20153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и 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3 га и 3 км</a:t>
            </a:r>
            <a:r>
              <a:rPr lang="ru-RU" sz="2800" b="1" dirty="0"/>
              <a:t>. </a:t>
            </a:r>
          </a:p>
          <a:p>
            <a:pPr algn="ctr"/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4789874" y="4177554"/>
            <a:ext cx="6032681" cy="186297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1 га = 10 000 м</a:t>
            </a:r>
            <a:r>
              <a:rPr lang="ru-RU" sz="2800" b="1" baseline="30000" dirty="0"/>
              <a:t>2</a:t>
            </a:r>
            <a:r>
              <a:rPr lang="ru-RU" sz="2800" b="1" dirty="0"/>
              <a:t>,  3 га = 30 000 м</a:t>
            </a:r>
            <a:r>
              <a:rPr lang="ru-RU" sz="2800" b="1" baseline="30000" dirty="0"/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1 км = 1000 м, 3 км = 3000 м.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66992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29" y="158130"/>
            <a:ext cx="11654117" cy="3127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Образец правильного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Вариант 2</a:t>
            </a:r>
          </a:p>
          <a:p>
            <a:pPr indent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га,  8 га  543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га 306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4 га,   7 га 134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90 га 805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км, 8 км 543 м,  40 км 306 м             4 км,  7 км 134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90 км 805 м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33083" y="4347882"/>
            <a:ext cx="4294094" cy="21156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и 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6 га 345 м</a:t>
            </a:r>
            <a:r>
              <a:rPr lang="ru-RU" sz="2800" b="1" baseline="30000" dirty="0">
                <a:ea typeface="Calibri" panose="020F0502020204030204" pitchFamily="34" charset="0"/>
              </a:rPr>
              <a:t>2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6 км 345 м</a:t>
            </a:r>
            <a:r>
              <a:rPr lang="ru-RU" sz="2800" b="1" dirty="0"/>
              <a:t>. </a:t>
            </a:r>
          </a:p>
          <a:p>
            <a:pPr algn="ctr"/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5091089" y="3863788"/>
            <a:ext cx="5731466" cy="29942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1 га = 10 000 м</a:t>
            </a:r>
            <a:r>
              <a:rPr lang="ru-RU" sz="2800" b="1" baseline="30000" dirty="0"/>
              <a:t>2</a:t>
            </a:r>
            <a:r>
              <a:rPr lang="ru-RU" sz="2800" b="1" dirty="0"/>
              <a:t>,  6 га = 60 000 м</a:t>
            </a:r>
            <a:r>
              <a:rPr lang="ru-RU" sz="2800" b="1" baseline="30000" dirty="0"/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60 000 м</a:t>
            </a:r>
            <a:r>
              <a:rPr lang="ru-RU" sz="2800" b="1" baseline="30000" dirty="0"/>
              <a:t>2 </a:t>
            </a:r>
            <a:r>
              <a:rPr lang="ru-RU" sz="2800" b="1" dirty="0"/>
              <a:t>+ 345 м</a:t>
            </a:r>
            <a:r>
              <a:rPr lang="ru-RU" sz="2800" b="1" baseline="30000" dirty="0"/>
              <a:t>2</a:t>
            </a:r>
            <a:r>
              <a:rPr lang="ru-RU" sz="2800" b="1" dirty="0"/>
              <a:t> = 60 345 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/>
              <a:t>а 1 км = 1000 м, 6 км = 6000 м, </a:t>
            </a:r>
          </a:p>
          <a:p>
            <a:pPr algn="ctr"/>
            <a:r>
              <a:rPr lang="ru-RU" sz="2800" b="1" dirty="0"/>
              <a:t>6000 м + 345 м = 6345 м.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29" y="158130"/>
            <a:ext cx="11654117" cy="3127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Образец правильного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Вариант 2</a:t>
            </a:r>
          </a:p>
          <a:p>
            <a:pPr indent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га,  8 га  543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га 306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4 га,   7 га 134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90 га 805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км, 8 км 543 м,  40 км 306 м             4 км,  7 км 134 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90 км 805 м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33082" y="4392706"/>
            <a:ext cx="4500283" cy="20708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и 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70 га 302 м</a:t>
            </a:r>
            <a:r>
              <a:rPr lang="ru-RU" sz="2800" b="1" baseline="30000" dirty="0">
                <a:ea typeface="Calibri" panose="020F0502020204030204" pitchFamily="34" charset="0"/>
              </a:rPr>
              <a:t>2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70 км 302 м</a:t>
            </a:r>
            <a:r>
              <a:rPr lang="ru-RU" sz="2800" b="1" dirty="0"/>
              <a:t>. </a:t>
            </a:r>
          </a:p>
          <a:p>
            <a:pPr algn="ctr"/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4964688" y="3917576"/>
            <a:ext cx="5731466" cy="26392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1 га = 10 000 м</a:t>
            </a:r>
            <a:r>
              <a:rPr lang="ru-RU" sz="2800" b="1" baseline="30000" dirty="0"/>
              <a:t>2</a:t>
            </a:r>
            <a:r>
              <a:rPr lang="ru-RU" sz="2800" b="1" dirty="0"/>
              <a:t>,  70 га = 700 000 м</a:t>
            </a:r>
            <a:r>
              <a:rPr lang="ru-RU" sz="2800" b="1" baseline="30000" dirty="0"/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700 000 м</a:t>
            </a:r>
            <a:r>
              <a:rPr lang="ru-RU" sz="2800" b="1" baseline="30000" dirty="0"/>
              <a:t>2 </a:t>
            </a:r>
            <a:r>
              <a:rPr lang="ru-RU" sz="2800" b="1" dirty="0"/>
              <a:t>+ 302 м</a:t>
            </a:r>
            <a:r>
              <a:rPr lang="ru-RU" sz="2800" b="1" baseline="30000" dirty="0"/>
              <a:t>2</a:t>
            </a:r>
            <a:r>
              <a:rPr lang="ru-RU" sz="2800" b="1" dirty="0"/>
              <a:t> = 700 302 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/>
              <a:t>а 1 км = 1000 м, 70 км = 70 000 м, </a:t>
            </a:r>
          </a:p>
          <a:p>
            <a:pPr algn="ctr"/>
            <a:r>
              <a:rPr lang="ru-RU" sz="2800" b="1" dirty="0"/>
              <a:t>70 000 м + 302 м = 70 302 м.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88355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60071" y="301127"/>
            <a:ext cx="10384705" cy="5630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га = 50 000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5 км = 5000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8 га 543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80 543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км 543 м = 8 543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40 га 306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400 306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40 км 306 м = 40 306 м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4 га = 40 000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4 км = 4 000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7 га 134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70 134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км 134 м = 7134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90 га 805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900 805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90 км 805 м = 90 805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598858"/>
            <a:ext cx="5925671" cy="1178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98" y="3659933"/>
            <a:ext cx="2258643" cy="303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58962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29801</TotalTime>
  <Words>1115</Words>
  <Application>Microsoft Office PowerPoint</Application>
  <PresentationFormat>Шырокаэкранны</PresentationFormat>
  <Paragraphs>169</Paragraphs>
  <Slides>16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16</vt:i4>
      </vt:variant>
    </vt:vector>
  </HeadingPairs>
  <TitlesOfParts>
    <vt:vector size="23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Сравнение и сопоставление систем мер   площади (1 га, 1 м²) и длины (1 км, 1 м)  в  IV классе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440</cp:revision>
  <dcterms:created xsi:type="dcterms:W3CDTF">2022-11-26T19:01:26Z</dcterms:created>
  <dcterms:modified xsi:type="dcterms:W3CDTF">2025-11-02T18:19:49Z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