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64" r:id="rId3"/>
    <p:sldId id="259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9" autoAdjust="0"/>
    <p:restoredTop sz="94660"/>
  </p:normalViewPr>
  <p:slideViewPr>
    <p:cSldViewPr>
      <p:cViewPr varScale="1">
        <p:scale>
          <a:sx n="82" d="100"/>
          <a:sy n="82" d="100"/>
        </p:scale>
        <p:origin x="81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ABC3F-B9C8-4253-B302-06691547F407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AD94B-9375-48EA-A7CC-1F0FB9016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704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02.08.2024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7"/>
            <a:ext cx="9144000" cy="2952327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70C0"/>
                </a:solidFill>
              </a:rPr>
              <a:t>Денежная азбука </a:t>
            </a:r>
            <a:br>
              <a:rPr lang="ru-RU" sz="5400" b="1" dirty="0">
                <a:solidFill>
                  <a:srgbClr val="0070C0"/>
                </a:solidFill>
              </a:rPr>
            </a:br>
            <a:r>
              <a:rPr lang="ru-RU" sz="3600" b="1" dirty="0">
                <a:solidFill>
                  <a:srgbClr val="0070C0"/>
                </a:solidFill>
              </a:rPr>
              <a:t>Объединение по интересам </a:t>
            </a:r>
            <a:br>
              <a:rPr lang="ru-RU" sz="3600" b="1" dirty="0">
                <a:solidFill>
                  <a:srgbClr val="0070C0"/>
                </a:solidFill>
              </a:rPr>
            </a:br>
            <a:r>
              <a:rPr lang="ru-RU" sz="3600" b="1" dirty="0">
                <a:solidFill>
                  <a:srgbClr val="0070C0"/>
                </a:solidFill>
              </a:rPr>
              <a:t> IV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852936"/>
            <a:ext cx="8561040" cy="3624808"/>
          </a:xfrm>
        </p:spPr>
        <p:txBody>
          <a:bodyPr>
            <a:normAutofit/>
          </a:bodyPr>
          <a:lstStyle/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l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</a:rPr>
              <a:t>Составила учитель начальных классов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</a:rPr>
              <a:t>средней школы № 12 г. Жлобина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</a:rPr>
              <a:t>Зенченко Светлана Борисовна </a:t>
            </a: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565008" y="7239968"/>
            <a:ext cx="6978588" cy="282595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endParaRPr lang="ru-RU" sz="2000" b="1" dirty="0">
              <a:solidFill>
                <a:srgbClr val="002060"/>
              </a:solidFill>
            </a:endParaRPr>
          </a:p>
          <a:p>
            <a:pPr algn="r"/>
            <a:r>
              <a:rPr lang="ru-RU" sz="2000" b="1" dirty="0">
                <a:solidFill>
                  <a:srgbClr val="002060"/>
                </a:solidFill>
              </a:rPr>
              <a:t>Составила учитель начальных классов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</a:rPr>
              <a:t>Средней школы № 12 г. Жлобина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</a:rPr>
              <a:t>Зенченко Светлана Борисовна </a:t>
            </a:r>
          </a:p>
        </p:txBody>
      </p:sp>
      <p:pic>
        <p:nvPicPr>
          <p:cNvPr id="1028" name="Picture 4" descr="https://ae04.alicdn.com/kf/H5bbc032118a04c4bbd5c622e82b70697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31022"/>
            <a:ext cx="3456383" cy="317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716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9220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>
                <a:solidFill>
                  <a:srgbClr val="FF0000"/>
                </a:solidFill>
              </a:rPr>
              <a:t>Раздел 2. Расходы и доходы. </a:t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Планирование бюджета</a:t>
            </a:r>
            <a:br>
              <a:rPr lang="en-US" sz="3600" b="1" dirty="0">
                <a:solidFill>
                  <a:srgbClr val="FF0000"/>
                </a:solidFill>
              </a:rPr>
            </a:br>
            <a:r>
              <a:rPr lang="ru-RU" sz="3600" b="1" dirty="0"/>
              <a:t>Тема 9. Откуда в нашем доме </a:t>
            </a:r>
            <a:br>
              <a:rPr lang="ru-RU" sz="3600" b="1" dirty="0"/>
            </a:br>
            <a:r>
              <a:rPr lang="ru-RU" sz="3600" b="1" dirty="0"/>
              <a:t>появляются деньги. Семейный бюджет</a:t>
            </a:r>
            <a:br>
              <a:rPr lang="en-US" sz="3600" b="1" dirty="0"/>
            </a:br>
            <a:r>
              <a:rPr lang="ru-RU" sz="3100" i="1" dirty="0"/>
              <a:t>Заработная плата. Стипендия. Пенсия. Пособия. Выигрыш. Дивиденды. Дополнительная прибыль</a:t>
            </a:r>
            <a:endParaRPr lang="en-US" sz="3100" dirty="0"/>
          </a:p>
        </p:txBody>
      </p:sp>
      <p:pic>
        <p:nvPicPr>
          <p:cNvPr id="8196" name="Picture 4" descr="https://avatars.mds.yandex.net/i?id=040a0020133534bac6a6b2348fe86e1b0ca3cb9b-442873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068960"/>
            <a:ext cx="680171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574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Тема 10. Куда уходят наши деньги. Финансовый план</a:t>
            </a:r>
            <a:br>
              <a:rPr lang="en-US" sz="3600" b="1" dirty="0"/>
            </a:br>
            <a:r>
              <a:rPr lang="ru-RU" sz="3100" i="1" dirty="0"/>
              <a:t>Запланированные и незапланированные расходы </a:t>
            </a:r>
            <a:endParaRPr lang="en-US" sz="3100" dirty="0"/>
          </a:p>
        </p:txBody>
      </p:sp>
      <p:pic>
        <p:nvPicPr>
          <p:cNvPr id="9218" name="Picture 2" descr="https://avatars.mds.yandex.net/i?id=c65c112b94c2023e34ec0a093f64cf9404b3d8fd-922927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6336704" cy="506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472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32" y="436861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11. Накопления или как выгодно распорядиться оставшимися деньгами</a:t>
            </a:r>
            <a:br>
              <a:rPr lang="en-US" sz="3600" b="1" dirty="0"/>
            </a:br>
            <a:r>
              <a:rPr lang="ru-RU" sz="3100" i="1" dirty="0"/>
              <a:t>Хранение денег дома. Вложение в выгодное дело. Вклады в банке. Деньги в долг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10242" name="Picture 2" descr="https://avatars.mds.yandex.net/i?id=719cb910ce84c2ae7c37704122e15f399a2a87b5-889929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6472831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5837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933" y="-18850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12. Первые карманные деньги </a:t>
            </a:r>
            <a:br>
              <a:rPr lang="ru-RU" sz="3600" b="1" dirty="0"/>
            </a:br>
            <a:r>
              <a:rPr lang="ru-RU" sz="3600" b="1" dirty="0"/>
              <a:t>и финансовые сделки</a:t>
            </a:r>
            <a:br>
              <a:rPr lang="en-US" sz="3600" b="1" dirty="0"/>
            </a:br>
            <a:r>
              <a:rPr lang="ru-RU" sz="3100" i="1" dirty="0"/>
              <a:t>Как появляются деньги у детей и на что их можно тратить. С какого возраста дети могут получать зарплату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11272" name="Picture 8" descr="https://avatars.mds.yandex.net/i?id=0a84d505da8c9adc46ceb7e00f5e5ab04e93b593-906577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629" y="2780928"/>
            <a:ext cx="4368612" cy="401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651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13. Как правильно тратить деньги. Выгодная покупка</a:t>
            </a:r>
            <a:br>
              <a:rPr lang="en-US" sz="3600" b="1" dirty="0"/>
            </a:br>
            <a:r>
              <a:rPr lang="ru-RU" sz="3100" i="1" dirty="0"/>
              <a:t>Важные и неважные покупки. От каких покупок можно отказаться и почему. Что такое выгода 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12290" name="Picture 2" descr="https://avatars.mds.yandex.net/i?id=6e68f8faf3f132f855a6b9d554be7e7df9504d7a-790441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603" y="2492896"/>
            <a:ext cx="716879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668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14. Экономия и бережливость</a:t>
            </a:r>
            <a:br>
              <a:rPr lang="en-US" sz="3600" b="1" dirty="0"/>
            </a:br>
            <a:r>
              <a:rPr lang="ru-RU" sz="3100" i="1" dirty="0"/>
              <a:t>Что такое бережливость (вода, электроэнергия, личные вещи и др.). Что такое экономия и как научиться экономить </a:t>
            </a:r>
            <a:br>
              <a:rPr lang="en-US" dirty="0"/>
            </a:br>
            <a:endParaRPr lang="en-US" dirty="0"/>
          </a:p>
        </p:txBody>
      </p:sp>
      <p:pic>
        <p:nvPicPr>
          <p:cNvPr id="13314" name="Picture 2" descr="https://avatars.mds.yandex.net/i?id=d6d58d5c2facc2086abf44dd619918e03ed67e38-921152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691276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236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15. Правила поведения продавца </a:t>
            </a:r>
            <a:br>
              <a:rPr lang="ru-RU" sz="3600" b="1" dirty="0"/>
            </a:br>
            <a:r>
              <a:rPr lang="ru-RU" sz="3600" b="1" dirty="0"/>
              <a:t>и покупателя</a:t>
            </a:r>
            <a:br>
              <a:rPr lang="en-US" sz="3600" b="1" dirty="0"/>
            </a:br>
            <a:r>
              <a:rPr lang="ru-RU" sz="3100" i="1" dirty="0"/>
              <a:t>Что такое объект торговли.</a:t>
            </a:r>
            <a:r>
              <a:rPr lang="ru-RU" sz="3100" dirty="0"/>
              <a:t> </a:t>
            </a:r>
            <a:r>
              <a:rPr lang="ru-RU" sz="3100" i="1" dirty="0"/>
              <a:t>Продавец. Покупатель. Культура поведения покупателей </a:t>
            </a:r>
            <a:br>
              <a:rPr lang="ru-RU" sz="3100" i="1" dirty="0"/>
            </a:br>
            <a:r>
              <a:rPr lang="ru-RU" sz="3100" i="1" dirty="0"/>
              <a:t>и продавцов на объектах торговли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14338" name="Picture 2" descr="https://avatars.mds.yandex.net/i?id=2bc5cc5c5f243d7db9017e39cae02f14170f6fc4-79041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2564904"/>
            <a:ext cx="5572967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849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16.  Как правильно выбирать продовольственные товары</a:t>
            </a:r>
            <a:br>
              <a:rPr lang="en-US" sz="3600" b="1" dirty="0"/>
            </a:br>
            <a:r>
              <a:rPr lang="ru-RU" sz="3100" i="1" dirty="0"/>
              <a:t>Что такое продовольственные товары. От чего зависит стоимость товара. Товарный чек и его значение. Учимся считать сдачу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15362" name="Picture 2" descr="https://avatars.mds.yandex.net/i?id=f847e7853ca775a0556189de4db152785215886f-1035471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602" y="2636912"/>
            <a:ext cx="538079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586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r>
              <a:rPr lang="ru-RU" sz="3600" b="1" dirty="0"/>
              <a:t>Тема 17. Экскурсия в продуктовый магазин. Выбор товара и его покупка</a:t>
            </a:r>
            <a:br>
              <a:rPr lang="en-US" sz="3600" b="1" dirty="0"/>
            </a:br>
            <a:r>
              <a:rPr lang="ru-RU" sz="3100" i="1" dirty="0"/>
              <a:t>Практическое занятие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1026" name="Picture 2" descr="Курица, Молоко, Яйца, Фрукты, Рыбы">
            <a:extLst>
              <a:ext uri="{FF2B5EF4-FFF2-40B4-BE49-F238E27FC236}">
                <a16:creationId xmlns:a16="http://schemas.microsoft.com/office/drawing/2014/main" id="{DDC7EC7F-E5B1-4E89-9A1A-0F8438000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7127831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172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18. Как правильно выбирать непродовольственные товары</a:t>
            </a:r>
            <a:br>
              <a:rPr lang="en-US" sz="3600" b="1" dirty="0"/>
            </a:br>
            <a:r>
              <a:rPr lang="ru-RU" sz="3100" i="1" dirty="0"/>
              <a:t>Что такое непродовольственные товары. От чего зависит стоимость непродовольственных товаров и можно ли вернуть их в магазин. Что такое гарантийный срок эксплуатации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17410" name="Picture 2" descr="https://avatars.mds.yandex.net/i?id=7e75ca0664cc9144c223b1a7c2276c1e2b0b22a3-906992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96952"/>
            <a:ext cx="4493298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521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b="1" dirty="0"/>
              <a:t>Тема 1. Для чего нужно знать «денежную азбуку»</a:t>
            </a:r>
            <a:br>
              <a:rPr lang="en-US" dirty="0"/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i.pinimg.com/originals/98/9c/c0/989cc0824028d170f57c690ff9a7ea6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213" y="2348880"/>
            <a:ext cx="3389426" cy="366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g.freepik.com/premium-vector/boy-with-backpacks-cartoon_33070-1879.jpg?size=626&amp;ext=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07922"/>
            <a:ext cx="3240360" cy="406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6009710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Дима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6009710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Даша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s://avatars.dzeninfra.ru/get-zen_doc/4470750/pub_63dc8c1203f33312602e8317_63de6089038df158fdee3132/scale_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714237"/>
            <a:ext cx="3420380" cy="2605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68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r>
              <a:rPr lang="ru-RU" sz="3600" b="1" dirty="0"/>
              <a:t>Тема 19. Экскурсия в непродовольственный магазин. Выбор товара и его покупка</a:t>
            </a:r>
            <a:br>
              <a:rPr lang="en-US" sz="3600" b="1" dirty="0"/>
            </a:br>
            <a:r>
              <a:rPr lang="ru-RU" sz="3100" i="1" dirty="0"/>
              <a:t>Практическое занятие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054" name="Picture 6" descr="Плоский Экран, Телевизор, Телевидение">
            <a:extLst>
              <a:ext uri="{FF2B5EF4-FFF2-40B4-BE49-F238E27FC236}">
                <a16:creationId xmlns:a16="http://schemas.microsoft.com/office/drawing/2014/main" id="{D4E2A53D-8C16-4114-8C38-529206B6A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2" y="1642592"/>
            <a:ext cx="7015299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Ботинок, Сапоги, Одежда, Прорезинивать">
            <a:extLst>
              <a:ext uri="{FF2B5EF4-FFF2-40B4-BE49-F238E27FC236}">
                <a16:creationId xmlns:a16="http://schemas.microsoft.com/office/drawing/2014/main" id="{BE0A666A-EF62-4E8E-8F02-1302F88C2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462883"/>
            <a:ext cx="1224136" cy="136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Книги, Литература, Куча, Изучение">
            <a:extLst>
              <a:ext uri="{FF2B5EF4-FFF2-40B4-BE49-F238E27FC236}">
                <a16:creationId xmlns:a16="http://schemas.microsoft.com/office/drawing/2014/main" id="{BB664B20-9F3A-46FE-AC9B-A2E6BEDEB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526" y="1597853"/>
            <a:ext cx="1281159" cy="125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Мода, Одежда, Куртка, Подходить, Шингл">
            <a:extLst>
              <a:ext uri="{FF2B5EF4-FFF2-40B4-BE49-F238E27FC236}">
                <a16:creationId xmlns:a16="http://schemas.microsoft.com/office/drawing/2014/main" id="{B203DA84-540D-4444-B05A-2746B79BE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264" y="2970360"/>
            <a:ext cx="2543944" cy="225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685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20. Правила пользования </a:t>
            </a:r>
            <a:br>
              <a:rPr lang="ru-RU" sz="3600" b="1" dirty="0"/>
            </a:br>
            <a:r>
              <a:rPr lang="ru-RU" sz="3600" b="1" dirty="0"/>
              <a:t>платными услугами</a:t>
            </a:r>
            <a:br>
              <a:rPr lang="en-US" sz="3600" b="1" dirty="0"/>
            </a:br>
            <a:r>
              <a:rPr lang="ru-RU" sz="3100" i="1" dirty="0"/>
              <a:t>Что такое платные услуги. Какие бывают платные услуги и кто их может оказывать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18434" name="Picture 2" descr="https://avatars.mds.yandex.net/i?id=66e345441503fb4c85b40f82b3a1859cde69b9a6-899917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81" y="3068960"/>
            <a:ext cx="268499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s://avatars.mds.yandex.net/i?id=4d379658a454192eb89dca549785131f-4577889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110" y="2578520"/>
            <a:ext cx="3002490" cy="319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https://avatars.mds.yandex.net/i?id=6bba0161636643e898775cb155484dee8b7f8702-9029247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943" y="2965435"/>
            <a:ext cx="2919058" cy="280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836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21. Экскурсия на рынок. Отличие торговли на рынке от торговли в магазине</a:t>
            </a:r>
            <a:br>
              <a:rPr lang="en-US" sz="3600" b="1" dirty="0"/>
            </a:br>
            <a:r>
              <a:rPr lang="ru-RU" sz="3100" i="1" dirty="0"/>
              <a:t>Практическое занятие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0482" name="Picture 2" descr="https://avatars.mds.yandex.net/i?id=73f46205eee4a4d0b365449836219974d859c8cb-902607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88839"/>
            <a:ext cx="6264696" cy="466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1351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22. Что такое налоги </a:t>
            </a:r>
            <a:br>
              <a:rPr lang="ru-RU" sz="3600" b="1" dirty="0"/>
            </a:br>
            <a:r>
              <a:rPr lang="ru-RU" sz="3600" b="1" dirty="0"/>
              <a:t>и на что тратятся налоговые сборы</a:t>
            </a:r>
            <a:br>
              <a:rPr lang="en-US" sz="3600" b="1" dirty="0"/>
            </a:br>
            <a:r>
              <a:rPr lang="ru-RU" sz="3100" i="1" dirty="0"/>
              <a:t>Что такое налоги и почему их надо платить. Виды налогов. Куда тратятся налоговые сборы. Налогоплательщик</a:t>
            </a:r>
            <a:br>
              <a:rPr lang="en-US" dirty="0"/>
            </a:br>
            <a:endParaRPr lang="en-US" dirty="0"/>
          </a:p>
        </p:txBody>
      </p:sp>
      <p:pic>
        <p:nvPicPr>
          <p:cNvPr id="21506" name="Picture 2" descr="https://avatars.mds.yandex.net/i?id=764973ad0b4ac5f091e82f567e997f9912bd045e-964491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5472608" cy="387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0765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Тема 23. Экскурсия в налоговую инспекцию </a:t>
            </a:r>
            <a:br>
              <a:rPr lang="en-US" sz="3600" b="1" dirty="0"/>
            </a:br>
            <a:r>
              <a:rPr lang="ru-RU" sz="3100" i="1" dirty="0"/>
              <a:t>Встреча с налоговым инспектором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2530" name="Picture 2" descr="https://avatars.mds.yandex.net/i?id=8998e49d8546eabb99733afbe07725c65d68cae3-755208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547" y="1268760"/>
            <a:ext cx="3537845" cy="235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s://avatars.mds.yandex.net/i?id=2f4a9dfa8bc6dbe230088a058903e5a30d62644e-9311909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87" y="1164514"/>
            <a:ext cx="3384376" cy="256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https://avatars.mds.yandex.net/i?id=ec4365dd7524cae3e19cdf379b55b35371d14bac-5025149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662" y="3730866"/>
            <a:ext cx="4228186" cy="295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3320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>
                <a:solidFill>
                  <a:srgbClr val="FF0000"/>
                </a:solidFill>
              </a:rPr>
              <a:t>Раздел 3. Что такое банк и для чего он нужен </a:t>
            </a:r>
            <a:br>
              <a:rPr lang="ru-RU" sz="3600" b="1" dirty="0"/>
            </a:br>
            <a:r>
              <a:rPr lang="ru-RU" sz="3600" b="1" dirty="0"/>
              <a:t>Тема 24. Что такое банк</a:t>
            </a:r>
            <a:br>
              <a:rPr lang="en-US" sz="3600" b="1" dirty="0"/>
            </a:br>
            <a:r>
              <a:rPr lang="ru-RU" sz="3100" i="1" dirty="0"/>
              <a:t>Как и для чего появились банки. </a:t>
            </a:r>
            <a:br>
              <a:rPr lang="ru-RU" sz="3100" i="1" dirty="0"/>
            </a:br>
            <a:r>
              <a:rPr lang="ru-RU" sz="3100" i="1" dirty="0"/>
              <a:t>Работники банка и их обязанности. Услуги банка. </a:t>
            </a:r>
            <a:br>
              <a:rPr lang="ru-RU" sz="3100" i="1" dirty="0"/>
            </a:br>
            <a:r>
              <a:rPr lang="ru-RU" sz="3100" i="1" dirty="0"/>
              <a:t>Кто может пользоваться услугами банка. Правила пользования банковскими услугами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3554" name="Picture 2" descr="https://avatars.mds.yandex.net/i?id=3750d75a0e8839e6305b15f82af4fde9996fd2d3-910706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01008"/>
            <a:ext cx="669479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2093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25. Откуда в банке деньги</a:t>
            </a:r>
            <a:br>
              <a:rPr lang="en-US" sz="3600" b="1" dirty="0"/>
            </a:br>
            <a:r>
              <a:rPr lang="ru-RU" sz="3100" i="1" dirty="0"/>
              <a:t>Деньги из объектов торговли. Вклады. Платежи. Ценные бумаги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4578" name="Picture 2" descr="https://avatars.mds.yandex.net/i?id=db6aace66153b5d89e930f1a974cda6a7bafc572-493562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5"/>
            <a:ext cx="3888432" cy="2187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s://avatars.mds.yandex.net/i?id=4c09e8c28d7474d9069d97900a24afe602973bda-5299402-images-thumbs&amp;ref=rim&amp;n=33&amp;w=212&amp;h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68520"/>
            <a:ext cx="2952328" cy="208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s://avatars.mds.yandex.net/i?id=8ff5c0e4d1398e6e106b094a0205b08d042a8851-8448606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33" y="4032069"/>
            <a:ext cx="2746006" cy="271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https://avatars.mds.yandex.net/i?id=bd2420db909445c92bbfe5df6a8718a739be2352-9167398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879" y="4257924"/>
            <a:ext cx="3616633" cy="226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3380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07963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26. Что такое банковский вклад и зачем он нужен. Хранение ценностей в банке</a:t>
            </a:r>
            <a:br>
              <a:rPr lang="en-US" sz="3600" b="1" dirty="0"/>
            </a:br>
            <a:r>
              <a:rPr lang="ru-RU" sz="3100" i="1" dirty="0"/>
              <a:t>Накопления. Вклад и его выгода. </a:t>
            </a:r>
            <a:br>
              <a:rPr lang="ru-RU" sz="3100" i="1" dirty="0"/>
            </a:br>
            <a:r>
              <a:rPr lang="ru-RU" sz="3100" i="1" dirty="0"/>
              <a:t>Безопасность вклада. Виды вкладов и сроки хранения. Детский вклад. Банковская ячейка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5602" name="Picture 2" descr="https://avatars.mds.yandex.net/i?id=49d92a9229481daf8526d78b9906b31339b28a87-922393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45720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s://avatars.mds.yandex.net/i?id=4b53d0ad6047fa5e01decf0eb15a5ff0edb5b2d6-6883249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425" y="3429000"/>
            <a:ext cx="45720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923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27. Зачем людям нужны кредиты </a:t>
            </a:r>
            <a:br>
              <a:rPr lang="ru-RU" sz="3600" b="1" dirty="0"/>
            </a:br>
            <a:r>
              <a:rPr lang="ru-RU" sz="3600" b="1" dirty="0"/>
              <a:t>и как их получить</a:t>
            </a:r>
            <a:br>
              <a:rPr lang="en-US" sz="3600" b="1" dirty="0"/>
            </a:br>
            <a:r>
              <a:rPr lang="ru-RU" sz="3100" i="1" dirty="0"/>
              <a:t>Что такое кредит и для чего он нужен. Берёшь меньше, платишь больше. Кредитная история. Кому банк может не дать кредит. Что будет, если человек не вернёт кредит банку</a:t>
            </a:r>
            <a:endParaRPr lang="en-US" sz="3100" dirty="0"/>
          </a:p>
        </p:txBody>
      </p:sp>
      <p:pic>
        <p:nvPicPr>
          <p:cNvPr id="26626" name="Picture 2" descr="https://avatars.mds.yandex.net/i?id=8f55f3baa4f204e8c48a628069308de42eb6b656-1051456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12976"/>
            <a:ext cx="461211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2947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521" y="217488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28. Безналичные деньги. </a:t>
            </a:r>
            <a:br>
              <a:rPr lang="ru-RU" sz="3600" b="1" dirty="0"/>
            </a:br>
            <a:r>
              <a:rPr lang="ru-RU" sz="3600" b="1" dirty="0"/>
              <a:t>Банковская карточка</a:t>
            </a:r>
            <a:br>
              <a:rPr lang="en-US" sz="3600" b="1" dirty="0"/>
            </a:br>
            <a:r>
              <a:rPr lang="ru-RU" sz="3100" i="1" dirty="0"/>
              <a:t>Что такое безналичный расчёт. Банковская пластиковая карта и её назначение. Что такое банкомат и инфокиоск и как ими пользоваться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7650" name="Picture 2" descr="https://avatars.mds.yandex.net/i?id=f7f7cf9654b00c23d44a9579f8a8f235d28d6eec-91458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54" y="3296542"/>
            <a:ext cx="3668316" cy="229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https://avatars.mds.yandex.net/i?id=a9abc2daddea1fb780dda5134ffe5cfec16cb392-6887327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120" y="2780654"/>
            <a:ext cx="4860949" cy="324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743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99394" y="3284984"/>
            <a:ext cx="8291264" cy="348988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188640"/>
            <a:ext cx="843528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Раздел 1. Что такое деньги </a:t>
            </a:r>
          </a:p>
          <a:p>
            <a:pPr algn="ctr"/>
            <a:r>
              <a:rPr lang="ru-RU" sz="3200" b="1" dirty="0">
                <a:latin typeface="+mj-lt"/>
                <a:cs typeface="Arial" panose="020B0604020202020204" pitchFamily="34" charset="0"/>
              </a:rPr>
              <a:t>Тема 2. Как люди жили без денег?</a:t>
            </a:r>
          </a:p>
          <a:p>
            <a:pPr algn="ctr"/>
            <a:r>
              <a:rPr lang="ru-RU" sz="2800" i="1" dirty="0"/>
              <a:t>Ведение хозяйства первобытными людьми. </a:t>
            </a:r>
          </a:p>
          <a:p>
            <a:pPr algn="ctr"/>
            <a:r>
              <a:rPr lang="ru-RU" sz="2800" i="1" dirty="0"/>
              <a:t>Натуральный обмен. </a:t>
            </a:r>
          </a:p>
          <a:p>
            <a:pPr algn="ctr"/>
            <a:r>
              <a:rPr lang="ru-RU" sz="2800" i="1" dirty="0"/>
              <a:t>Материальные блага за оказанные услуги</a:t>
            </a:r>
            <a:endParaRPr lang="en-US" sz="2800" dirty="0"/>
          </a:p>
        </p:txBody>
      </p:sp>
      <p:pic>
        <p:nvPicPr>
          <p:cNvPr id="1030" name="Picture 6" descr="https://avatars.mds.yandex.net/i?id=db68cbcb2d081fa0a0b088349645ad44a7e27f26-922060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55" y="2857421"/>
            <a:ext cx="836972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0932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29. Что можно делать </a:t>
            </a:r>
            <a:br>
              <a:rPr lang="ru-RU" sz="3600" b="1" dirty="0"/>
            </a:br>
            <a:r>
              <a:rPr lang="ru-RU" sz="3600" b="1" dirty="0"/>
              <a:t>банковской картой</a:t>
            </a:r>
            <a:br>
              <a:rPr lang="en-US" sz="3600" b="1" dirty="0"/>
            </a:br>
            <a:r>
              <a:rPr lang="ru-RU" sz="3100" i="1" dirty="0"/>
              <a:t>Какие финансовые операции можно совершать банковской картой. Что такое интернет-банкинг. Правила безопасности при хранении и обращении с банковской картой. Кто такие мошенники и как не стать их жертвой 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8674" name="Picture 2" descr="https://avatars.mds.yandex.net/i?id=b7ef7ae7fde7e73bc4e33d678746ba761729d4ff-819435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13" y="3774472"/>
            <a:ext cx="43529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https://avatars.mds.yandex.net/i?id=6f9df41c9281635f61a66ef617e9f21e-4478522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556" y="3645024"/>
            <a:ext cx="41338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518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br>
              <a:rPr lang="ru-RU" sz="3600" b="1" dirty="0"/>
            </a:br>
            <a:r>
              <a:rPr lang="ru-RU" sz="3600" b="1" dirty="0"/>
              <a:t>Тема 30. Экскурсия в банк</a:t>
            </a:r>
            <a:br>
              <a:rPr lang="en-US" sz="3600" b="1" dirty="0"/>
            </a:br>
            <a:r>
              <a:rPr lang="ru-RU" sz="3100" i="1" dirty="0"/>
              <a:t>Встреча с консультантом </a:t>
            </a:r>
            <a:br>
              <a:rPr lang="ru-RU" sz="3100" i="1" dirty="0"/>
            </a:br>
            <a:r>
              <a:rPr lang="ru-RU" sz="3100" i="1" dirty="0"/>
              <a:t>по банковским продуктам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9698" name="Picture 2" descr="https://avatars.mds.yandex.net/i?id=73572e3c0377b34491b036608ae9ed54d1c20800-921285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31609"/>
            <a:ext cx="45720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0" name="Picture 4" descr="https://avatars.mds.yandex.net/i?id=35ff8747459bf49f410dd6f953975e0825f14e6e-4729597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73016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7864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Раздел 4. Повторение и закрепление </a:t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(4 часа)</a:t>
            </a:r>
            <a:br>
              <a:rPr lang="en-US" sz="3600" dirty="0">
                <a:solidFill>
                  <a:srgbClr val="FF0000"/>
                </a:solidFill>
              </a:rPr>
            </a:b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20688"/>
            <a:ext cx="8496944" cy="5335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31.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Повторение изученного на занятиях.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32.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Деловая игра в командах «Знатоки денежной азбуки»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33.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Настольная игра по финансовой грамотности «Колесо фортуны»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34.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Викторина «Лучший знаток денежной азбуки». Награждение победителей, занявших 1, 2 и 3 места.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8844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sz="3600" b="1" dirty="0"/>
              <a:t>Тема 3. Что такое деньги и как они появились</a:t>
            </a:r>
            <a:br>
              <a:rPr lang="en-US" sz="3600" b="1" dirty="0"/>
            </a:br>
            <a:r>
              <a:rPr lang="ru-RU" sz="3100" i="1" dirty="0"/>
              <a:t>Предметы, заменявшие деньги. </a:t>
            </a:r>
            <a:br>
              <a:rPr lang="ru-RU" sz="3100" i="1" dirty="0"/>
            </a:br>
            <a:r>
              <a:rPr lang="ru-RU" sz="3100" i="1" dirty="0"/>
              <a:t>Монеты. Банкноты. Электронные деньги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2052" name="Picture 4" descr="https://avatars.mds.yandex.net/i?id=8863d65771d3edb2df3ca4e01e9d43c530e7fe3b-776124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71872"/>
            <a:ext cx="3370316" cy="224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i?id=2b0ec12e3965119d4d2f9b942981c0e5e77867cc-6493270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4170475"/>
            <a:ext cx="3983527" cy="244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vatars.mds.yandex.net/i?id=6a000fe9f71500ba6cb9537f56ade164c393aa0e-9068343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562" y="1913184"/>
            <a:ext cx="3280811" cy="245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74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656184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sz="3600" b="1" dirty="0"/>
              <a:t>Тема 4. Самые первые монеты и банкноты</a:t>
            </a:r>
            <a:br>
              <a:rPr lang="en-US" sz="3600" b="1" dirty="0"/>
            </a:br>
            <a:r>
              <a:rPr lang="ru-RU" sz="3100" i="1" dirty="0"/>
              <a:t>История появления первых монет </a:t>
            </a:r>
            <a:br>
              <a:rPr lang="ru-RU" sz="3100" i="1" dirty="0"/>
            </a:br>
            <a:r>
              <a:rPr lang="ru-RU" sz="3100" i="1" dirty="0"/>
              <a:t>и первых банкнот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3076" name="Picture 4" descr="https://avatars.mds.yandex.net/i?id=6576d7343109a32f602d8eeacb48bfa68e8ccd85-528534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13573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i?id=7b4f09d75dcf1884156f4f65a3d9768147be7f74-9107065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32766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906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6569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r>
              <a:rPr lang="ru-RU" sz="3600" b="1" dirty="0"/>
              <a:t>Тема 5. Кто и как печатает деньги</a:t>
            </a:r>
            <a:br>
              <a:rPr lang="en-US" sz="3600" b="1" dirty="0"/>
            </a:br>
            <a:r>
              <a:rPr lang="ru-RU" sz="3100" i="1" dirty="0"/>
              <a:t>Монетные дворы. Значение чеканки на монетах. Значение видимых и скрытых изображений </a:t>
            </a:r>
            <a:br>
              <a:rPr lang="ru-RU" sz="3100" i="1" dirty="0"/>
            </a:br>
            <a:r>
              <a:rPr lang="ru-RU" sz="3100" i="1" dirty="0"/>
              <a:t>на банкнотах. Фальшивые деньги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4104" name="Picture 8" descr="https://avatars.mds.yandex.net/i?id=b1b39b31d1b70650c3a24b0173e98b994ba2fee9-906797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283" y="4653136"/>
            <a:ext cx="4032448" cy="194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avatars.mds.yandex.net/i?id=45eac65773a6ad3622f5903f810ebb37-4355742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359" y="2420888"/>
            <a:ext cx="2664296" cy="200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avatars.mds.yandex.net/i?id=4d6eb5f663667fc44fd55be42fa46e07c5698fcf-9042377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357388"/>
            <a:ext cx="4000672" cy="174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avatars.mds.yandex.net/i?id=2aee18a4d39ab43293a3e34031b878d36befbfaa-9686739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72933"/>
            <a:ext cx="4000673" cy="252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9914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r>
              <a:rPr lang="ru-RU" sz="3600" b="1" dirty="0"/>
              <a:t>Тема 6. История появления белорусских денег. Деноминация</a:t>
            </a:r>
            <a:br>
              <a:rPr lang="en-US" sz="3600" b="1" dirty="0"/>
            </a:br>
            <a:r>
              <a:rPr lang="ru-RU" sz="3100" i="1" dirty="0"/>
              <a:t>Советские деньги. Белорусские деньги. Деноминации белорусских денег – 1994, 2000, 2016 гг.</a:t>
            </a:r>
            <a:endParaRPr lang="en-US" sz="3100" dirty="0"/>
          </a:p>
        </p:txBody>
      </p:sp>
      <p:pic>
        <p:nvPicPr>
          <p:cNvPr id="5122" name="Picture 2" descr="https://avatars.mds.yandex.net/i?id=1436568a06c535d1bf8203ef7d46f750d672e209-483375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92" y="2636914"/>
            <a:ext cx="3723068" cy="192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avatars.mds.yandex.net/i?id=40b71e473a91b2fd5fce79c909fb6a7baf0750d8-7855968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97152"/>
            <a:ext cx="3754760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avatars.mds.yandex.net/i?id=dfcd137b1e66b2cd4d1c49201035781f1aa38759-8306751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8" y="2636914"/>
            <a:ext cx="3528392" cy="201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avatars.mds.yandex.net/i?id=a35936254efa9c741436f7e58c90f726f4d29b0a-9036239-images-thumbs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831446"/>
            <a:ext cx="3744416" cy="195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623731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1994 г.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380312" y="43651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  2000 г. 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380312" y="5013176"/>
            <a:ext cx="97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2016 г.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40574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143000"/>
          </a:xfrm>
        </p:spPr>
        <p:txBody>
          <a:bodyPr>
            <a:normAutofit fontScale="90000"/>
          </a:bodyPr>
          <a:lstStyle/>
          <a:p>
            <a:br>
              <a:rPr lang="ru-RU" sz="3600" b="1" dirty="0"/>
            </a:br>
            <a:br>
              <a:rPr lang="ru-RU" sz="3600" b="1" dirty="0"/>
            </a:br>
            <a:r>
              <a:rPr lang="ru-RU" sz="3600" b="1" dirty="0"/>
              <a:t>Тема 7.</a:t>
            </a:r>
            <a:r>
              <a:rPr lang="ru-RU" sz="3600" b="1" i="1" dirty="0"/>
              <a:t> </a:t>
            </a:r>
            <a:r>
              <a:rPr lang="ru-RU" sz="3600" b="1" dirty="0"/>
              <a:t>Современные белорусские деньги</a:t>
            </a:r>
            <a:br>
              <a:rPr lang="en-US" sz="3600" b="1" dirty="0"/>
            </a:br>
            <a:r>
              <a:rPr lang="ru-RU" sz="3100" i="1" dirty="0"/>
              <a:t>Из чего сделаны белорусские монеты </a:t>
            </a:r>
            <a:br>
              <a:rPr lang="ru-RU" sz="3100" i="1" dirty="0"/>
            </a:br>
            <a:r>
              <a:rPr lang="ru-RU" sz="3100" i="1" dirty="0"/>
              <a:t>и значение чеканки на них. </a:t>
            </a:r>
            <a:br>
              <a:rPr lang="ru-RU" sz="3100" i="1" dirty="0"/>
            </a:br>
            <a:r>
              <a:rPr lang="ru-RU" sz="3100" i="1" dirty="0"/>
              <a:t>Что изображено на белорусских банкнотах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6146" name="Picture 2" descr="https://avatars.mds.yandex.net/i?id=a35936254efa9c741436f7e58c90f726f4d29b0a-903623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7058182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711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b="1" dirty="0"/>
            </a:br>
            <a:r>
              <a:rPr lang="ru-RU" sz="3600" b="1" dirty="0"/>
              <a:t>Тема 8. Почему у всех стран разные деньги. Валюта</a:t>
            </a:r>
            <a:br>
              <a:rPr lang="en-US" sz="3600" b="1" dirty="0"/>
            </a:br>
            <a:r>
              <a:rPr lang="ru-RU" sz="3100" i="1" dirty="0"/>
              <a:t>Деньги разных стран и зачем они нам нужны </a:t>
            </a:r>
            <a:br>
              <a:rPr lang="en-US" sz="3100" dirty="0"/>
            </a:br>
            <a:endParaRPr lang="en-US" sz="3100" dirty="0"/>
          </a:p>
        </p:txBody>
      </p:sp>
      <p:pic>
        <p:nvPicPr>
          <p:cNvPr id="7170" name="Picture 2" descr="https://avatars.mds.yandex.net/i?id=9b7d4513a036698f32b749a2ae63b99d7dd5687c-965725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77" y="1844824"/>
            <a:ext cx="7604045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890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1004</Words>
  <Application>Microsoft Office PowerPoint</Application>
  <PresentationFormat>Паказ на экране (4:3)</PresentationFormat>
  <Paragraphs>65</Paragraphs>
  <Slides>32</Slides>
  <Notes>0</Notes>
  <HiddenSlides>0</HiddenSlides>
  <MMClips>0</MMClips>
  <ScaleCrop>false</ScaleCrop>
  <HeadingPairs>
    <vt:vector size="6" baseType="variant">
      <vt:variant>
        <vt:lpstr>Выкарыстоўваюцца шрыфты</vt:lpstr>
      </vt:variant>
      <vt:variant>
        <vt:i4>3</vt:i4>
      </vt:variant>
      <vt:variant>
        <vt:lpstr>Тэма</vt:lpstr>
      </vt:variant>
      <vt:variant>
        <vt:i4>1</vt:i4>
      </vt:variant>
      <vt:variant>
        <vt:lpstr>Загалоўкі слайдаў</vt:lpstr>
      </vt:variant>
      <vt:variant>
        <vt:i4>32</vt:i4>
      </vt:variant>
    </vt:vector>
  </HeadingPairs>
  <TitlesOfParts>
    <vt:vector size="36" baseType="lpstr">
      <vt:lpstr>Arial</vt:lpstr>
      <vt:lpstr>Calibri</vt:lpstr>
      <vt:lpstr>Times New Roman</vt:lpstr>
      <vt:lpstr>Тема Office</vt:lpstr>
      <vt:lpstr>Денежная азбука  Объединение по интересам   IV класс</vt:lpstr>
      <vt:lpstr> Тема 1. Для чего нужно знать «денежную азбуку» </vt:lpstr>
      <vt:lpstr>Прэзентацыя PowerPoint</vt:lpstr>
      <vt:lpstr> Тема 3. Что такое деньги и как они появились Предметы, заменявшие деньги.  Монеты. Банкноты. Электронные деньги </vt:lpstr>
      <vt:lpstr> Тема 4. Самые первые монеты и банкноты История появления первых монет  и первых банкнот </vt:lpstr>
      <vt:lpstr>  Тема 5. Кто и как печатает деньги Монетные дворы. Значение чеканки на монетах. Значение видимых и скрытых изображений  на банкнотах. Фальшивые деньги </vt:lpstr>
      <vt:lpstr>  Тема 6. История появления белорусских денег. Деноминация Советские деньги. Белорусские деньги. Деноминации белорусских денег – 1994, 2000, 2016 гг.</vt:lpstr>
      <vt:lpstr>  Тема 7. Современные белорусские деньги Из чего сделаны белорусские монеты  и значение чеканки на них.  Что изображено на белорусских банкнотах </vt:lpstr>
      <vt:lpstr> Тема 8. Почему у всех стран разные деньги. Валюта Деньги разных стран и зачем они нам нужны  </vt:lpstr>
      <vt:lpstr>   Раздел 2. Расходы и доходы.  Планирование бюджета Тема 9. Откуда в нашем доме  появляются деньги. Семейный бюджет Заработная плата. Стипендия. Пенсия. Пособия. Выигрыш. Дивиденды. Дополнительная прибыль</vt:lpstr>
      <vt:lpstr>Тема 10. Куда уходят наши деньги. Финансовый план Запланированные и незапланированные расходы </vt:lpstr>
      <vt:lpstr>   Тема 11. Накопления или как выгодно распорядиться оставшимися деньгами Хранение денег дома. Вложение в выгодное дело. Вклады в банке. Деньги в долг </vt:lpstr>
      <vt:lpstr>     Тема 12. Первые карманные деньги  и финансовые сделки Как появляются деньги у детей и на что их можно тратить. С какого возраста дети могут получать зарплату </vt:lpstr>
      <vt:lpstr>  Тема 13. Как правильно тратить деньги. Выгодная покупка Важные и неважные покупки. От каких покупок можно отказаться и почему. Что такое выгода  </vt:lpstr>
      <vt:lpstr>   Тема 14. Экономия и бережливость Что такое бережливость (вода, электроэнергия, личные вещи и др.). Что такое экономия и как научиться экономить  </vt:lpstr>
      <vt:lpstr>   Тема 15. Правила поведения продавца  и покупателя Что такое объект торговли. Продавец. Покупатель. Культура поведения покупателей  и продавцов на объектах торговли </vt:lpstr>
      <vt:lpstr>   Тема 16.  Как правильно выбирать продовольственные товары Что такое продовольственные товары. От чего зависит стоимость товара. Товарный чек и его значение. Учимся считать сдачу </vt:lpstr>
      <vt:lpstr> Тема 17. Экскурсия в продуктовый магазин. Выбор товара и его покупка Практическое занятие </vt:lpstr>
      <vt:lpstr>    Тема 18. Как правильно выбирать непродовольственные товары Что такое непродовольственные товары. От чего зависит стоимость непродовольственных товаров и можно ли вернуть их в магазин. Что такое гарантийный срок эксплуатации </vt:lpstr>
      <vt:lpstr> Тема 19. Экскурсия в непродовольственный магазин. Выбор товара и его покупка Практическое занятие </vt:lpstr>
      <vt:lpstr>   Тема 20. Правила пользования  платными услугами Что такое платные услуги. Какие бывают платные услуги и кто их может оказывать </vt:lpstr>
      <vt:lpstr>  Тема 21. Экскурсия на рынок. Отличие торговли на рынке от торговли в магазине Практическое занятие </vt:lpstr>
      <vt:lpstr>    Тема 22. Что такое налоги  и на что тратятся налоговые сборы Что такое налоги и почему их надо платить. Виды налогов. Куда тратятся налоговые сборы. Налогоплательщик </vt:lpstr>
      <vt:lpstr>Тема 23. Экскурсия в налоговую инспекцию  Встреча с налоговым инспектором </vt:lpstr>
      <vt:lpstr>     Раздел 3. Что такое банк и для чего он нужен  Тема 24. Что такое банк Как и для чего появились банки.  Работники банка и их обязанности. Услуги банка.  Кто может пользоваться услугами банка. Правила пользования банковскими услугами </vt:lpstr>
      <vt:lpstr>  Тема 25. Откуда в банке деньги Деньги из объектов торговли. Вклады. Платежи. Ценные бумаги </vt:lpstr>
      <vt:lpstr>    Тема 26. Что такое банковский вклад и зачем он нужен. Хранение ценностей в банке Накопления. Вклад и его выгода.  Безопасность вклада. Виды вкладов и сроки хранения. Детский вклад. Банковская ячейка </vt:lpstr>
      <vt:lpstr>    Тема 27. Зачем людям нужны кредиты  и как их получить Что такое кредит и для чего он нужен. Берёшь меньше, платишь больше. Кредитная история. Кому банк может не дать кредит. Что будет, если человек не вернёт кредит банку</vt:lpstr>
      <vt:lpstr>    Тема 28. Безналичные деньги.  Банковская карточка Что такое безналичный расчёт. Банковская пластиковая карта и её назначение. Что такое банкомат и инфокиоск и как ими пользоваться </vt:lpstr>
      <vt:lpstr>      Тема 29. Что можно делать  банковской картой Какие финансовые операции можно совершать банковской картой. Что такое интернет-банкинг. Правила безопасности при хранении и обращении с банковской картой. Кто такие мошенники и как не стать их жертвой  </vt:lpstr>
      <vt:lpstr> Тема 30. Экскурсия в банк Встреча с консультантом  по банковским продуктам </vt:lpstr>
      <vt:lpstr> Раздел 4. Повторение и закрепление  (4 часа)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ПРОЕКТ</dc:title>
  <dc:creator>Елена</dc:creator>
  <cp:lastModifiedBy>Галина</cp:lastModifiedBy>
  <cp:revision>80</cp:revision>
  <dcterms:created xsi:type="dcterms:W3CDTF">2017-05-24T19:05:28Z</dcterms:created>
  <dcterms:modified xsi:type="dcterms:W3CDTF">2024-08-02T19:15:50Z</dcterms:modified>
</cp:coreProperties>
</file>