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handoutMasterIdLst>
    <p:handoutMasterId r:id="rId25"/>
  </p:handoutMasterIdLst>
  <p:sldIdLst>
    <p:sldId id="263" r:id="rId5"/>
    <p:sldId id="258" r:id="rId6"/>
    <p:sldId id="306" r:id="rId7"/>
    <p:sldId id="332" r:id="rId8"/>
    <p:sldId id="333" r:id="rId9"/>
    <p:sldId id="334" r:id="rId10"/>
    <p:sldId id="335" r:id="rId11"/>
    <p:sldId id="336" r:id="rId12"/>
    <p:sldId id="338" r:id="rId13"/>
    <p:sldId id="297" r:id="rId14"/>
    <p:sldId id="337" r:id="rId15"/>
    <p:sldId id="339" r:id="rId16"/>
    <p:sldId id="340" r:id="rId17"/>
    <p:sldId id="341" r:id="rId18"/>
    <p:sldId id="342" r:id="rId19"/>
    <p:sldId id="300" r:id="rId20"/>
    <p:sldId id="325" r:id="rId21"/>
    <p:sldId id="343" r:id="rId22"/>
    <p:sldId id="326" r:id="rId23"/>
    <p:sldId id="26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1F6"/>
    <a:srgbClr val="FADFEB"/>
    <a:srgbClr val="DEF3F8"/>
    <a:srgbClr val="C0E9F2"/>
    <a:srgbClr val="F2FCEA"/>
    <a:srgbClr val="77A9D2"/>
    <a:srgbClr val="FF6965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19.png"/><Relationship Id="rId1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4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951" y="3112387"/>
            <a:ext cx="682266" cy="707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22" y="617943"/>
            <a:ext cx="504825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1789" y="4694476"/>
            <a:ext cx="930391" cy="12275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92" y="144368"/>
            <a:ext cx="542925" cy="5238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5334195"/>
            <a:ext cx="619050" cy="785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701" y="793708"/>
            <a:ext cx="504439" cy="5732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35" y="3237635"/>
            <a:ext cx="505836" cy="527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545" y="3532354"/>
            <a:ext cx="1837994" cy="134761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3" y="1849821"/>
            <a:ext cx="608569" cy="69251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372" y="2012025"/>
            <a:ext cx="714375" cy="75247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72" y="5066318"/>
            <a:ext cx="1038023" cy="7071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8" y="272246"/>
            <a:ext cx="1860164" cy="13119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842568"/>
            <a:ext cx="576489" cy="5496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85" y="422756"/>
            <a:ext cx="1363851" cy="480937"/>
          </a:xfrm>
          <a:prstGeom prst="rect">
            <a:avLst/>
          </a:prstGeom>
        </p:spPr>
      </p:pic>
      <p:pic>
        <p:nvPicPr>
          <p:cNvPr id="30" name="Рисунок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75" y="3034817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737689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29" y="3327682"/>
            <a:ext cx="590083" cy="611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590062" y="3097525"/>
            <a:ext cx="516972" cy="6821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107" y="397621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542" y="816747"/>
            <a:ext cx="335160" cy="380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77" y="2586264"/>
            <a:ext cx="351849" cy="3671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66" y="1360529"/>
            <a:ext cx="1481355" cy="10861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087" y="2714619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69" y="351240"/>
            <a:ext cx="1809750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65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81" y="468239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16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37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80250" y="2131231"/>
            <a:ext cx="5493984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6965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61" y="3638173"/>
            <a:ext cx="696193" cy="721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497" y="444775"/>
            <a:ext cx="382530" cy="369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352" y="5679298"/>
            <a:ext cx="586145" cy="7439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639" y="444775"/>
            <a:ext cx="408635" cy="4643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42" y="3638173"/>
            <a:ext cx="500801" cy="5225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3555">
            <a:off x="9841353" y="4499050"/>
            <a:ext cx="1827940" cy="134024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670" y="2481025"/>
            <a:ext cx="416339" cy="4385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029" y="1226189"/>
            <a:ext cx="555294" cy="5294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6" y="3213240"/>
            <a:ext cx="3497240" cy="3175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1" r:id="rId3"/>
    <p:sldLayoutId id="2147483692" r:id="rId4"/>
    <p:sldLayoutId id="2147483694" r:id="rId5"/>
    <p:sldLayoutId id="2147483686" r:id="rId6"/>
    <p:sldLayoutId id="2147483690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17.png"/><Relationship Id="rId5" Type="http://schemas.openxmlformats.org/officeDocument/2006/relationships/image" Target="../media/image15.png"/><Relationship Id="rId10" Type="http://schemas.openxmlformats.org/officeDocument/2006/relationships/hyperlink" Target="https://flomaster.club/43917-zarjadka-dlja-detej-risunok.html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hyperlink" Target="https://topolek-oktabrskoe.ddousman.ru/pages/seliverstova_olga_anatolevna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32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hyperlink" Target="https://flomaster.club/43917-zarjadka-dlja-detej-risunok.html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27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9BEE043C-E42A-40B4-A4F8-0FEFA9F38D44}"/>
              </a:ext>
            </a:extLst>
          </p:cNvPr>
          <p:cNvSpPr txBox="1">
            <a:spLocks/>
          </p:cNvSpPr>
          <p:nvPr/>
        </p:nvSpPr>
        <p:spPr>
          <a:xfrm>
            <a:off x="127839" y="6361079"/>
            <a:ext cx="8110726" cy="3877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Шилова Е. С., кандидат педагогических наук, доцент</a:t>
            </a:r>
          </a:p>
        </p:txBody>
      </p:sp>
      <p:sp>
        <p:nvSpPr>
          <p:cNvPr id="9" name="Подзаголовок 8">
            <a:extLst>
              <a:ext uri="{FF2B5EF4-FFF2-40B4-BE49-F238E27FC236}">
                <a16:creationId xmlns:a16="http://schemas.microsoft.com/office/drawing/2014/main" id="{7A520274-A647-4D06-8199-46288B075C1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554073" y="3092115"/>
            <a:ext cx="5762625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для учителя</a:t>
            </a:r>
            <a:br>
              <a:rPr lang="ru-RU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97F3B1D-926C-480A-AE2A-7A190CB38B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38" t="19608" r="7646" b="51866"/>
          <a:stretch/>
        </p:blipFill>
        <p:spPr>
          <a:xfrm>
            <a:off x="30689" y="0"/>
            <a:ext cx="12143381" cy="310526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297E172-CB57-41F0-BA0E-B11497DF7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3" y="4844081"/>
            <a:ext cx="382530" cy="36910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01E1A47-6C99-445B-AF55-FC9648FF2F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38" y="2286173"/>
            <a:ext cx="586145" cy="74395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3CAD9B9-5EB3-4EBB-AA93-62F779E3D9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3" y="272477"/>
            <a:ext cx="573085" cy="65213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87A5EDC-D86E-40CA-84B9-CE75979B37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709" y="225948"/>
            <a:ext cx="555294" cy="5294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48B0DC9-869D-4202-A8C7-94FBF9DE437A}"/>
              </a:ext>
            </a:extLst>
          </p:cNvPr>
          <p:cNvSpPr txBox="1"/>
          <p:nvPr/>
        </p:nvSpPr>
        <p:spPr>
          <a:xfrm>
            <a:off x="3673992" y="3554947"/>
            <a:ext cx="59272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Урок № 15 по теме</a:t>
            </a:r>
          </a:p>
          <a:p>
            <a:pPr algn="ctr"/>
            <a:r>
              <a:rPr lang="ru-RU" sz="2400" b="1" dirty="0"/>
              <a:t> </a:t>
            </a:r>
            <a:r>
              <a:rPr lang="ru-RU" sz="2400" b="1" i="1" dirty="0"/>
              <a:t>«Задачи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/>
              <a:t>на уменьшение числа </a:t>
            </a:r>
          </a:p>
          <a:p>
            <a:pPr algn="ctr"/>
            <a:r>
              <a:rPr lang="ru-RU" sz="2400" b="1" i="1" dirty="0"/>
              <a:t>на несколько единиц в косвенной форме»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C48A682C-E905-403A-8033-23B8755C9D38}"/>
              </a:ext>
            </a:extLst>
          </p:cNvPr>
          <p:cNvSpPr txBox="1">
            <a:spLocks/>
          </p:cNvSpPr>
          <p:nvPr/>
        </p:nvSpPr>
        <p:spPr>
          <a:xfrm>
            <a:off x="748779" y="1062700"/>
            <a:ext cx="10707200" cy="1621746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z="3200" b="1">
                <a:latin typeface="+mn-lt"/>
                <a:cs typeface="Arial" panose="020B0604020202020204" pitchFamily="34" charset="0"/>
              </a:rPr>
              <a:t> </a:t>
            </a:r>
            <a:br>
              <a:rPr lang="ru-RU" sz="3200" b="1">
                <a:latin typeface="+mn-lt"/>
                <a:cs typeface="Arial" panose="020B0604020202020204" pitchFamily="34" charset="0"/>
              </a:rPr>
            </a:br>
            <a:r>
              <a:rPr lang="ru-RU" sz="3200" b="1">
                <a:latin typeface="+mn-lt"/>
                <a:cs typeface="Arial" panose="020B0604020202020204" pitchFamily="34" charset="0"/>
              </a:rPr>
              <a:t>Простые задачи в косвенной форме: </a:t>
            </a:r>
            <a:br>
              <a:rPr lang="ru-RU" sz="3200" b="1">
                <a:latin typeface="+mn-lt"/>
                <a:cs typeface="Arial" panose="020B0604020202020204" pitchFamily="34" charset="0"/>
              </a:rPr>
            </a:br>
            <a:r>
              <a:rPr lang="ru-RU" sz="3200" b="1">
                <a:latin typeface="+mn-lt"/>
                <a:cs typeface="Arial" panose="020B0604020202020204" pitchFamily="34" charset="0"/>
              </a:rPr>
              <a:t>эффективные способы  </a:t>
            </a:r>
            <a:br>
              <a:rPr lang="ru-RU" sz="3200" b="1">
                <a:latin typeface="+mn-lt"/>
                <a:cs typeface="Arial" panose="020B0604020202020204" pitchFamily="34" charset="0"/>
              </a:rPr>
            </a:br>
            <a:r>
              <a:rPr lang="ru-RU" sz="3200" b="1">
                <a:latin typeface="+mn-lt"/>
                <a:cs typeface="Arial" panose="020B0604020202020204" pitchFamily="34" charset="0"/>
              </a:rPr>
              <a:t>формирования умений</a:t>
            </a:r>
            <a:r>
              <a:rPr lang="ru-RU" sz="18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>
                <a:latin typeface="+mn-lt"/>
                <a:cs typeface="Arial" panose="020B0604020202020204" pitchFamily="34" charset="0"/>
              </a:rPr>
              <a:t>решать во II классе</a:t>
            </a:r>
            <a:br>
              <a:rPr lang="ru-RU" sz="3200" b="1">
                <a:latin typeface="+mn-lt"/>
                <a:cs typeface="Arial" panose="020B0604020202020204" pitchFamily="34" charset="0"/>
              </a:rPr>
            </a:br>
            <a:endParaRPr lang="ru-RU" sz="3200" b="1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67981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>
            <a:extLst>
              <a:ext uri="{FF2B5EF4-FFF2-40B4-BE49-F238E27FC236}">
                <a16:creationId xmlns:a16="http://schemas.microsoft.com/office/drawing/2014/main" id="{F5B81C5C-04B9-49CE-82A2-B010317DC0D6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77969">
            <a:off x="2694605" y="5733261"/>
            <a:ext cx="1042447" cy="71016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688C3A1-531C-43E2-8A4E-A03A210BA917}"/>
              </a:ext>
            </a:extLst>
          </p:cNvPr>
          <p:cNvSpPr txBox="1"/>
          <p:nvPr/>
        </p:nvSpPr>
        <p:spPr>
          <a:xfrm>
            <a:off x="265038" y="1563477"/>
            <a:ext cx="18186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Парная </a:t>
            </a:r>
          </a:p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 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Рисунок 14">
            <a:extLst>
              <a:ext uri="{FF2B5EF4-FFF2-40B4-BE49-F238E27FC236}">
                <a16:creationId xmlns:a16="http://schemas.microsoft.com/office/drawing/2014/main" id="{5ABE3DC5-430F-4F0E-99FB-511F6D52F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8" y="3170297"/>
            <a:ext cx="2633268" cy="31745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945620" y="1076567"/>
            <a:ext cx="457488" cy="60363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8202706" y="421341"/>
            <a:ext cx="3724256" cy="2456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Прочитай условие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вопрос задачи 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по учебному пособию, расскажи соседу.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5AE0297-446C-49F4-A799-A36E3A08119A}"/>
              </a:ext>
            </a:extLst>
          </p:cNvPr>
          <p:cNvSpPr/>
          <p:nvPr/>
        </p:nvSpPr>
        <p:spPr>
          <a:xfrm>
            <a:off x="8211671" y="3170297"/>
            <a:ext cx="3724256" cy="26524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Прочитай рассуждения, расскажи соседу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покажи на схеме.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07" y="5873873"/>
            <a:ext cx="855092" cy="94201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8973C83-B8D6-48E4-9062-F1670017D8A4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1959489" y="421341"/>
            <a:ext cx="6119015" cy="351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2685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475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244353" y="3675972"/>
            <a:ext cx="655248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 решения задачи.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3048000" y="537882"/>
            <a:ext cx="6902824" cy="1852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10 (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10 девочек.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64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>
            <a:extLst>
              <a:ext uri="{FF2B5EF4-FFF2-40B4-BE49-F238E27FC236}">
                <a16:creationId xmlns:a16="http://schemas.microsoft.com/office/drawing/2014/main" id="{F5B81C5C-04B9-49CE-82A2-B010317DC0D6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77969">
            <a:off x="2694605" y="5733261"/>
            <a:ext cx="1042447" cy="71016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688C3A1-531C-43E2-8A4E-A03A210BA917}"/>
              </a:ext>
            </a:extLst>
          </p:cNvPr>
          <p:cNvSpPr txBox="1"/>
          <p:nvPr/>
        </p:nvSpPr>
        <p:spPr>
          <a:xfrm>
            <a:off x="265037" y="1550895"/>
            <a:ext cx="3074171" cy="966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Самостоятельная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 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Рисунок 14">
            <a:extLst>
              <a:ext uri="{FF2B5EF4-FFF2-40B4-BE49-F238E27FC236}">
                <a16:creationId xmlns:a16="http://schemas.microsoft.com/office/drawing/2014/main" id="{5ABE3DC5-430F-4F0E-99FB-511F6D52F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8" y="3170297"/>
            <a:ext cx="2633268" cy="31745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945620" y="1076567"/>
            <a:ext cx="457488" cy="60363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5AE0297-446C-49F4-A799-A36E3A08119A}"/>
              </a:ext>
            </a:extLst>
          </p:cNvPr>
          <p:cNvSpPr/>
          <p:nvPr/>
        </p:nvSpPr>
        <p:spPr>
          <a:xfrm>
            <a:off x="5995880" y="3317433"/>
            <a:ext cx="3442821" cy="19051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Составь схему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реши задачу.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07" y="5873873"/>
            <a:ext cx="855092" cy="94201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109FF98-7E2C-4CFB-91AA-71C9E76B74D8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3656667" y="716311"/>
            <a:ext cx="6116287" cy="158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8473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244353" y="3675972"/>
            <a:ext cx="655248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себя правильность  составления схемы и решения задачи.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2375647" y="331694"/>
            <a:ext cx="9000565" cy="2906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</a:t>
            </a: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  — 14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подъездов</a:t>
            </a: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4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ьше.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2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</a:t>
            </a: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 — ?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49580" algn="just">
              <a:lnSpc>
                <a:spcPct val="107000"/>
              </a:lnSpc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 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 = 10 (п.)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10 подъездов.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810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>
            <a:extLst>
              <a:ext uri="{FF2B5EF4-FFF2-40B4-BE49-F238E27FC236}">
                <a16:creationId xmlns:a16="http://schemas.microsoft.com/office/drawing/2014/main" id="{F5B81C5C-04B9-49CE-82A2-B010317DC0D6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77969">
            <a:off x="2694605" y="5733261"/>
            <a:ext cx="1042447" cy="710168"/>
          </a:xfrm>
          <a:prstGeom prst="rect">
            <a:avLst/>
          </a:prstGeom>
        </p:spPr>
      </p:pic>
      <p:pic>
        <p:nvPicPr>
          <p:cNvPr id="31" name="Рисунок 14">
            <a:extLst>
              <a:ext uri="{FF2B5EF4-FFF2-40B4-BE49-F238E27FC236}">
                <a16:creationId xmlns:a16="http://schemas.microsoft.com/office/drawing/2014/main" id="{5ABE3DC5-430F-4F0E-99FB-511F6D52F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8" y="3170297"/>
            <a:ext cx="2633268" cy="31745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945620" y="1076567"/>
            <a:ext cx="457488" cy="60363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8289586" y="763398"/>
            <a:ext cx="3270035" cy="2018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 Составь схему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к  первой задаче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реши её.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5AE0297-446C-49F4-A799-A36E3A08119A}"/>
              </a:ext>
            </a:extLst>
          </p:cNvPr>
          <p:cNvSpPr/>
          <p:nvPr/>
        </p:nvSpPr>
        <p:spPr>
          <a:xfrm>
            <a:off x="8231257" y="3221419"/>
            <a:ext cx="3395968" cy="22695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Составь схему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ко второй задаче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реши её.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07" y="5873873"/>
            <a:ext cx="855092" cy="94201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F2D7887-BF8E-4AA5-BFAC-477F03AC3B11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1586336" y="513121"/>
            <a:ext cx="6525005" cy="270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98742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6" y="3000211"/>
            <a:ext cx="2624854" cy="3741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3011679" y="3110753"/>
            <a:ext cx="4598894" cy="22827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582706" y="349623"/>
            <a:ext cx="5576047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Сумка – 9 кг, на 3 кг легче.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Чемодан – ?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з</a:t>
            </a: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адача 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 = 12 (кг)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12 кг.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B591DD-026B-4509-B8DC-DC88FE7CF7B3}"/>
              </a:ext>
            </a:extLst>
          </p:cNvPr>
          <p:cNvSpPr txBox="1"/>
          <p:nvPr/>
        </p:nvSpPr>
        <p:spPr>
          <a:xfrm>
            <a:off x="6158753" y="215153"/>
            <a:ext cx="5807243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Сумка –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кг, на 3 кг тяжелее.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Рюкзак – ?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з</a:t>
            </a: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адача 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– 3 = 6 (кг)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кг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1043EA-F78E-4014-A180-096266B6C709}"/>
              </a:ext>
            </a:extLst>
          </p:cNvPr>
          <p:cNvSpPr/>
          <p:nvPr/>
        </p:nvSpPr>
        <p:spPr>
          <a:xfrm>
            <a:off x="8247529" y="3200400"/>
            <a:ext cx="3630706" cy="21931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Сравни  схемы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решения первой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второй задач.</a:t>
            </a:r>
          </a:p>
        </p:txBody>
      </p:sp>
    </p:spTree>
    <p:extLst>
      <p:ext uri="{BB962C8B-B14F-4D97-AF65-F5344CB8AC3E}">
        <p14:creationId xmlns:p14="http://schemas.microsoft.com/office/powerpoint/2010/main" val="423239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694E988-88AB-49F2-A204-892464B7E304}"/>
              </a:ext>
            </a:extLst>
          </p:cNvPr>
          <p:cNvSpPr/>
          <p:nvPr/>
        </p:nvSpPr>
        <p:spPr>
          <a:xfrm>
            <a:off x="2755128" y="154161"/>
            <a:ext cx="8937812" cy="6488260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055" y="6273306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745694" y="1449921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7" y="2671993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4314108" y="686772"/>
            <a:ext cx="5686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Физкультминутка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F4C3677-F35E-40BC-870D-BD7DACEDA45E}"/>
              </a:ext>
            </a:extLst>
          </p:cNvPr>
          <p:cNvSpPr txBox="1"/>
          <p:nvPr/>
        </p:nvSpPr>
        <p:spPr>
          <a:xfrm>
            <a:off x="10178764" y="5673967"/>
            <a:ext cx="98611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S Text"/>
                <a:ea typeface="+mn-ea"/>
                <a:cs typeface="+mn-cs"/>
                <a:hlinkClick r:id="rId10"/>
              </a:rPr>
              <a:t>flomaster.club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E8CE11D-262C-4EFC-AADF-645719DEF0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1" y="3451959"/>
            <a:ext cx="3191652" cy="3175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pic>
        <p:nvPicPr>
          <p:cNvPr id="19" name="Picture 6">
            <a:extLst>
              <a:ext uri="{FF2B5EF4-FFF2-40B4-BE49-F238E27FC236}">
                <a16:creationId xmlns:a16="http://schemas.microsoft.com/office/drawing/2014/main" id="{DE8EC36D-D602-4E06-B94E-0E88C7943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524" y="1413910"/>
            <a:ext cx="7305702" cy="450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733729"/>
      </p:ext>
    </p:extLst>
  </p:cSld>
  <p:clrMapOvr>
    <a:masterClrMapping/>
  </p:clrMapOvr>
  <p:transition spd="slow" advClick="0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694E988-88AB-49F2-A204-892464B7E304}"/>
              </a:ext>
            </a:extLst>
          </p:cNvPr>
          <p:cNvSpPr/>
          <p:nvPr/>
        </p:nvSpPr>
        <p:spPr>
          <a:xfrm>
            <a:off x="2949028" y="340659"/>
            <a:ext cx="8743911" cy="6301762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507" y="6134272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745694" y="1449921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7" y="2671993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A468FB66-B668-4A79-83CD-D923F588E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69362" y="208714"/>
            <a:ext cx="8031134" cy="592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3501317" y="1215322"/>
            <a:ext cx="437598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Подведение итогов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8E542A-3FD7-4431-AAD0-B545AC34AB90}"/>
              </a:ext>
            </a:extLst>
          </p:cNvPr>
          <p:cNvSpPr txBox="1"/>
          <p:nvPr/>
        </p:nvSpPr>
        <p:spPr>
          <a:xfrm>
            <a:off x="3707144" y="3596264"/>
            <a:ext cx="492496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/>
              <a:t>Продолжи!</a:t>
            </a:r>
            <a:endParaRPr lang="ru-RU" sz="2800" dirty="0"/>
          </a:p>
          <a:p>
            <a:r>
              <a:rPr lang="ru-RU" sz="2800" b="1" dirty="0"/>
              <a:t>Если в задаче одна величина на несколько единиц больше, то другая …  .</a:t>
            </a:r>
            <a:endParaRPr lang="ru-RU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2B2D8CC-FA05-4D50-924D-BB3DA6C2346A}"/>
              </a:ext>
            </a:extLst>
          </p:cNvPr>
          <p:cNvSpPr txBox="1"/>
          <p:nvPr/>
        </p:nvSpPr>
        <p:spPr>
          <a:xfrm>
            <a:off x="9369282" y="6176657"/>
            <a:ext cx="17301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i="0" u="none" strike="noStrike" dirty="0">
                <a:effectLst/>
                <a:latin typeface="YS Text"/>
                <a:hlinkClick r:id="rId11"/>
              </a:rPr>
              <a:t>topolek-oktabrskoe.ddousman.ru</a:t>
            </a:r>
            <a:endParaRPr lang="ru-RU" sz="800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866BFF2-87E4-40F2-A046-FF2A06A5C9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89" y="319316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36512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707463" y="3227295"/>
            <a:ext cx="10398888" cy="1631575"/>
          </a:xfrm>
        </p:spPr>
        <p:txBody>
          <a:bodyPr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Если в задаче одна величина 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на несколько единиц меньше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, то другая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 на столько же единиц больше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Если в задаче одна величина 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на несколько единиц больше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, то другая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 на столько же единиц меньше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.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C4D1CA-6F83-4B78-957F-BA1CAB7BA784}"/>
              </a:ext>
            </a:extLst>
          </p:cNvPr>
          <p:cNvSpPr txBox="1"/>
          <p:nvPr/>
        </p:nvSpPr>
        <p:spPr>
          <a:xfrm>
            <a:off x="492981" y="324348"/>
            <a:ext cx="108278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Запомни!!!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73935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247" y="6148565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2871059" y="2982353"/>
            <a:ext cx="395306" cy="52158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019" y="1950532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4251509" y="480099"/>
            <a:ext cx="25552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РЕФЛЕКСИЯ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12688D7E-0468-4598-B22A-3AB40303A446}"/>
              </a:ext>
            </a:extLst>
          </p:cNvPr>
          <p:cNvSpPr/>
          <p:nvPr/>
        </p:nvSpPr>
        <p:spPr>
          <a:xfrm>
            <a:off x="2876016" y="1449199"/>
            <a:ext cx="8411933" cy="109499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ctr"/>
            <a:r>
              <a:rPr lang="ru-RU" sz="2400" b="1" dirty="0"/>
              <a:t>Понравилось ли вам, работая в паре,</a:t>
            </a:r>
            <a:r>
              <a:rPr lang="ru-RU" sz="2400" dirty="0"/>
              <a:t>  </a:t>
            </a:r>
            <a:r>
              <a:rPr lang="ru-RU" sz="2400" b="1" dirty="0"/>
              <a:t>рассказывать друг другу свои рассуждения при решении задач?</a:t>
            </a:r>
          </a:p>
          <a:p>
            <a:pPr lvl="0" algn="ctr" fontAlgn="ctr"/>
            <a:r>
              <a:rPr lang="ru-RU" sz="2400" b="1" dirty="0"/>
              <a:t>  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249EC523-31C0-4B17-B9B4-E7E2B822D91C}"/>
              </a:ext>
            </a:extLst>
          </p:cNvPr>
          <p:cNvSpPr/>
          <p:nvPr/>
        </p:nvSpPr>
        <p:spPr>
          <a:xfrm>
            <a:off x="3993464" y="2799717"/>
            <a:ext cx="6638677" cy="109499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Возникали ли у вас трудности при самостоятельном составлении схем и решении задач?</a:t>
            </a:r>
          </a:p>
        </p:txBody>
      </p:sp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1927C07D-76CD-447F-806C-EA137F3C9D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244" y="4000834"/>
            <a:ext cx="382530" cy="369108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F58580BD-7586-48CC-B9DB-E84CE18A19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4697595" y="5491025"/>
            <a:ext cx="395306" cy="521584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A0553D2A-18C1-4377-BBE2-33CE7809B65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7" y="3159355"/>
            <a:ext cx="2227716" cy="3175200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DE731E0-6B34-40AB-B2A2-490CABB6857F}"/>
              </a:ext>
            </a:extLst>
          </p:cNvPr>
          <p:cNvSpPr/>
          <p:nvPr/>
        </p:nvSpPr>
        <p:spPr>
          <a:xfrm>
            <a:off x="4592489" y="4106513"/>
            <a:ext cx="7375768" cy="1151571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Что необходимо сделать, чтобы устранить все затруднения, которые возникали при составлении схем и решении задач?</a:t>
            </a:r>
          </a:p>
        </p:txBody>
      </p:sp>
    </p:spTree>
    <p:extLst>
      <p:ext uri="{BB962C8B-B14F-4D97-AF65-F5344CB8AC3E}">
        <p14:creationId xmlns:p14="http://schemas.microsoft.com/office/powerpoint/2010/main" val="249246326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8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87" y="6040526"/>
            <a:ext cx="635915" cy="6593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3250841" y="6255058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7" y="618776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95" y="5904021"/>
            <a:ext cx="451536" cy="430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" y="3196708"/>
            <a:ext cx="2227716" cy="3175200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1040">
            <a:off x="2109131" y="5633817"/>
            <a:ext cx="1042447" cy="7101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1B4B3F-916F-40BF-B71E-41C57E3BA3F0}"/>
              </a:ext>
            </a:extLst>
          </p:cNvPr>
          <p:cNvSpPr txBox="1"/>
          <p:nvPr/>
        </p:nvSpPr>
        <p:spPr>
          <a:xfrm>
            <a:off x="1248915" y="832335"/>
            <a:ext cx="9694170" cy="1815882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Задача 1.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Коли 7 марок, а у Саши на 3 марки больше. Сколько марок у Саши?</a:t>
            </a: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F7BEE73-7D2F-4362-927F-76544E381EC0}"/>
              </a:ext>
            </a:extLst>
          </p:cNvPr>
          <p:cNvSpPr/>
          <p:nvPr/>
        </p:nvSpPr>
        <p:spPr>
          <a:xfrm>
            <a:off x="5468471" y="3385792"/>
            <a:ext cx="5871882" cy="13985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Составь  схему и реши задачу 1. </a:t>
            </a:r>
          </a:p>
        </p:txBody>
      </p:sp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latin typeface="+mn-lt"/>
              </a:rPr>
              <a:t>Молодцы!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244353" y="3675972"/>
            <a:ext cx="655248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 1.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3048000" y="537882"/>
            <a:ext cx="6902824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Коли – 7 марок.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Саши – ? на 3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1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+ 3 = 10 (м.)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марок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02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87" y="6040526"/>
            <a:ext cx="635915" cy="6593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3250841" y="6255058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7" y="618776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95" y="5904021"/>
            <a:ext cx="451536" cy="430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99" y="3199900"/>
            <a:ext cx="2227716" cy="3175200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28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1040">
            <a:off x="2109131" y="5633817"/>
            <a:ext cx="1042447" cy="7101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1B4B3F-916F-40BF-B71E-41C57E3BA3F0}"/>
              </a:ext>
            </a:extLst>
          </p:cNvPr>
          <p:cNvSpPr txBox="1"/>
          <p:nvPr/>
        </p:nvSpPr>
        <p:spPr>
          <a:xfrm>
            <a:off x="2420471" y="158129"/>
            <a:ext cx="8624048" cy="3539429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 1.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Коли 7 марок, а у Саши на 3 марки больше.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Сколько марок у Саши?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 2.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Коли 7 марок. Это на 3 марки больше, чем у Саши.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Сколько марок у Саши?</a:t>
            </a: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F7BEE73-7D2F-4362-927F-76544E381EC0}"/>
              </a:ext>
            </a:extLst>
          </p:cNvPr>
          <p:cNvSpPr/>
          <p:nvPr/>
        </p:nvSpPr>
        <p:spPr>
          <a:xfrm>
            <a:off x="2735551" y="3974226"/>
            <a:ext cx="3979260" cy="16457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Сравни условия и вопросы задач 1 и 2.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6FA95918-8341-4A2D-A0C5-4047F1672437}"/>
              </a:ext>
            </a:extLst>
          </p:cNvPr>
          <p:cNvSpPr/>
          <p:nvPr/>
        </p:nvSpPr>
        <p:spPr>
          <a:xfrm>
            <a:off x="7089089" y="3974226"/>
            <a:ext cx="3803030" cy="16246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Составь схему и реши  задачу 2.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5854354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6" y="3000211"/>
            <a:ext cx="2624854" cy="3741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3021106" y="3110753"/>
            <a:ext cx="4598894" cy="22827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1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 2.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582706" y="215153"/>
            <a:ext cx="4661647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Коли – 7 марок.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Саши – ?, на 3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1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+ 3 = 10 (м.)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10 марок.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B591DD-026B-4509-B8DC-DC88FE7CF7B3}"/>
              </a:ext>
            </a:extLst>
          </p:cNvPr>
          <p:cNvSpPr txBox="1"/>
          <p:nvPr/>
        </p:nvSpPr>
        <p:spPr>
          <a:xfrm>
            <a:off x="5378824" y="215153"/>
            <a:ext cx="5807243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Коли – 7 марок, на 3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Саши – ?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2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– 3 = 4 (м.)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марки.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1043EA-F78E-4014-A180-096266B6C709}"/>
              </a:ext>
            </a:extLst>
          </p:cNvPr>
          <p:cNvSpPr/>
          <p:nvPr/>
        </p:nvSpPr>
        <p:spPr>
          <a:xfrm>
            <a:off x="8247529" y="3200400"/>
            <a:ext cx="3630706" cy="21931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2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</a:rPr>
              <a:t>Сравни  схемы и решения задач 1 и 2.</a:t>
            </a:r>
          </a:p>
        </p:txBody>
      </p:sp>
    </p:spTree>
    <p:extLst>
      <p:ext uri="{BB962C8B-B14F-4D97-AF65-F5344CB8AC3E}">
        <p14:creationId xmlns:p14="http://schemas.microsoft.com/office/powerpoint/2010/main" val="668412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87" y="6040526"/>
            <a:ext cx="635915" cy="6593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3250841" y="6255058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7" y="618776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95" y="5904021"/>
            <a:ext cx="451536" cy="430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" y="3196708"/>
            <a:ext cx="2227716" cy="3175200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1040">
            <a:off x="2109131" y="5633817"/>
            <a:ext cx="1042447" cy="7101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1B4B3F-916F-40BF-B71E-41C57E3BA3F0}"/>
              </a:ext>
            </a:extLst>
          </p:cNvPr>
          <p:cNvSpPr txBox="1"/>
          <p:nvPr/>
        </p:nvSpPr>
        <p:spPr>
          <a:xfrm>
            <a:off x="1021729" y="641123"/>
            <a:ext cx="10790385" cy="2246769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 3.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Светы 12 открыток. Это на 5 открыток больше, чем у Кати. Сколько открыток у Кати?</a:t>
            </a: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F7BEE73-7D2F-4362-927F-76544E381EC0}"/>
              </a:ext>
            </a:extLst>
          </p:cNvPr>
          <p:cNvSpPr/>
          <p:nvPr/>
        </p:nvSpPr>
        <p:spPr>
          <a:xfrm>
            <a:off x="6052810" y="4456097"/>
            <a:ext cx="5871882" cy="13985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Составь  схему и реши задачу 3.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A2B8155-117E-445B-B063-F2D0116A30BA}"/>
              </a:ext>
            </a:extLst>
          </p:cNvPr>
          <p:cNvSpPr/>
          <p:nvPr/>
        </p:nvSpPr>
        <p:spPr>
          <a:xfrm>
            <a:off x="6543642" y="2256738"/>
            <a:ext cx="4420193" cy="18662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Вариант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Объясни свои рассуждения. 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75E3D65A-FD25-48DA-B183-E35CCA8148EC}"/>
              </a:ext>
            </a:extLst>
          </p:cNvPr>
          <p:cNvSpPr/>
          <p:nvPr/>
        </p:nvSpPr>
        <p:spPr>
          <a:xfrm>
            <a:off x="2390555" y="2275306"/>
            <a:ext cx="3899647" cy="18183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Вариант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Прочитай условие и вопрос задачи 3.</a:t>
            </a:r>
          </a:p>
        </p:txBody>
      </p:sp>
    </p:spTree>
    <p:extLst>
      <p:ext uri="{BB962C8B-B14F-4D97-AF65-F5344CB8AC3E}">
        <p14:creationId xmlns:p14="http://schemas.microsoft.com/office/powerpoint/2010/main" val="127654648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244353" y="3675972"/>
            <a:ext cx="655248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 3.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3048000" y="537882"/>
            <a:ext cx="6902824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Светы – 12 открыток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5 больше.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Кати – ?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3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7 (от.)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7 открыток.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502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787180" y="2348753"/>
            <a:ext cx="10398888" cy="1631575"/>
          </a:xfrm>
        </p:spPr>
        <p:txBody>
          <a:bodyPr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Если в задаче одна величина 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на несколько единиц больше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, то другая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 на столько же единиц меньше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C4D1CA-6F83-4B78-957F-BA1CAB7BA784}"/>
              </a:ext>
            </a:extLst>
          </p:cNvPr>
          <p:cNvSpPr txBox="1"/>
          <p:nvPr/>
        </p:nvSpPr>
        <p:spPr>
          <a:xfrm>
            <a:off x="492981" y="324348"/>
            <a:ext cx="108278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Запомни!!!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5EA73E-5E37-4585-BB9E-593D00D52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9029"/>
            <a:ext cx="3085106" cy="3175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21099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694E988-88AB-49F2-A204-892464B7E304}"/>
              </a:ext>
            </a:extLst>
          </p:cNvPr>
          <p:cNvSpPr/>
          <p:nvPr/>
        </p:nvSpPr>
        <p:spPr>
          <a:xfrm>
            <a:off x="2755128" y="154161"/>
            <a:ext cx="8937812" cy="6488260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055" y="6273306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745694" y="1449921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7" y="2671993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4314108" y="686772"/>
            <a:ext cx="5686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Физкультминутка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FA43B6E-9308-4B58-B879-FAA42F029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461" y="1428325"/>
            <a:ext cx="8794985" cy="450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F4C3677-F35E-40BC-870D-BD7DACEDA45E}"/>
              </a:ext>
            </a:extLst>
          </p:cNvPr>
          <p:cNvSpPr txBox="1"/>
          <p:nvPr/>
        </p:nvSpPr>
        <p:spPr>
          <a:xfrm>
            <a:off x="10178764" y="5673967"/>
            <a:ext cx="98611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S Text"/>
                <a:ea typeface="+mn-ea"/>
                <a:cs typeface="+mn-cs"/>
                <a:hlinkClick r:id="rId11"/>
              </a:rPr>
              <a:t>flomaster.club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E8CE11D-262C-4EFC-AADF-645719DEF0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1" y="3451959"/>
            <a:ext cx="3191652" cy="3175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4639002"/>
      </p:ext>
    </p:extLst>
  </p:cSld>
  <p:clrMapOvr>
    <a:masterClrMapping/>
  </p:clrMapOvr>
  <p:transition spd="slow" advClick="0">
    <p:wipe/>
  </p:transition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69433D8B-8606-4ADE-9BA3-CD2F4BDFBA5D}" vid="{297C542E-FF64-4EC1-ADFD-FD10CBAE33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2EC10D1-364F-4DE0-9381-C780B9C7D7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1738C6-D76B-4EA3-8A0C-A17BDC1DB5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2196CA-8D48-47B0-9C8C-268F70368960}">
  <ds:schemaRefs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2547570a-e5f4-4946-a4c3-82580e42479e"/>
    <ds:schemaRef ds:uri="6ee78bd2-4339-4042-adc0-bcc646419980"/>
    <ds:schemaRef ds:uri="http://schemas.microsoft.com/office/infopath/2007/PartnerControls"/>
    <ds:schemaRef ds:uri="http://schemas.microsoft.com/sharepoint/v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математике с умной совой</Template>
  <TotalTime>5178</TotalTime>
  <Words>748</Words>
  <Application>Microsoft Office PowerPoint</Application>
  <PresentationFormat>Шырокаэкранны</PresentationFormat>
  <Paragraphs>150</Paragraphs>
  <Slides>20</Slides>
  <Notes>0</Notes>
  <HiddenSlides>0</HiddenSlides>
  <MMClips>0</MMClips>
  <ScaleCrop>false</ScaleCrop>
  <HeadingPairs>
    <vt:vector size="6" baseType="variant">
      <vt:variant>
        <vt:lpstr>Выкарыстоўваюцца шрыфты</vt:lpstr>
      </vt:variant>
      <vt:variant>
        <vt:i4>6</vt:i4>
      </vt:variant>
      <vt:variant>
        <vt:lpstr>Тэма</vt:lpstr>
      </vt:variant>
      <vt:variant>
        <vt:i4>1</vt:i4>
      </vt:variant>
      <vt:variant>
        <vt:lpstr>Загалоўкі слайдаў</vt:lpstr>
      </vt:variant>
      <vt:variant>
        <vt:i4>20</vt:i4>
      </vt:variant>
    </vt:vector>
  </HeadingPairs>
  <TitlesOfParts>
    <vt:vector size="27" baseType="lpstr">
      <vt:lpstr>Arial</vt:lpstr>
      <vt:lpstr>Calibri</vt:lpstr>
      <vt:lpstr>Segoe UI</vt:lpstr>
      <vt:lpstr>Segoe UI Light</vt:lpstr>
      <vt:lpstr>Times New Roman</vt:lpstr>
      <vt:lpstr>YS Text</vt:lpstr>
      <vt:lpstr>Тема1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Молодцы!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методы формирования умений решать простые текстовые задачи на движение в одном направлении</dc:title>
  <dc:creator>Nata</dc:creator>
  <cp:lastModifiedBy>Галина</cp:lastModifiedBy>
  <cp:revision>190</cp:revision>
  <dcterms:created xsi:type="dcterms:W3CDTF">2022-11-26T19:01:26Z</dcterms:created>
  <dcterms:modified xsi:type="dcterms:W3CDTF">2024-08-01T11:55:05Z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