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handoutMasterIdLst>
    <p:handoutMasterId r:id="rId25"/>
  </p:handoutMasterIdLst>
  <p:sldIdLst>
    <p:sldId id="263" r:id="rId5"/>
    <p:sldId id="258" r:id="rId6"/>
    <p:sldId id="306" r:id="rId7"/>
    <p:sldId id="332" r:id="rId8"/>
    <p:sldId id="333" r:id="rId9"/>
    <p:sldId id="334" r:id="rId10"/>
    <p:sldId id="335" r:id="rId11"/>
    <p:sldId id="336" r:id="rId12"/>
    <p:sldId id="338" r:id="rId13"/>
    <p:sldId id="297" r:id="rId14"/>
    <p:sldId id="337" r:id="rId15"/>
    <p:sldId id="339" r:id="rId16"/>
    <p:sldId id="340" r:id="rId17"/>
    <p:sldId id="341" r:id="rId18"/>
    <p:sldId id="342" r:id="rId19"/>
    <p:sldId id="300" r:id="rId20"/>
    <p:sldId id="325" r:id="rId21"/>
    <p:sldId id="343" r:id="rId22"/>
    <p:sldId id="326" r:id="rId23"/>
    <p:sldId id="26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1F6"/>
    <a:srgbClr val="FADFEB"/>
    <a:srgbClr val="DEF3F8"/>
    <a:srgbClr val="C0E9F2"/>
    <a:srgbClr val="F2FCEA"/>
    <a:srgbClr val="77A9D2"/>
    <a:srgbClr val="FF6965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19.png"/><Relationship Id="rId1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4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17.png"/><Relationship Id="rId5" Type="http://schemas.openxmlformats.org/officeDocument/2006/relationships/image" Target="../media/image15.png"/><Relationship Id="rId10" Type="http://schemas.openxmlformats.org/officeDocument/2006/relationships/hyperlink" Target="https://flomaster.club/43917-zarjadka-dlja-detej-risunok.html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hyperlink" Target="https://topolek-oktabrskoe.ddousman.ru/pages/seliverstova_olga_anatolevna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32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12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hyperlink" Target="https://flomaster.club/43917-zarjadka-dlja-detej-risunok.html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27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9BEE043C-E42A-40B4-A4F8-0FEFA9F38D44}"/>
              </a:ext>
            </a:extLst>
          </p:cNvPr>
          <p:cNvSpPr txBox="1">
            <a:spLocks/>
          </p:cNvSpPr>
          <p:nvPr/>
        </p:nvSpPr>
        <p:spPr>
          <a:xfrm>
            <a:off x="127839" y="6361079"/>
            <a:ext cx="8110726" cy="3877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Шилова Е. С., кандидат педагогических наук, доцент</a:t>
            </a:r>
          </a:p>
        </p:txBody>
      </p:sp>
      <p:sp>
        <p:nvSpPr>
          <p:cNvPr id="9" name="Подзаголовок 8">
            <a:extLst>
              <a:ext uri="{FF2B5EF4-FFF2-40B4-BE49-F238E27FC236}">
                <a16:creationId xmlns:a16="http://schemas.microsoft.com/office/drawing/2014/main" id="{7A520274-A647-4D06-8199-46288B075C1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20612" y="3088274"/>
            <a:ext cx="5762625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 для учителя</a:t>
            </a:r>
            <a:br>
              <a:rPr lang="ru-RU" sz="1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97F3B1D-926C-480A-AE2A-7A190CB38B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38" t="19608" r="7646" b="51866"/>
          <a:stretch/>
        </p:blipFill>
        <p:spPr>
          <a:xfrm>
            <a:off x="30689" y="0"/>
            <a:ext cx="12143381" cy="31052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779" y="1062700"/>
            <a:ext cx="10707200" cy="1621746"/>
          </a:xfrm>
        </p:spPr>
        <p:txBody>
          <a:bodyPr anchor="b"/>
          <a:lstStyle/>
          <a:p>
            <a:r>
              <a:rPr lang="ru-RU" sz="3200" b="1" dirty="0">
                <a:latin typeface="+mn-lt"/>
                <a:cs typeface="Arial" panose="020B0604020202020204" pitchFamily="34" charset="0"/>
              </a:rPr>
              <a:t> </a:t>
            </a:r>
            <a:br>
              <a:rPr lang="ru-RU" sz="3200" b="1" dirty="0">
                <a:latin typeface="+mn-lt"/>
                <a:cs typeface="Arial" panose="020B0604020202020204" pitchFamily="34" charset="0"/>
              </a:rPr>
            </a:br>
            <a:r>
              <a:rPr lang="ru-RU" sz="3200" b="1" dirty="0">
                <a:latin typeface="+mn-lt"/>
                <a:cs typeface="Arial" panose="020B0604020202020204" pitchFamily="34" charset="0"/>
              </a:rPr>
              <a:t>Простые задачи в косвенной форме: </a:t>
            </a:r>
            <a:br>
              <a:rPr lang="ru-RU" sz="3200" b="1" dirty="0">
                <a:latin typeface="+mn-lt"/>
                <a:cs typeface="Arial" panose="020B0604020202020204" pitchFamily="34" charset="0"/>
              </a:rPr>
            </a:br>
            <a:r>
              <a:rPr lang="ru-RU" sz="3200" b="1" dirty="0">
                <a:latin typeface="+mn-lt"/>
                <a:cs typeface="Arial" panose="020B0604020202020204" pitchFamily="34" charset="0"/>
              </a:rPr>
              <a:t>эффективные способы  </a:t>
            </a:r>
            <a:br>
              <a:rPr lang="ru-RU" sz="3200" b="1" dirty="0">
                <a:latin typeface="+mn-lt"/>
                <a:cs typeface="Arial" panose="020B0604020202020204" pitchFamily="34" charset="0"/>
              </a:rPr>
            </a:br>
            <a:r>
              <a:rPr lang="ru-RU" sz="3200" b="1" dirty="0">
                <a:latin typeface="+mn-lt"/>
                <a:cs typeface="Arial" panose="020B0604020202020204" pitchFamily="34" charset="0"/>
              </a:rPr>
              <a:t>формирования умений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+mn-lt"/>
                <a:cs typeface="Arial" panose="020B0604020202020204" pitchFamily="34" charset="0"/>
              </a:rPr>
              <a:t>решать во II классе</a:t>
            </a:r>
            <a:br>
              <a:rPr lang="ru-RU" sz="3200" b="1" dirty="0">
                <a:latin typeface="+mn-lt"/>
                <a:cs typeface="Arial" panose="020B0604020202020204" pitchFamily="34" charset="0"/>
              </a:rPr>
            </a:br>
            <a:endParaRPr lang="ru-RU" sz="3200" b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297E172-CB57-41F0-BA0E-B11497DF7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4844081"/>
            <a:ext cx="382530" cy="36910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01E1A47-6C99-445B-AF55-FC9648FF2F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38" y="2286173"/>
            <a:ext cx="586145" cy="74395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3CAD9B9-5EB3-4EBB-AA93-62F779E3D9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272477"/>
            <a:ext cx="573085" cy="65213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87A5EDC-D86E-40CA-84B9-CE75979B37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709" y="225948"/>
            <a:ext cx="555294" cy="52946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8B0DC9-869D-4202-A8C7-94FBF9DE437A}"/>
              </a:ext>
            </a:extLst>
          </p:cNvPr>
          <p:cNvSpPr txBox="1"/>
          <p:nvPr/>
        </p:nvSpPr>
        <p:spPr>
          <a:xfrm>
            <a:off x="3749406" y="3532840"/>
            <a:ext cx="59272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Урок № 14 по теме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i="1" dirty="0"/>
              <a:t>«Задачи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i="1" dirty="0"/>
              <a:t>на увеличение числа </a:t>
            </a:r>
          </a:p>
          <a:p>
            <a:pPr algn="ctr"/>
            <a:r>
              <a:rPr lang="ru-RU" sz="2400" b="1" i="1" dirty="0"/>
              <a:t>на несколько единиц в косвенной форме»</a:t>
            </a:r>
          </a:p>
        </p:txBody>
      </p:sp>
    </p:spTree>
    <p:extLst>
      <p:ext uri="{BB962C8B-B14F-4D97-AF65-F5344CB8AC3E}">
        <p14:creationId xmlns:p14="http://schemas.microsoft.com/office/powerpoint/2010/main" val="330167981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88C3A1-531C-43E2-8A4E-A03A210BA917}"/>
              </a:ext>
            </a:extLst>
          </p:cNvPr>
          <p:cNvSpPr txBox="1"/>
          <p:nvPr/>
        </p:nvSpPr>
        <p:spPr>
          <a:xfrm>
            <a:off x="265038" y="1563477"/>
            <a:ext cx="18186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Парная </a:t>
            </a:r>
          </a:p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" y="31702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8404558" y="421341"/>
            <a:ext cx="3522403" cy="2456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Прочитай условие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вопрос задачи  по учебному пособию, расскажи соседу.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AE0297-446C-49F4-A799-A36E3A08119A}"/>
              </a:ext>
            </a:extLst>
          </p:cNvPr>
          <p:cNvSpPr/>
          <p:nvPr/>
        </p:nvSpPr>
        <p:spPr>
          <a:xfrm>
            <a:off x="8525435" y="3170297"/>
            <a:ext cx="3410491" cy="26524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Прочитай рассуждения, расскажи соседу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покажи на схеме.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6CB9DDC-7139-4039-BFDC-7926F93E735A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2008094" y="421341"/>
            <a:ext cx="6334628" cy="341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2685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75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1852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+ 4</a:t>
            </a: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14 (сл.)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14 слив.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64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587" y="591914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88C3A1-531C-43E2-8A4E-A03A210BA917}"/>
              </a:ext>
            </a:extLst>
          </p:cNvPr>
          <p:cNvSpPr txBox="1"/>
          <p:nvPr/>
        </p:nvSpPr>
        <p:spPr>
          <a:xfrm>
            <a:off x="265037" y="1550895"/>
            <a:ext cx="3074171" cy="966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Самостоятельная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8" y="31702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8054960" y="3647900"/>
            <a:ext cx="3522403" cy="18488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задачу.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F774581-7947-4DA0-9966-A3DDE7604CC4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3898151" y="1066177"/>
            <a:ext cx="7101554" cy="16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8473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себя правильность  составления схемы и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290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 ведре  — 12 л, на 3 меньше.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2 ведре — ?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49580" algn="just">
              <a:lnSpc>
                <a:spcPct val="107000"/>
              </a:lnSpc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+ 3 = 15 (л)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15 литров.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10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F5B81C5C-04B9-49CE-82A2-B010317DC0D6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77969">
            <a:off x="2694605" y="5733261"/>
            <a:ext cx="1042447" cy="710168"/>
          </a:xfrm>
          <a:prstGeom prst="rect">
            <a:avLst/>
          </a:prstGeom>
        </p:spPr>
      </p:pic>
      <p:pic>
        <p:nvPicPr>
          <p:cNvPr id="31" name="Рисунок 14">
            <a:extLst>
              <a:ext uri="{FF2B5EF4-FFF2-40B4-BE49-F238E27FC236}">
                <a16:creationId xmlns:a16="http://schemas.microsoft.com/office/drawing/2014/main" id="{5ABE3DC5-430F-4F0E-99FB-511F6D52F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9897"/>
            <a:ext cx="2633268" cy="3174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945620" y="1076567"/>
            <a:ext cx="457488" cy="6036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8289586" y="763398"/>
            <a:ext cx="3270035" cy="2018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 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к  первой задаче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её.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5AE0297-446C-49F4-A799-A36E3A08119A}"/>
              </a:ext>
            </a:extLst>
          </p:cNvPr>
          <p:cNvSpPr/>
          <p:nvPr/>
        </p:nvSpPr>
        <p:spPr>
          <a:xfrm>
            <a:off x="8163653" y="3221418"/>
            <a:ext cx="3395968" cy="22695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Составь схему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ко второй задаче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реши её.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07" y="5873873"/>
            <a:ext cx="855092" cy="94201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61E8525-E969-4B5C-8675-32EDCCDE5345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823980" y="763398"/>
            <a:ext cx="7189232" cy="260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9874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6" y="3000211"/>
            <a:ext cx="2624854" cy="3741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3021106" y="3110753"/>
            <a:ext cx="4598894" cy="22827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582706" y="349623"/>
            <a:ext cx="5576047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Дубов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8 марок, на 4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Каштанов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?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з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адача 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12 (к.)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каштанов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591DD-026B-4509-B8DC-DC88FE7CF7B3}"/>
              </a:ext>
            </a:extLst>
          </p:cNvPr>
          <p:cNvSpPr txBox="1"/>
          <p:nvPr/>
        </p:nvSpPr>
        <p:spPr>
          <a:xfrm>
            <a:off x="6158753" y="215153"/>
            <a:ext cx="5807243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Дубов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8.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Каштанов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?, на 4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з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адача </a:t>
            </a:r>
            <a:endParaRPr lang="ru-RU" sz="2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4 = 4 (к.)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4 каштана.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1043EA-F78E-4014-A180-096266B6C709}"/>
              </a:ext>
            </a:extLst>
          </p:cNvPr>
          <p:cNvSpPr/>
          <p:nvPr/>
        </p:nvSpPr>
        <p:spPr>
          <a:xfrm>
            <a:off x="8247529" y="3200400"/>
            <a:ext cx="3630706" cy="21931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Сравни  схемы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решения первой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второй задач.</a:t>
            </a:r>
          </a:p>
        </p:txBody>
      </p:sp>
    </p:spTree>
    <p:extLst>
      <p:ext uri="{BB962C8B-B14F-4D97-AF65-F5344CB8AC3E}">
        <p14:creationId xmlns:p14="http://schemas.microsoft.com/office/powerpoint/2010/main" val="423239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755128" y="154161"/>
            <a:ext cx="8937812" cy="6488260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055" y="6273306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314108" y="686772"/>
            <a:ext cx="5686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Физкультминутка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F4C3677-F35E-40BC-870D-BD7DACEDA45E}"/>
              </a:ext>
            </a:extLst>
          </p:cNvPr>
          <p:cNvSpPr txBox="1"/>
          <p:nvPr/>
        </p:nvSpPr>
        <p:spPr>
          <a:xfrm>
            <a:off x="10178764" y="5673967"/>
            <a:ext cx="9861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S Text"/>
                <a:ea typeface="+mn-ea"/>
                <a:cs typeface="+mn-cs"/>
                <a:hlinkClick r:id="rId10"/>
              </a:rPr>
              <a:t>flomaster.club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E8CE11D-262C-4EFC-AADF-645719DEF0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1" y="3451959"/>
            <a:ext cx="3191652" cy="3175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pic>
        <p:nvPicPr>
          <p:cNvPr id="19" name="Picture 6">
            <a:extLst>
              <a:ext uri="{FF2B5EF4-FFF2-40B4-BE49-F238E27FC236}">
                <a16:creationId xmlns:a16="http://schemas.microsoft.com/office/drawing/2014/main" id="{90B01F30-4CD1-4E03-83F9-C353BA7DA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524" y="1413910"/>
            <a:ext cx="7305702" cy="45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733729"/>
      </p:ext>
    </p:extLst>
  </p:cSld>
  <p:clrMapOvr>
    <a:masterClrMapping/>
  </p:clrMapOvr>
  <p:transition spd="slow" advClick="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949028" y="340659"/>
            <a:ext cx="8743911" cy="6301762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507" y="6134272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A468FB66-B668-4A79-83CD-D923F588E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83718" y="281214"/>
            <a:ext cx="8031134" cy="592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3501317" y="1215322"/>
            <a:ext cx="437598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Подведение итогов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8E542A-3FD7-4431-AAD0-B545AC34AB90}"/>
              </a:ext>
            </a:extLst>
          </p:cNvPr>
          <p:cNvSpPr txBox="1"/>
          <p:nvPr/>
        </p:nvSpPr>
        <p:spPr>
          <a:xfrm>
            <a:off x="3707144" y="3596264"/>
            <a:ext cx="492496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/>
              <a:t>Продолжи!</a:t>
            </a:r>
            <a:endParaRPr lang="ru-RU" sz="2800" dirty="0"/>
          </a:p>
          <a:p>
            <a:r>
              <a:rPr lang="ru-RU" sz="2800" b="1" dirty="0"/>
              <a:t>Если в задаче одна величина на несколько единиц меньше, то другая …  .</a:t>
            </a:r>
            <a:endParaRPr lang="ru-RU" sz="2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B2D8CC-FA05-4D50-924D-BB3DA6C2346A}"/>
              </a:ext>
            </a:extLst>
          </p:cNvPr>
          <p:cNvSpPr txBox="1"/>
          <p:nvPr/>
        </p:nvSpPr>
        <p:spPr>
          <a:xfrm>
            <a:off x="9369282" y="6176657"/>
            <a:ext cx="17301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i="0" u="none" strike="noStrike" dirty="0">
                <a:effectLst/>
                <a:latin typeface="YS Text"/>
                <a:hlinkClick r:id="rId11"/>
              </a:rPr>
              <a:t>topolek-oktabrskoe.ddousman.ru</a:t>
            </a:r>
            <a:endParaRPr lang="ru-RU" sz="8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866BFF2-87E4-40F2-A046-FF2A06A5C9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9" y="319316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3651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787180" y="2348753"/>
            <a:ext cx="10398888" cy="1631575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Если в задаче одна величина 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на несколько единиц меньше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, то другая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на столько же единиц больше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C4D1CA-6F83-4B78-957F-BA1CAB7BA784}"/>
              </a:ext>
            </a:extLst>
          </p:cNvPr>
          <p:cNvSpPr txBox="1"/>
          <p:nvPr/>
        </p:nvSpPr>
        <p:spPr>
          <a:xfrm>
            <a:off x="492981" y="324348"/>
            <a:ext cx="108278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Запомни!!!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5EA73E-5E37-4585-BB9E-593D00D52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9029"/>
            <a:ext cx="3085106" cy="3175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73935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247" y="6148565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2871059" y="2982353"/>
            <a:ext cx="395306" cy="5215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019" y="1950532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251509" y="480099"/>
            <a:ext cx="25552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РЕФЛЕКСИЯ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2688D7E-0468-4598-B22A-3AB40303A446}"/>
              </a:ext>
            </a:extLst>
          </p:cNvPr>
          <p:cNvSpPr/>
          <p:nvPr/>
        </p:nvSpPr>
        <p:spPr>
          <a:xfrm>
            <a:off x="2876016" y="1449199"/>
            <a:ext cx="8411933" cy="109499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ctr"/>
            <a:r>
              <a:rPr lang="ru-RU" sz="2400" b="1" dirty="0"/>
              <a:t>Понравилось ли вам, работая в паре,</a:t>
            </a:r>
            <a:r>
              <a:rPr lang="ru-RU" sz="2400" dirty="0"/>
              <a:t>  </a:t>
            </a:r>
            <a:r>
              <a:rPr lang="ru-RU" sz="2400" b="1" dirty="0"/>
              <a:t>рассказывать друг другу свои рассуждения при решении задач?</a:t>
            </a:r>
          </a:p>
          <a:p>
            <a:pPr lvl="0" algn="ctr" fontAlgn="ctr"/>
            <a:r>
              <a:rPr lang="ru-RU" sz="2400" b="1" dirty="0"/>
              <a:t> 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249EC523-31C0-4B17-B9B4-E7E2B822D91C}"/>
              </a:ext>
            </a:extLst>
          </p:cNvPr>
          <p:cNvSpPr/>
          <p:nvPr/>
        </p:nvSpPr>
        <p:spPr>
          <a:xfrm>
            <a:off x="3993464" y="2799717"/>
            <a:ext cx="6638677" cy="109499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Возникали ли у вас трудности </a:t>
            </a:r>
          </a:p>
          <a:p>
            <a:pPr algn="ctr"/>
            <a:r>
              <a:rPr lang="ru-RU" sz="2400" b="1" dirty="0"/>
              <a:t>при самостоятельном составлении схем </a:t>
            </a:r>
          </a:p>
          <a:p>
            <a:pPr algn="ctr"/>
            <a:r>
              <a:rPr lang="ru-RU" sz="2400" b="1" dirty="0"/>
              <a:t>и решении задач?</a:t>
            </a: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1927C07D-76CD-447F-806C-EA137F3C9D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244" y="4000834"/>
            <a:ext cx="382530" cy="369108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F58580BD-7586-48CC-B9DB-E84CE18A19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4697595" y="5491025"/>
            <a:ext cx="395306" cy="521584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A0553D2A-18C1-4377-BBE2-33CE7809B65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7" y="3159355"/>
            <a:ext cx="2227716" cy="3175200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DE731E0-6B34-40AB-B2A2-490CABB6857F}"/>
              </a:ext>
            </a:extLst>
          </p:cNvPr>
          <p:cNvSpPr/>
          <p:nvPr/>
        </p:nvSpPr>
        <p:spPr>
          <a:xfrm>
            <a:off x="4592489" y="4106513"/>
            <a:ext cx="7375768" cy="1151571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Что необходимо сделать, чтобы устранить все затруднения, которые возникали при составлении схем и решении задач?</a:t>
            </a:r>
          </a:p>
        </p:txBody>
      </p:sp>
    </p:spTree>
    <p:extLst>
      <p:ext uri="{BB962C8B-B14F-4D97-AF65-F5344CB8AC3E}">
        <p14:creationId xmlns:p14="http://schemas.microsoft.com/office/powerpoint/2010/main" val="249246326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8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" y="3196708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1300762" y="981003"/>
            <a:ext cx="9590475" cy="1815882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Задача 1.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марок, а у Саши на 3 марки меньше. Сколько марок у Саши?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5468471" y="3385792"/>
            <a:ext cx="5871882" cy="1398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 схему и реши задачу 1. </a:t>
            </a:r>
          </a:p>
        </p:txBody>
      </p:sp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latin typeface="+mn-lt"/>
              </a:rPr>
              <a:t>Молодцы!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574081" y="3732533"/>
            <a:ext cx="603953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1.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?, на 3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– 3 = 4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4 марки.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02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99" y="3199900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28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2420471" y="158129"/>
            <a:ext cx="8624048" cy="353942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1.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марок, а у Саши на 3 марки меньше.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Сколько марок у Саши?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2.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Коли 7 марок. Это на 3 марки меньше, чем у Саши.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Сколько марок у Саши?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2735552" y="3872753"/>
            <a:ext cx="3914855" cy="17687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Сравни условия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вопросы задач 1 и 2.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0BC9D19-924A-4A27-8F7C-78CFD8F73888}"/>
              </a:ext>
            </a:extLst>
          </p:cNvPr>
          <p:cNvSpPr/>
          <p:nvPr/>
        </p:nvSpPr>
        <p:spPr>
          <a:xfrm>
            <a:off x="7032938" y="3872753"/>
            <a:ext cx="3688850" cy="17687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схему и реши  задачу 2.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5854354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6" y="3000211"/>
            <a:ext cx="2624854" cy="3741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3021106" y="3110753"/>
            <a:ext cx="4598894" cy="22827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582706" y="215153"/>
            <a:ext cx="4972060" cy="280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?, на 3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– 3 = 4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4 марки.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591DD-026B-4509-B8DC-DC88FE7CF7B3}"/>
              </a:ext>
            </a:extLst>
          </p:cNvPr>
          <p:cNvSpPr txBox="1"/>
          <p:nvPr/>
        </p:nvSpPr>
        <p:spPr>
          <a:xfrm>
            <a:off x="5378824" y="215153"/>
            <a:ext cx="5807243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Коли – 7 марок, на 3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Саши – ?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2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+ 3 = 10 (м.)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10 марок.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1043EA-F78E-4014-A180-096266B6C709}"/>
              </a:ext>
            </a:extLst>
          </p:cNvPr>
          <p:cNvSpPr/>
          <p:nvPr/>
        </p:nvSpPr>
        <p:spPr>
          <a:xfrm>
            <a:off x="8247529" y="3200400"/>
            <a:ext cx="3630706" cy="22034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Сравни  схемы и решения задач 1 и 2.</a:t>
            </a:r>
          </a:p>
        </p:txBody>
      </p:sp>
    </p:spTree>
    <p:extLst>
      <p:ext uri="{BB962C8B-B14F-4D97-AF65-F5344CB8AC3E}">
        <p14:creationId xmlns:p14="http://schemas.microsoft.com/office/powerpoint/2010/main" val="668412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87" y="6040526"/>
            <a:ext cx="635915" cy="6593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3250841" y="6255058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407" y="618776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995" y="5904021"/>
            <a:ext cx="451536" cy="430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" y="3196708"/>
            <a:ext cx="2227716" cy="3175200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1040">
            <a:off x="2109131" y="5633817"/>
            <a:ext cx="1042447" cy="7101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11B4B3F-916F-40BF-B71E-41C57E3BA3F0}"/>
              </a:ext>
            </a:extLst>
          </p:cNvPr>
          <p:cNvSpPr txBox="1"/>
          <p:nvPr/>
        </p:nvSpPr>
        <p:spPr>
          <a:xfrm>
            <a:off x="1021729" y="641123"/>
            <a:ext cx="10790385" cy="224676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 3. </a:t>
            </a:r>
          </a:p>
          <a:p>
            <a:pPr algn="just"/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У Светы 12 открыток. Это на 5 открыток меньше, чем у Кати. Сколько открыток у Кати?</a:t>
            </a: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F7BEE73-7D2F-4362-927F-76544E381EC0}"/>
              </a:ext>
            </a:extLst>
          </p:cNvPr>
          <p:cNvSpPr/>
          <p:nvPr/>
        </p:nvSpPr>
        <p:spPr>
          <a:xfrm>
            <a:off x="6052810" y="4456097"/>
            <a:ext cx="5871882" cy="13985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Составь  схему и реши задачу 3.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A2B8155-117E-445B-B063-F2D0116A30BA}"/>
              </a:ext>
            </a:extLst>
          </p:cNvPr>
          <p:cNvSpPr/>
          <p:nvPr/>
        </p:nvSpPr>
        <p:spPr>
          <a:xfrm>
            <a:off x="6543642" y="2256738"/>
            <a:ext cx="4420193" cy="18662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Вариант 2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 Объясни свои рассуждения.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75E3D65A-FD25-48DA-B183-E35CCA8148EC}"/>
              </a:ext>
            </a:extLst>
          </p:cNvPr>
          <p:cNvSpPr/>
          <p:nvPr/>
        </p:nvSpPr>
        <p:spPr>
          <a:xfrm>
            <a:off x="2390555" y="2275306"/>
            <a:ext cx="3899647" cy="1818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Вариант 1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Прочитай условие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и вопрос задачи 3.</a:t>
            </a:r>
          </a:p>
        </p:txBody>
      </p:sp>
    </p:spTree>
    <p:extLst>
      <p:ext uri="{BB962C8B-B14F-4D97-AF65-F5344CB8AC3E}">
        <p14:creationId xmlns:p14="http://schemas.microsoft.com/office/powerpoint/2010/main" val="127654648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" y="2262626"/>
            <a:ext cx="2883067" cy="4109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458281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CA699C6-7D9B-47C1-BE47-E9B1BB61212B}"/>
              </a:ext>
            </a:extLst>
          </p:cNvPr>
          <p:cNvSpPr/>
          <p:nvPr/>
        </p:nvSpPr>
        <p:spPr>
          <a:xfrm>
            <a:off x="5244353" y="3675972"/>
            <a:ext cx="6552482" cy="1777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Задание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Проверь у соседа правильность  составления схемы и решения задачи 3.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B5CD50-E8A0-4035-9CCF-721D239E775D}"/>
              </a:ext>
            </a:extLst>
          </p:cNvPr>
          <p:cNvSpPr txBox="1"/>
          <p:nvPr/>
        </p:nvSpPr>
        <p:spPr>
          <a:xfrm>
            <a:off x="3048000" y="537882"/>
            <a:ext cx="6902824" cy="2785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Светы – 12 открыток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5 меньше.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Кати – ?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3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+ 5</a:t>
            </a: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17 (от.)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17 открыток.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0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787180" y="2348753"/>
            <a:ext cx="10398888" cy="1631575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Если в задаче одна величина 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на несколько единиц меньше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, то другая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на столько же единиц больше</a:t>
            </a:r>
            <a:r>
              <a:rPr lang="ru-RU" sz="3600" b="1" dirty="0">
                <a:solidFill>
                  <a:schemeClr val="tx1"/>
                </a:solidFill>
                <a:latin typeface="+mn-lt"/>
                <a:cs typeface="+mn-cs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C4D1CA-6F83-4B78-957F-BA1CAB7BA784}"/>
              </a:ext>
            </a:extLst>
          </p:cNvPr>
          <p:cNvSpPr txBox="1"/>
          <p:nvPr/>
        </p:nvSpPr>
        <p:spPr>
          <a:xfrm>
            <a:off x="492981" y="324348"/>
            <a:ext cx="108278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Запомни!!!</a:t>
            </a:r>
            <a:endParaRPr lang="ru-RU" sz="3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5EA73E-5E37-4585-BB9E-593D00D52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9029"/>
            <a:ext cx="3085106" cy="3175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21099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" y="6284379"/>
            <a:ext cx="410657" cy="4285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8" y="247920"/>
            <a:ext cx="573085" cy="6521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621" y="247920"/>
            <a:ext cx="408635" cy="464358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8777925F-0391-49DA-91E4-FB004011D903}"/>
              </a:ext>
            </a:extLst>
          </p:cNvPr>
          <p:cNvSpPr/>
          <p:nvPr/>
        </p:nvSpPr>
        <p:spPr>
          <a:xfrm rot="20422078">
            <a:off x="5058227" y="4898504"/>
            <a:ext cx="1630172" cy="439270"/>
          </a:xfrm>
          <a:prstGeom prst="ellipse">
            <a:avLst/>
          </a:prstGeom>
          <a:solidFill>
            <a:srgbClr val="F2F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94E988-88AB-49F2-A204-892464B7E304}"/>
              </a:ext>
            </a:extLst>
          </p:cNvPr>
          <p:cNvSpPr/>
          <p:nvPr/>
        </p:nvSpPr>
        <p:spPr>
          <a:xfrm>
            <a:off x="2755128" y="154161"/>
            <a:ext cx="8937812" cy="6488260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055" y="6273306"/>
            <a:ext cx="451536" cy="43053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745694" y="1449921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7" y="2671993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067" y="5863549"/>
            <a:ext cx="855092" cy="9420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123EADC-07C1-4428-84B8-A1F577E877D1}"/>
              </a:ext>
            </a:extLst>
          </p:cNvPr>
          <p:cNvSpPr txBox="1"/>
          <p:nvPr/>
        </p:nvSpPr>
        <p:spPr>
          <a:xfrm>
            <a:off x="4314108" y="686772"/>
            <a:ext cx="5686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Физкультминутка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D9D9373-A20C-4E52-AA33-373F751887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76374">
            <a:off x="2462370" y="5636933"/>
            <a:ext cx="1042447" cy="710168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FA43B6E-9308-4B58-B879-FAA42F029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524" y="1413910"/>
            <a:ext cx="7305702" cy="45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F4C3677-F35E-40BC-870D-BD7DACEDA45E}"/>
              </a:ext>
            </a:extLst>
          </p:cNvPr>
          <p:cNvSpPr txBox="1"/>
          <p:nvPr/>
        </p:nvSpPr>
        <p:spPr>
          <a:xfrm>
            <a:off x="10178764" y="5673967"/>
            <a:ext cx="9861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S Text"/>
                <a:ea typeface="+mn-ea"/>
                <a:cs typeface="+mn-cs"/>
                <a:hlinkClick r:id="rId11"/>
              </a:rPr>
              <a:t>flomaster.club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E8CE11D-262C-4EFC-AADF-645719DEF0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1" y="3451959"/>
            <a:ext cx="3191652" cy="3175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0B9CFC-55BA-40CA-8136-4751FBF7585B}"/>
              </a:ext>
            </a:extLst>
          </p:cNvPr>
          <p:cNvSpPr txBox="1"/>
          <p:nvPr/>
        </p:nvSpPr>
        <p:spPr>
          <a:xfrm>
            <a:off x="11395526" y="58738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4639002"/>
      </p:ext>
    </p:extLst>
  </p:cSld>
  <p:clrMapOvr>
    <a:masterClrMapping/>
  </p:clrMapOvr>
  <p:transition spd="slow" advClick="0">
    <p:wipe/>
  </p:transition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2196CA-8D48-47B0-9C8C-268F70368960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2547570a-e5f4-4946-a4c3-82580e42479e"/>
    <ds:schemaRef ds:uri="6ee78bd2-4339-4042-adc0-bcc646419980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математике с умной совой</Template>
  <TotalTime>5331</TotalTime>
  <Words>729</Words>
  <Application>Microsoft Office PowerPoint</Application>
  <PresentationFormat>Шырокаэкранны</PresentationFormat>
  <Paragraphs>151</Paragraphs>
  <Slides>20</Slides>
  <Notes>0</Notes>
  <HiddenSlides>0</HiddenSlides>
  <MMClips>0</MMClips>
  <ScaleCrop>false</ScaleCrop>
  <HeadingPairs>
    <vt:vector size="6" baseType="variant">
      <vt:variant>
        <vt:lpstr>Выкарыстоўваюцца шрыфты</vt:lpstr>
      </vt:variant>
      <vt:variant>
        <vt:i4>6</vt:i4>
      </vt:variant>
      <vt:variant>
        <vt:lpstr>Тэма</vt:lpstr>
      </vt:variant>
      <vt:variant>
        <vt:i4>1</vt:i4>
      </vt:variant>
      <vt:variant>
        <vt:lpstr>Загалоўкі слайдаў</vt:lpstr>
      </vt:variant>
      <vt:variant>
        <vt:i4>20</vt:i4>
      </vt:variant>
    </vt:vector>
  </HeadingPairs>
  <TitlesOfParts>
    <vt:vector size="27" baseType="lpstr">
      <vt:lpstr>Arial</vt:lpstr>
      <vt:lpstr>Calibri</vt:lpstr>
      <vt:lpstr>Segoe UI</vt:lpstr>
      <vt:lpstr>Segoe UI Light</vt:lpstr>
      <vt:lpstr>Times New Roman</vt:lpstr>
      <vt:lpstr>YS Text</vt:lpstr>
      <vt:lpstr>Тема1</vt:lpstr>
      <vt:lpstr>  Простые задачи в косвенной форме:  эффективные способы   формирования умений решать во II классе 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Прэзентацыя PowerPoint</vt:lpstr>
      <vt:lpstr>Молодцы!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методы формирования умений решать простые текстовые задачи на движение в одном направлении</dc:title>
  <dc:creator>Nata</dc:creator>
  <cp:lastModifiedBy>Галина</cp:lastModifiedBy>
  <cp:revision>182</cp:revision>
  <dcterms:created xsi:type="dcterms:W3CDTF">2022-11-26T19:01:26Z</dcterms:created>
  <dcterms:modified xsi:type="dcterms:W3CDTF">2024-08-01T11:51:49Z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