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86" r:id="rId5"/>
    <p:sldId id="260" r:id="rId6"/>
    <p:sldId id="287" r:id="rId7"/>
    <p:sldId id="288" r:id="rId8"/>
    <p:sldId id="261" r:id="rId9"/>
    <p:sldId id="274" r:id="rId10"/>
    <p:sldId id="262" r:id="rId11"/>
    <p:sldId id="263" r:id="rId12"/>
    <p:sldId id="264" r:id="rId13"/>
    <p:sldId id="265" r:id="rId14"/>
    <p:sldId id="290" r:id="rId15"/>
    <p:sldId id="291" r:id="rId16"/>
    <p:sldId id="277" r:id="rId17"/>
    <p:sldId id="283" r:id="rId18"/>
    <p:sldId id="289" r:id="rId19"/>
    <p:sldId id="280" r:id="rId20"/>
    <p:sldId id="279" r:id="rId21"/>
    <p:sldId id="281" r:id="rId22"/>
    <p:sldId id="29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g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712" y="260648"/>
            <a:ext cx="482453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i="1" dirty="0">
                <a:latin typeface="Times New Roman" pitchFamily="18" charset="0"/>
                <a:cs typeface="Times New Roman" pitchFamily="18" charset="0"/>
              </a:rPr>
              <a:t>УСТАНОВА АДУКАЦЫІ </a:t>
            </a:r>
          </a:p>
          <a:p>
            <a:pPr algn="ctr"/>
            <a:r>
              <a:rPr lang="be-BY" i="1" dirty="0">
                <a:latin typeface="Times New Roman" pitchFamily="18" charset="0"/>
                <a:cs typeface="Times New Roman" pitchFamily="18" charset="0"/>
              </a:rPr>
              <a:t>ГІМНАЗІЯ ІМЯ Я. КУПАЛЫ</a:t>
            </a:r>
          </a:p>
          <a:p>
            <a:pPr algn="ctr"/>
            <a:r>
              <a:rPr lang="be-BY" sz="2400" i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be-BY" sz="2400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e-BY" sz="2400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e-BY" sz="2400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3200" i="1" dirty="0">
                <a:latin typeface="Times New Roman" pitchFamily="18" charset="0"/>
                <a:cs typeface="Times New Roman" pitchFamily="18" charset="0"/>
              </a:rPr>
              <a:t>майстар-клас</a:t>
            </a:r>
          </a:p>
          <a:p>
            <a:pPr algn="ctr"/>
            <a:endParaRPr lang="be-BY" sz="2400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4000" b="1" i="1" dirty="0">
                <a:latin typeface="Times New Roman" pitchFamily="18" charset="0"/>
                <a:cs typeface="Times New Roman" pitchFamily="18" charset="0"/>
              </a:rPr>
              <a:t>РОДНЫЯ НАЗВЫ</a:t>
            </a:r>
          </a:p>
          <a:p>
            <a:endParaRPr lang="be-BY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be-BY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be-BY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be-BY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i="1" dirty="0">
                <a:latin typeface="Times New Roman" pitchFamily="18" charset="0"/>
                <a:cs typeface="Times New Roman" pitchFamily="18" charset="0"/>
              </a:rPr>
              <a:t>Майстар:</a:t>
            </a:r>
          </a:p>
          <a:p>
            <a:endParaRPr lang="be-BY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i="1" dirty="0">
                <a:latin typeface="Times New Roman" pitchFamily="18" charset="0"/>
                <a:cs typeface="Times New Roman" pitchFamily="18" charset="0"/>
              </a:rPr>
              <a:t>Г. М. Падзіла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589311-4791-E25D-9E29-24AA96FD5A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63662" y="-1121388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712" y="476672"/>
            <a:ext cx="475252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b="1" u="sng" dirty="0">
                <a:latin typeface="Times New Roman" pitchFamily="18" charset="0"/>
                <a:cs typeface="Times New Roman" pitchFamily="18" charset="0"/>
              </a:rPr>
              <a:t>«ПРАФЕСАРЫ»</a:t>
            </a:r>
          </a:p>
          <a:p>
            <a:pPr algn="just"/>
            <a:r>
              <a:rPr lang="be-BY" sz="2000" b="1" dirty="0">
                <a:latin typeface="Times New Roman" pitchFamily="18" charset="0"/>
                <a:cs typeface="Times New Roman" pitchFamily="18" charset="0"/>
              </a:rPr>
              <a:t>БАБРЫ –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be-BY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ад</a:t>
            </a:r>
            <a:r>
              <a:rPr lang="be-BY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прозвішча БОБР; </a:t>
            </a:r>
          </a:p>
          <a:p>
            <a:pPr algn="just"/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2. ад назвы 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жывёлы.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e-BY" sz="2000" b="1" dirty="0">
                <a:latin typeface="Times New Roman" pitchFamily="18" charset="0"/>
                <a:cs typeface="Times New Roman" pitchFamily="18" charset="0"/>
              </a:rPr>
              <a:t>КОЗЕНКІ (КОЗЕНЬКІ)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– 1. ад прозвішчаў КАЗЕЙКА, КАЗЕКА, КОЗІЧ, КАЗАРЭЗ, КОЗІН; 2. ад назвы жывелы; 3. ад “казна” (тэрыторыя належала ў Х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000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. казне, дзяржаве, а не пану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e-BY" sz="2000" b="1" dirty="0">
                <a:latin typeface="Times New Roman" pitchFamily="18" charset="0"/>
                <a:cs typeface="Times New Roman" pitchFamily="18" charset="0"/>
              </a:rPr>
              <a:t>КРЫНІЧНЫ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–  ад “крыніца” (згодна 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з легендай,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раней была на тэрыторыі, а зараз – 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б’е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з-пад зямлі на беразе Прыпяці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e-BY" sz="2000" b="1" dirty="0">
                <a:latin typeface="Times New Roman" pitchFamily="18" charset="0"/>
                <a:cs typeface="Times New Roman" pitchFamily="18" charset="0"/>
              </a:rPr>
              <a:t>СЛАБАДА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– ад 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назвы тыпу пасялення,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дзе людзі часова вызваляліся ад выплаты падаткаў, былі “свабодныя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”.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e-BY" sz="2000" b="1" dirty="0">
                <a:latin typeface="Times New Roman" pitchFamily="18" charset="0"/>
                <a:cs typeface="Times New Roman" pitchFamily="18" charset="0"/>
              </a:rPr>
              <a:t>МАХНАВІЧЫ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– ад прозвішча (мянушкі) Махнач + </a:t>
            </a:r>
            <a:r>
              <a:rPr lang="be-BY" sz="2000" dirty="0" err="1" smtClean="0">
                <a:latin typeface="Times New Roman" pitchFamily="18" charset="0"/>
                <a:cs typeface="Times New Roman" pitchFamily="18" charset="0"/>
              </a:rPr>
              <a:t>авіч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B357FD-8F94-2A72-3DD2-30F6FC2071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11560" y="-1179259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1720" y="623878"/>
            <a:ext cx="468052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400" b="1" u="sng" dirty="0">
                <a:latin typeface="Times New Roman" pitchFamily="18" charset="0"/>
                <a:cs typeface="Times New Roman" pitchFamily="18" charset="0"/>
              </a:rPr>
              <a:t>«ПРАФЕСАРЫ»</a:t>
            </a:r>
          </a:p>
          <a:p>
            <a:pPr algn="just"/>
            <a:r>
              <a:rPr lang="be-BY" sz="2400" b="1" dirty="0" smtClean="0">
                <a:latin typeface="Times New Roman" pitchFamily="18" charset="0"/>
                <a:cs typeface="Times New Roman" pitchFamily="18" charset="0"/>
              </a:rPr>
              <a:t>ВАСЬКАЎКА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– ад імя Васіль, Васька + </a:t>
            </a:r>
            <a:r>
              <a:rPr lang="be-BY" sz="2400" dirty="0" err="1" smtClean="0">
                <a:latin typeface="Times New Roman" pitchFamily="18" charset="0"/>
                <a:cs typeface="Times New Roman" pitchFamily="18" charset="0"/>
              </a:rPr>
              <a:t>аўк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ЗАГОРЫНЫ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 – ад </a:t>
            </a:r>
            <a:r>
              <a:rPr lang="be-BY" sz="2400" dirty="0" err="1" smtClean="0">
                <a:latin typeface="Times New Roman" pitchFamily="18" charset="0"/>
                <a:cs typeface="Times New Roman" pitchFamily="18" charset="0"/>
              </a:rPr>
              <a:t>месца-знаходжання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вёскі: за гарамі.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КАСЦЮКОВІЧЫ –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ад прозвішча Касцюк + </a:t>
            </a:r>
            <a:r>
              <a:rPr lang="be-BY" sz="2400" dirty="0" err="1" smtClean="0">
                <a:latin typeface="Times New Roman" pitchFamily="18" charset="0"/>
                <a:cs typeface="Times New Roman" pitchFamily="18" charset="0"/>
              </a:rPr>
              <a:t>овіч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ЦЕЛЕПУНЫ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 – 1. ад мянушкі (прозвішча) Целяпун; 2. ад “целяпацца” – малоць языком (у мінулым – язык звана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 ЯСЯНЕЦ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 – ад лясной пароды – ясень + </a:t>
            </a:r>
            <a:r>
              <a:rPr lang="be-BY" sz="2400" dirty="0" err="1" smtClean="0">
                <a:latin typeface="Times New Roman" pitchFamily="18" charset="0"/>
                <a:cs typeface="Times New Roman" pitchFamily="18" charset="0"/>
              </a:rPr>
              <a:t>ец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be-BY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E0D303-D874-B846-59CA-7D4BF8BFBE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88640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1720" y="1556792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e-BY" dirty="0">
              <a:latin typeface="Times New Roman" pitchFamily="18" charset="0"/>
              <a:cs typeface="Times New Roman" pitchFamily="18" charset="0"/>
            </a:endParaRPr>
          </a:p>
          <a:p>
            <a:endParaRPr lang="be-BY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1285860"/>
            <a:ext cx="4857784" cy="501675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endParaRPr lang="be-BY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b="1" dirty="0" smtClean="0">
                <a:latin typeface="Times New Roman" pitchFamily="18" charset="0"/>
                <a:cs typeface="Times New Roman" pitchFamily="18" charset="0"/>
              </a:rPr>
              <a:t>АСАВЕЦ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b="1" dirty="0" smtClean="0">
                <a:latin typeface="Times New Roman" pitchFamily="18" charset="0"/>
                <a:cs typeface="Times New Roman" pitchFamily="18" charset="0"/>
              </a:rPr>
              <a:t>ДЗЯРБІНКІ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b="1" dirty="0" smtClean="0">
                <a:latin typeface="Times New Roman" pitchFamily="18" charset="0"/>
                <a:cs typeface="Times New Roman" pitchFamily="18" charset="0"/>
              </a:rPr>
              <a:t>КРУШНІКІ</a:t>
            </a:r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b="1" dirty="0">
                <a:latin typeface="Times New Roman" pitchFamily="18" charset="0"/>
                <a:cs typeface="Times New Roman" pitchFamily="18" charset="0"/>
              </a:rPr>
              <a:t>ПАДЛЯДЗІЧЫ 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аснове – тэрмін дзерба – 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неапрацаваны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ўчастак зямлі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айконім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утвораны ад назвы расліны – крушына.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старабеларуская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назва асіны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dirty="0">
                <a:latin typeface="Times New Roman" pitchFamily="18" charset="0"/>
                <a:cs typeface="Times New Roman" pitchFamily="18" charset="0"/>
              </a:rPr>
              <a:t>ад назвы ўчастка лесу пад поле ці луг – ляда.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39752" y="56535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«СУАД</a:t>
            </a:r>
            <a:r>
              <a:rPr lang="be-BY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НЯСІ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80A5CC-EDF4-D9E9-7494-4E4190E913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85789" y="764704"/>
            <a:ext cx="4857784" cy="5632311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just"/>
            <a:endParaRPr lang="be-BY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БУДА 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</a:p>
          <a:p>
            <a:pPr algn="just"/>
            <a:endParaRPr lang="be-BY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ЛІТОВІШЧА 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  <a:p>
            <a:pPr algn="just"/>
            <a:endParaRPr lang="be-BY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ПЕРАДРЭЙКА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НАРОЎШЧЫЗНА</a:t>
            </a:r>
            <a:endParaRPr lang="be-BY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значыць 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«драць» –     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асвоіць участак зямлі.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 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назвы 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памяшкання, 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дзе жыў буднік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вёска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якая ўтворана на «роўным месцы».</a:t>
            </a: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 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лецянец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часовае збудаванне на сенакосе.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086774-779B-4F74-FC44-5D5F1CE51A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1720" y="1556792"/>
            <a:ext cx="460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e-BY" dirty="0">
              <a:latin typeface="Times New Roman" pitchFamily="18" charset="0"/>
              <a:cs typeface="Times New Roman" pitchFamily="18" charset="0"/>
            </a:endParaRPr>
          </a:p>
          <a:p>
            <a:endParaRPr lang="be-BY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1285860"/>
            <a:ext cx="4857784" cy="501675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endParaRPr lang="be-BY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b="1" dirty="0" smtClean="0">
                <a:latin typeface="Times New Roman" pitchFamily="18" charset="0"/>
                <a:cs typeface="Times New Roman" pitchFamily="18" charset="0"/>
              </a:rPr>
              <a:t>АСАВЕЦ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b="1" dirty="0" smtClean="0">
                <a:latin typeface="Times New Roman" pitchFamily="18" charset="0"/>
                <a:cs typeface="Times New Roman" pitchFamily="18" charset="0"/>
              </a:rPr>
              <a:t>ДЗЯРБІНКІ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b="1" dirty="0" smtClean="0">
                <a:latin typeface="Times New Roman" pitchFamily="18" charset="0"/>
                <a:cs typeface="Times New Roman" pitchFamily="18" charset="0"/>
              </a:rPr>
              <a:t>КРУШНІКІ</a:t>
            </a:r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b="1" dirty="0">
                <a:latin typeface="Times New Roman" pitchFamily="18" charset="0"/>
                <a:cs typeface="Times New Roman" pitchFamily="18" charset="0"/>
              </a:rPr>
              <a:t>ПАДЛЯДЗІЧЫ 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аснове – тэрмін дзерба – 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неапрацаваны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ўчастак зямлі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айконім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утвораны ад назвы расліны – крушына.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старабеларуская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назва асіны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dirty="0">
                <a:latin typeface="Times New Roman" pitchFamily="18" charset="0"/>
                <a:cs typeface="Times New Roman" pitchFamily="18" charset="0"/>
              </a:rPr>
              <a:t>ад назвы ўчастка лесу пад поле ці луг – ляда.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39752" y="56535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«СУАД</a:t>
            </a:r>
            <a:r>
              <a:rPr lang="be-BY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НЯСІ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80A5CC-EDF4-D9E9-7494-4E4190E913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>
            <a:off x="3226845" y="2139380"/>
            <a:ext cx="1224136" cy="20457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452334" y="3326608"/>
            <a:ext cx="795630" cy="213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448229" y="1849843"/>
            <a:ext cx="752705" cy="9012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452334" y="4047715"/>
            <a:ext cx="795630" cy="1193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21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85789" y="764704"/>
            <a:ext cx="4857784" cy="5632311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just"/>
            <a:endParaRPr lang="be-BY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БУДА </a:t>
            </a:r>
            <a:r>
              <a:rPr lang="be-BY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</a:p>
          <a:p>
            <a:pPr algn="just"/>
            <a:endParaRPr lang="be-BY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ЛІТОВІШЧА </a:t>
            </a:r>
            <a:r>
              <a:rPr lang="be-BY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  <a:p>
            <a:pPr algn="just"/>
            <a:endParaRPr lang="be-BY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ПЕРАДРЭЙКА</a:t>
            </a:r>
            <a:r>
              <a:rPr lang="be-BY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be-BY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be-BY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НАРОЎШЧЫЗНА</a:t>
            </a:r>
            <a:endParaRPr lang="be-BY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значыць 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«драць» –     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асвоіць участак зямлі.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 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назвы 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памяшкання, 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дзе жыў буднік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вёска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якая ўтворана на «роўным месцы».</a:t>
            </a:r>
          </a:p>
          <a:p>
            <a:pPr algn="just"/>
            <a:endParaRPr lang="be-BY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 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лецянец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часовае збудаванне на сенакосе.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086774-779B-4F74-FC44-5D5F1CE51A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2864314" y="1541477"/>
            <a:ext cx="1326523" cy="10234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558513" y="1700808"/>
            <a:ext cx="675568" cy="15084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896297" y="3580859"/>
            <a:ext cx="337784" cy="393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439154" y="2402132"/>
            <a:ext cx="794927" cy="19629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11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3108" y="357166"/>
            <a:ext cx="450059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ЛЕГА ПА-БЕЛАРУСКУ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Вася –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Васька</a:t>
            </a:r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ўка</a:t>
            </a:r>
          </a:p>
          <a:p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горы – </a:t>
            </a:r>
          </a:p>
          <a:p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Загорыны</a:t>
            </a:r>
          </a:p>
          <a:p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Казімір – </a:t>
            </a:r>
          </a:p>
          <a:p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Казіміраўка</a:t>
            </a:r>
          </a:p>
          <a:p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Касцюк – </a:t>
            </a:r>
          </a:p>
          <a:p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Касцюковічы</a:t>
            </a:r>
          </a:p>
          <a:p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Пруд – </a:t>
            </a:r>
          </a:p>
          <a:p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Прудок</a:t>
            </a: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72EFA8-80E4-1C2E-7516-6BB7AE550F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ap-mozur3.jpg">
            <a:extLst>
              <a:ext uri="{FF2B5EF4-FFF2-40B4-BE49-F238E27FC236}">
                <a16:creationId xmlns:a16="http://schemas.microsoft.com/office/drawing/2014/main" id="{EF82AD64-9228-615E-99A2-5D83A7FE417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324528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90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44938" y="836712"/>
            <a:ext cx="450059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3200" b="1" u="sng" dirty="0">
                <a:latin typeface="Times New Roman" pitchFamily="18" charset="0"/>
                <a:cs typeface="Times New Roman" pitchFamily="18" charset="0"/>
              </a:rPr>
              <a:t>Практыкаванне </a:t>
            </a:r>
            <a:r>
              <a:rPr lang="be-BY" sz="3200" b="1" u="sng" dirty="0" smtClean="0">
                <a:latin typeface="Times New Roman" pitchFamily="18" charset="0"/>
                <a:cs typeface="Times New Roman" pitchFamily="18" charset="0"/>
              </a:rPr>
              <a:t>«Салдацікі</a:t>
            </a:r>
            <a:r>
              <a:rPr lang="be-BY" sz="3200" b="1" u="sng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be-BY" sz="3200" b="1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e-BY" sz="2800" b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3200" i="1" dirty="0">
                <a:latin typeface="Times New Roman" pitchFamily="18" charset="0"/>
                <a:cs typeface="Times New Roman" pitchFamily="18" charset="0"/>
              </a:rPr>
              <a:t>Нагорныя, Пранькі, Слабада, Жахавічы, Бярозаўка, Скрыгалаў, Бібікі, Міхалкі, Лучажэвічы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72EFA8-80E4-1C2E-7516-6BB7AE550F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7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3108" y="357166"/>
            <a:ext cx="17088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b="1" u="sng" dirty="0"/>
              <a:t>«Салдацікі»</a:t>
            </a:r>
          </a:p>
          <a:p>
            <a:r>
              <a:rPr lang="be-BY" dirty="0"/>
              <a:t>А –  </a:t>
            </a:r>
          </a:p>
          <a:p>
            <a:r>
              <a:rPr lang="be-BY" b="1" dirty="0"/>
              <a:t>Антонаўка</a:t>
            </a:r>
          </a:p>
          <a:p>
            <a:r>
              <a:rPr lang="be-BY" dirty="0"/>
              <a:t>Б – </a:t>
            </a:r>
          </a:p>
          <a:p>
            <a:r>
              <a:rPr lang="be-BY" b="1" dirty="0"/>
              <a:t>Бібікі</a:t>
            </a:r>
          </a:p>
          <a:p>
            <a:r>
              <a:rPr lang="be-BY" dirty="0"/>
              <a:t>В – </a:t>
            </a:r>
          </a:p>
          <a:p>
            <a:r>
              <a:rPr lang="be-BY" b="1" dirty="0"/>
              <a:t>Васькаўка</a:t>
            </a:r>
          </a:p>
          <a:p>
            <a:r>
              <a:rPr lang="be-BY" dirty="0"/>
              <a:t>Г – </a:t>
            </a:r>
          </a:p>
          <a:p>
            <a:r>
              <a:rPr lang="be-BY" b="1" dirty="0"/>
              <a:t>Гніліца</a:t>
            </a:r>
          </a:p>
          <a:p>
            <a:r>
              <a:rPr lang="be-BY" dirty="0"/>
              <a:t>Д – </a:t>
            </a:r>
          </a:p>
          <a:p>
            <a:r>
              <a:rPr lang="be-BY" b="1" dirty="0"/>
              <a:t>Дразды</a:t>
            </a:r>
          </a:p>
          <a:p>
            <a:r>
              <a:rPr lang="be-BY" dirty="0"/>
              <a:t>Ж –</a:t>
            </a:r>
          </a:p>
          <a:p>
            <a:r>
              <a:rPr lang="be-BY" b="1" dirty="0"/>
              <a:t>Жахавічы</a:t>
            </a:r>
          </a:p>
          <a:p>
            <a:r>
              <a:rPr lang="be-BY" dirty="0"/>
              <a:t>З – </a:t>
            </a:r>
          </a:p>
          <a:p>
            <a:r>
              <a:rPr lang="be-BY" b="1" dirty="0"/>
              <a:t>Забалацце</a:t>
            </a:r>
            <a:endParaRPr lang="ru-RU" b="1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3968" y="1124744"/>
            <a:ext cx="22322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dirty="0"/>
              <a:t>І – </a:t>
            </a:r>
          </a:p>
          <a:p>
            <a:r>
              <a:rPr lang="be-BY" b="1" dirty="0"/>
              <a:t>Іванкаўшчына</a:t>
            </a:r>
          </a:p>
          <a:p>
            <a:r>
              <a:rPr lang="be-BY" dirty="0"/>
              <a:t>К – </a:t>
            </a:r>
          </a:p>
          <a:p>
            <a:r>
              <a:rPr lang="be-BY" b="1" dirty="0"/>
              <a:t>Казіміраўка</a:t>
            </a:r>
          </a:p>
          <a:p>
            <a:r>
              <a:rPr lang="be-BY" dirty="0"/>
              <a:t>Л – </a:t>
            </a:r>
          </a:p>
          <a:p>
            <a:r>
              <a:rPr lang="be-BY" b="1" dirty="0"/>
              <a:t>Лубня</a:t>
            </a:r>
          </a:p>
          <a:p>
            <a:r>
              <a:rPr lang="be-BY" dirty="0"/>
              <a:t>М –</a:t>
            </a:r>
          </a:p>
          <a:p>
            <a:r>
              <a:rPr lang="be-BY" b="1" dirty="0"/>
              <a:t>Мялешкавічы</a:t>
            </a:r>
          </a:p>
          <a:p>
            <a:r>
              <a:rPr lang="be-BY" dirty="0"/>
              <a:t>Н – </a:t>
            </a:r>
          </a:p>
          <a:p>
            <a:r>
              <a:rPr lang="be-BY" b="1" dirty="0"/>
              <a:t>Нароўшчызна</a:t>
            </a:r>
          </a:p>
          <a:p>
            <a:r>
              <a:rPr lang="be-BY" dirty="0"/>
              <a:t>П – </a:t>
            </a:r>
          </a:p>
          <a:p>
            <a:r>
              <a:rPr lang="be-BY" b="1" dirty="0"/>
              <a:t>Прудок</a:t>
            </a:r>
          </a:p>
          <a:p>
            <a:r>
              <a:rPr lang="be-BY" dirty="0"/>
              <a:t>Р –  </a:t>
            </a:r>
          </a:p>
          <a:p>
            <a:r>
              <a:rPr lang="be-BY" b="1" dirty="0"/>
              <a:t>Рудня</a:t>
            </a:r>
            <a:endParaRPr lang="ru-RU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42C8EB-928F-B9E0-BBD2-0C1C2EAD8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  <p:pic>
        <p:nvPicPr>
          <p:cNvPr id="5" name="Рисунок 4" descr="a1cd6d1db7dccbc150fc39ea40da88d4.jpg">
            <a:extLst>
              <a:ext uri="{FF2B5EF4-FFF2-40B4-BE49-F238E27FC236}">
                <a16:creationId xmlns:a16="http://schemas.microsoft.com/office/drawing/2014/main" id="{54EC1F39-02C1-D401-1700-A031ADE84CE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11560" y="-1066936"/>
            <a:ext cx="7101409" cy="9324529"/>
          </a:xfrm>
          <a:prstGeom prst="rect">
            <a:avLst/>
          </a:prstGeom>
        </p:spPr>
      </p:pic>
      <p:pic>
        <p:nvPicPr>
          <p:cNvPr id="6" name="Рисунок 5" descr="Ð Ð¸ÑÑÐ½ÐºÐ¸ ÑÑÐ±Ð¾Ðº Ð´Ð»Ñ Ð´ÐµÑÐµÐ¹.Ð³Ð¾Ð»ÑÐ±Ð°Ñ ÑÑÐ±ÐºÐ°">
            <a:extLst>
              <a:ext uri="{FF2B5EF4-FFF2-40B4-BE49-F238E27FC236}">
                <a16:creationId xmlns:a16="http://schemas.microsoft.com/office/drawing/2014/main" id="{7C51E721-789D-7543-10A2-1D64D6BFEA31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732" y="2472594"/>
            <a:ext cx="1647056" cy="17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avatars.mds.yandex.net/get-pdb/1876838/f7da3ae6-ba81-4c46-96ca-031420e1ca8c/s1200">
            <a:extLst>
              <a:ext uri="{FF2B5EF4-FFF2-40B4-BE49-F238E27FC236}">
                <a16:creationId xmlns:a16="http://schemas.microsoft.com/office/drawing/2014/main" id="{5D70BD2A-55E3-3EE8-4112-C10BDA6D5421}"/>
              </a:ext>
            </a:extLst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2385239"/>
            <a:ext cx="136815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www.1zoom.me/big2/46/88194-ksyu.jpg">
            <a:extLst>
              <a:ext uri="{FF2B5EF4-FFF2-40B4-BE49-F238E27FC236}">
                <a16:creationId xmlns:a16="http://schemas.microsoft.com/office/drawing/2014/main" id="{45DAA235-36BF-903D-934E-0A31BF5E5268}"/>
              </a:ext>
            </a:extLst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1368" y="2584042"/>
            <a:ext cx="172819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avatars.mds.yandex.net/get-pdb/197794/f95bff47-f2a6-45e8-b2ba-32e08cd6407f/s1200">
            <a:extLst>
              <a:ext uri="{FF2B5EF4-FFF2-40B4-BE49-F238E27FC236}">
                <a16:creationId xmlns:a16="http://schemas.microsoft.com/office/drawing/2014/main" id="{130735D6-625E-9658-5F6B-1091349315FE}"/>
              </a:ext>
            </a:extLst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1877" y="2564048"/>
            <a:ext cx="18002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9D1F87-8C27-6D22-0CC4-F0EAEB08C20A}"/>
              </a:ext>
            </a:extLst>
          </p:cNvPr>
          <p:cNvSpPr txBox="1"/>
          <p:nvPr/>
        </p:nvSpPr>
        <p:spPr>
          <a:xfrm>
            <a:off x="2063540" y="932357"/>
            <a:ext cx="47568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be-BY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РЭБУСЫ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A4C119-ACF7-D6A5-9656-74599CB72B71}"/>
              </a:ext>
            </a:extLst>
          </p:cNvPr>
          <p:cNvSpPr txBox="1"/>
          <p:nvPr/>
        </p:nvSpPr>
        <p:spPr>
          <a:xfrm>
            <a:off x="2570030" y="4653136"/>
            <a:ext cx="3730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РУДНЯ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82"/>
          <a:stretch/>
        </p:blipFill>
        <p:spPr>
          <a:xfrm>
            <a:off x="2130120" y="2584042"/>
            <a:ext cx="1739910" cy="139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8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77279" y="-1273833"/>
            <a:ext cx="7101409" cy="9649072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841221" y="1334712"/>
            <a:ext cx="4891019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be-BY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be-BY" sz="1400" b="1" u="sng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be-BY" sz="3200" b="1" u="sng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Мэта: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e-BY" sz="3600" dirty="0">
                <a:latin typeface="Times New Roman" pitchFamily="18" charset="0"/>
                <a:cs typeface="Times New Roman" pitchFamily="18" charset="0"/>
              </a:rPr>
              <a:t>знаёмства, разуменне і </a:t>
            </a:r>
            <a:r>
              <a:rPr lang="be-BY" sz="3600" dirty="0" smtClean="0">
                <a:latin typeface="Times New Roman" pitchFamily="18" charset="0"/>
                <a:cs typeface="Times New Roman" pitchFamily="18" charset="0"/>
              </a:rPr>
              <a:t>авалоданне </a:t>
            </a:r>
            <a:r>
              <a:rPr lang="be-BY" sz="3600" dirty="0">
                <a:latin typeface="Times New Roman" pitchFamily="18" charset="0"/>
                <a:cs typeface="Times New Roman" pitchFamily="18" charset="0"/>
              </a:rPr>
              <a:t>некаторымі прыёмамі працы  з айканімічнымі назвамі  Мазырскага раёна.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be-BY" sz="2400" b="1" u="sng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be-BY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907007-E22B-77C1-C112-742001CA07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31441" y="332656"/>
            <a:ext cx="4500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РЭБУСЫ</a:t>
            </a:r>
          </a:p>
          <a:p>
            <a:endParaRPr lang="be-BY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dirty="0"/>
              <a:t>             + ОК= </a:t>
            </a:r>
          </a:p>
          <a:p>
            <a:endParaRPr lang="be-BY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57330"/>
            <a:ext cx="827989" cy="6001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858516"/>
            <a:ext cx="827989" cy="7132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87824" y="198884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dirty="0"/>
              <a:t>+ АВІЧ+Ы =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829" y="2780928"/>
            <a:ext cx="827989" cy="7697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17093" y="306896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dirty="0"/>
              <a:t>ЗА +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401818" y="3068960"/>
            <a:ext cx="18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dirty="0"/>
              <a:t>- ТА-О+А + ЦЦЕ =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635895" y="1111371"/>
            <a:ext cx="1511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МЛЫНОК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11754" y="1942673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ЖАХАВІЧЫ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111854" y="302319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ЗАБАЛАЦЦЕ</a:t>
            </a:r>
            <a:endParaRPr lang="ru-RU" sz="2400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741787"/>
            <a:ext cx="1008113" cy="86409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59833" y="3989169"/>
            <a:ext cx="1602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dirty="0"/>
              <a:t>-Ы + ЕНК + І =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481738" y="394300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>
                <a:cs typeface="Times New Roman" panose="02020603050405020304" pitchFamily="18" charset="0"/>
              </a:rPr>
              <a:t>КОЗЕНКІ</a:t>
            </a:r>
            <a:endParaRPr lang="ru-RU" sz="2400" b="1" dirty="0"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773" y="4725144"/>
            <a:ext cx="1008112" cy="87094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203848" y="4941168"/>
            <a:ext cx="217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dirty="0"/>
              <a:t>- А + ОВ + ІШЧ + Ы = 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201818" y="4895001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ЗІМОВІШЧЫ</a:t>
            </a:r>
            <a:endParaRPr lang="ru-RU" sz="2400" b="1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63" y="5733256"/>
            <a:ext cx="990060" cy="89574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010416" y="6093296"/>
            <a:ext cx="702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dirty="0"/>
              <a:t>ЗА +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707904" y="5949280"/>
            <a:ext cx="1098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dirty="0"/>
              <a:t>+ НЫ =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572000" y="5903113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ЗАГОРЫНЫ</a:t>
            </a:r>
            <a:endParaRPr lang="ru-RU" sz="2400" b="1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B09240F-F8C7-8F7B-3923-3042422FBFC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8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95736" y="731830"/>
            <a:ext cx="38884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b="1" dirty="0"/>
              <a:t>ПАЭТЫЧНАЯ ХВІЛІНКА</a:t>
            </a:r>
          </a:p>
          <a:p>
            <a:endParaRPr lang="be-BY" dirty="0"/>
          </a:p>
          <a:p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паехаў у </a:t>
            </a:r>
            <a:r>
              <a:rPr lang="be-BY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Млынок</a:t>
            </a:r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 забраць мукі мяшок.</a:t>
            </a:r>
          </a:p>
          <a:p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Потым я пусціўся ў </a:t>
            </a:r>
            <a:r>
              <a:rPr lang="be-BY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Лубню</a:t>
            </a:r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 набраць там крыху бульбы.</a:t>
            </a:r>
          </a:p>
          <a:p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be-BY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Акулінку</a:t>
            </a:r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па гуркі </a:t>
            </a:r>
          </a:p>
          <a:p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be-BY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Турбінку</a:t>
            </a:r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па грыбы.</a:t>
            </a:r>
          </a:p>
          <a:p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Будзь уважлівей, сачы, </a:t>
            </a:r>
          </a:p>
          <a:p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Дзе я быў – ты падлічы.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84A0D9-A6AB-12B4-FFC0-85B29B2402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8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77279" y="-1273833"/>
            <a:ext cx="7101409" cy="9649072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63688" y="620688"/>
            <a:ext cx="511256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be-BY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be-BY" sz="1400" b="1" u="sng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be-BY" sz="2400" b="1" u="sng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be-BY" sz="2400" b="1" u="sng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ЗАДАЧЫ ўдзельнікаў: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 пазнаёміцца з паходжаннем </a:t>
            </a:r>
            <a:r>
              <a:rPr lang="be-BY" sz="1700" dirty="0" smtClean="0">
                <a:latin typeface="Times New Roman" pitchFamily="18" charset="0"/>
                <a:cs typeface="Times New Roman" pitchFamily="18" charset="0"/>
              </a:rPr>
              <a:t>назваў населеных пунктаў Мазырскага </a:t>
            </a: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раёна і сутнасцю педагагічнай дзейнасці майстра;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навучыцца распазнаваць айканімічныя назвы Мазыршчыны, асвоіць некаторыя </a:t>
            </a:r>
            <a:r>
              <a:rPr lang="be-BY" sz="1700" dirty="0" smtClean="0">
                <a:latin typeface="Times New Roman" pitchFamily="18" charset="0"/>
                <a:cs typeface="Times New Roman" pitchFamily="18" charset="0"/>
              </a:rPr>
              <a:t>прыёмы працы </a:t>
            </a: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з выкарыстаннем назваў раёна;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асэнсаваць прымяненне падобнага тыпу заданняў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на сваіх прадметных уроках.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2400" b="1" u="sng" dirty="0">
                <a:latin typeface="Times New Roman" pitchFamily="18" charset="0"/>
                <a:cs typeface="Times New Roman" pitchFamily="18" charset="0"/>
              </a:rPr>
              <a:t>Задачы </a:t>
            </a:r>
            <a:r>
              <a:rPr lang="be-BY" sz="2400" b="1" u="sng" dirty="0" smtClean="0">
                <a:latin typeface="Times New Roman" pitchFamily="18" charset="0"/>
                <a:cs typeface="Times New Roman" pitchFamily="18" charset="0"/>
              </a:rPr>
              <a:t>майстра:</a:t>
            </a:r>
            <a:endParaRPr lang="be-BY" sz="2400" b="1" u="sng" dirty="0"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абудзіць цікавасць да вывучэння </a:t>
            </a:r>
            <a:r>
              <a:rPr lang="be-BY" sz="1700" dirty="0" smtClean="0">
                <a:latin typeface="Times New Roman" pitchFamily="18" charset="0"/>
                <a:cs typeface="Times New Roman" pitchFamily="18" charset="0"/>
              </a:rPr>
              <a:t>назваў населеных пунктаў Мазырскага раёна;</a:t>
            </a:r>
            <a:endParaRPr lang="be-BY" sz="1700" dirty="0"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выхоўваць павагу да сваёй малой </a:t>
            </a:r>
            <a:r>
              <a:rPr lang="be-BY" sz="1700" dirty="0" smtClean="0">
                <a:latin typeface="Times New Roman" pitchFamily="18" charset="0"/>
                <a:cs typeface="Times New Roman" pitchFamily="18" charset="0"/>
              </a:rPr>
              <a:t>радзімы;</a:t>
            </a:r>
            <a:endParaRPr lang="be-BY" sz="1700" dirty="0"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пазнаёміцца з заданнямі па тэме майстар-класа.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be-BY" sz="1400" dirty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be-BY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907007-E22B-77C1-C112-742001CA07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00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712" y="1142984"/>
            <a:ext cx="48965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3600" b="1" u="sng" dirty="0">
                <a:latin typeface="Times New Roman" pitchFamily="18" charset="0"/>
                <a:cs typeface="Times New Roman" pitchFamily="18" charset="0"/>
              </a:rPr>
              <a:t>СЛОВЫ-ПАМОЧНІКІ:</a:t>
            </a:r>
          </a:p>
          <a:p>
            <a:pPr algn="ctr"/>
            <a:endParaRPr lang="be-BY" sz="3600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be-BY" sz="3600" dirty="0"/>
              <a:t>даведацца</a:t>
            </a:r>
          </a:p>
          <a:p>
            <a:pPr>
              <a:buFont typeface="Wingdings" pitchFamily="2" charset="2"/>
              <a:buChar char="q"/>
            </a:pPr>
            <a:r>
              <a:rPr lang="be-BY" sz="3600" dirty="0"/>
              <a:t>пашырыць</a:t>
            </a:r>
          </a:p>
          <a:p>
            <a:pPr>
              <a:buFont typeface="Wingdings" pitchFamily="2" charset="2"/>
              <a:buChar char="q"/>
            </a:pPr>
            <a:r>
              <a:rPr lang="be-BY" sz="3600" dirty="0"/>
              <a:t> асвоіць</a:t>
            </a:r>
          </a:p>
          <a:p>
            <a:pPr>
              <a:buFont typeface="Wingdings" pitchFamily="2" charset="2"/>
              <a:buChar char="q"/>
            </a:pPr>
            <a:r>
              <a:rPr lang="be-BY" sz="3600" dirty="0"/>
              <a:t>навучыцца</a:t>
            </a:r>
          </a:p>
          <a:p>
            <a:pPr>
              <a:buFont typeface="Wingdings" pitchFamily="2" charset="2"/>
              <a:buChar char="q"/>
            </a:pPr>
            <a:r>
              <a:rPr lang="be-BY" sz="3600" dirty="0"/>
              <a:t>асэнсаваць</a:t>
            </a:r>
            <a:endParaRPr lang="ru-RU" sz="3600" dirty="0"/>
          </a:p>
          <a:p>
            <a:pPr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E9135D-712C-9A5A-C482-05E1820A87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877279" y="-1273833"/>
            <a:ext cx="7101409" cy="9649072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63688" y="620688"/>
            <a:ext cx="511256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be-BY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be-BY" sz="1400" b="1" u="sng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be-BY" sz="2400" b="1" u="sng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be-BY" sz="2400" b="1" u="sng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ЗАДАЧЫ ўдзельнікаў: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 пазнаёміцца з паходжаннем </a:t>
            </a:r>
            <a:r>
              <a:rPr lang="be-BY" sz="1700" dirty="0" smtClean="0">
                <a:latin typeface="Times New Roman" pitchFamily="18" charset="0"/>
                <a:cs typeface="Times New Roman" pitchFamily="18" charset="0"/>
              </a:rPr>
              <a:t>назваў населеных пунктаў Мазырскага </a:t>
            </a: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раёна і сутнасцю педагагічнай дзейнасці майстра;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навучыцца распазнаваць айканімічныя назвы Мазыршчыны, асвоіць некаторыя </a:t>
            </a:r>
            <a:r>
              <a:rPr lang="be-BY" sz="1700" dirty="0" smtClean="0">
                <a:latin typeface="Times New Roman" pitchFamily="18" charset="0"/>
                <a:cs typeface="Times New Roman" pitchFamily="18" charset="0"/>
              </a:rPr>
              <a:t>прыёмы працы </a:t>
            </a: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з выкарыстаннем назваў раёна;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асэнсаваць прымяненне падобнага тыпу заданняў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на сваіх прадметных уроках.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2400" b="1" u="sng" dirty="0">
                <a:latin typeface="Times New Roman" pitchFamily="18" charset="0"/>
                <a:cs typeface="Times New Roman" pitchFamily="18" charset="0"/>
              </a:rPr>
              <a:t>Задачы </a:t>
            </a:r>
            <a:r>
              <a:rPr lang="be-BY" sz="2400" b="1" u="sng" dirty="0" smtClean="0">
                <a:latin typeface="Times New Roman" pitchFamily="18" charset="0"/>
                <a:cs typeface="Times New Roman" pitchFamily="18" charset="0"/>
              </a:rPr>
              <a:t>майстра:</a:t>
            </a:r>
            <a:endParaRPr lang="be-BY" sz="2400" b="1" u="sng" dirty="0"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абудзіць цікавасць да вывучэння </a:t>
            </a:r>
            <a:r>
              <a:rPr lang="be-BY" sz="1700" dirty="0" smtClean="0">
                <a:latin typeface="Times New Roman" pitchFamily="18" charset="0"/>
                <a:cs typeface="Times New Roman" pitchFamily="18" charset="0"/>
              </a:rPr>
              <a:t>назваў населеных пунктаў Мазырскага раёна;</a:t>
            </a:r>
            <a:endParaRPr lang="be-BY" sz="1700" dirty="0"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выхоўваць павагу да сваёй малой </a:t>
            </a:r>
            <a:r>
              <a:rPr lang="be-BY" sz="1700" dirty="0" smtClean="0">
                <a:latin typeface="Times New Roman" pitchFamily="18" charset="0"/>
                <a:cs typeface="Times New Roman" pitchFamily="18" charset="0"/>
              </a:rPr>
              <a:t>радзімы;</a:t>
            </a:r>
            <a:endParaRPr lang="be-BY" sz="1700" dirty="0"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e-BY" sz="1700" dirty="0">
                <a:latin typeface="Times New Roman" pitchFamily="18" charset="0"/>
                <a:cs typeface="Times New Roman" pitchFamily="18" charset="0"/>
              </a:rPr>
              <a:t>пазнаёміцца з заданнямі па тэме майстар-класа.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be-BY" sz="1400" dirty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be-BY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907007-E22B-77C1-C112-742001CA07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9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712" y="548680"/>
            <a:ext cx="4824536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3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G:\КЛАСС\4 КЛАСС\ДЛЯ УЧИТЕЛЯ ГОДА\2 этап конкурса ПАДИЛО\Схе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85728"/>
            <a:ext cx="5072098" cy="6429420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99FF30-9DC9-2E54-4E93-1E87611FCC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021295" y="-1128517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46904" y="993563"/>
            <a:ext cx="4968552" cy="545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800"/>
              </a:spcAft>
            </a:pPr>
            <a:r>
              <a:rPr lang="be-BY" sz="19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Арфаграфічная пісьменнасць </a:t>
            </a:r>
            <a:r>
              <a:rPr lang="be-BY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</a:p>
          <a:p>
            <a:pPr indent="450215" algn="just">
              <a:spcAft>
                <a:spcPts val="800"/>
              </a:spcAft>
            </a:pPr>
            <a:r>
              <a:rPr lang="be-BY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гэта ўменне выкарыстоўваць пры напісанні слоў літарныя і нялітарныя графічныя сродкі пісьма ў адпаведнасці з прынятымі правіламі правапісу.</a:t>
            </a:r>
            <a:endParaRPr lang="ru-RU" sz="1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Times New Roman" panose="02020603050405020304" pitchFamily="18" charset="0"/>
              <a:buChar char="-"/>
            </a:pPr>
            <a:r>
              <a:rPr lang="be-BY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правапіс т – ц;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Times New Roman" panose="02020603050405020304" pitchFamily="18" charset="0"/>
              <a:buChar char="-"/>
            </a:pPr>
            <a:r>
              <a:rPr lang="be-BY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правапіс о – э;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Times New Roman" panose="02020603050405020304" pitchFamily="18" charset="0"/>
              <a:buChar char="-"/>
            </a:pPr>
            <a:r>
              <a:rPr lang="be-BY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правапіс д – дз;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Times New Roman" panose="02020603050405020304" pitchFamily="18" charset="0"/>
              <a:buChar char="-"/>
            </a:pPr>
            <a:r>
              <a:rPr lang="be-BY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правапіс д – дж;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Times New Roman" panose="02020603050405020304" pitchFamily="18" charset="0"/>
              <a:buChar char="-"/>
            </a:pPr>
            <a:r>
              <a:rPr lang="be-BY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правапіс літары я;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Times New Roman" panose="02020603050405020304" pitchFamily="18" charset="0"/>
              <a:buChar char="-"/>
            </a:pPr>
            <a:r>
              <a:rPr lang="be-BY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правапіс літары ў;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Times New Roman" panose="02020603050405020304" pitchFamily="18" charset="0"/>
              <a:buChar char="-"/>
            </a:pPr>
            <a:r>
              <a:rPr lang="be-BY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правапіс вялікай літары;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be-BY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правапіс апострафа.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99FF30-9DC9-2E54-4E93-1E87611FCC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13" y="305522"/>
            <a:ext cx="1904916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2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021295" y="-1128517"/>
            <a:ext cx="7101409" cy="9324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46904" y="993563"/>
            <a:ext cx="4968552" cy="2652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/>
            <a:r>
              <a:rPr lang="ru-RU" sz="19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Фарм</a:t>
            </a:r>
            <a:r>
              <a:rPr lang="be-BY" sz="19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іраванне арфаграфічнай пісьменнасці  </a:t>
            </a:r>
            <a:endParaRPr lang="be-BY" sz="19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/>
            <a:r>
              <a:rPr lang="be-BY" sz="1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праз </a:t>
            </a:r>
            <a:r>
              <a:rPr lang="be-BY" sz="19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выкарыстанне разнастайных заданняў і практыкаванняў з </a:t>
            </a:r>
            <a:r>
              <a:rPr lang="be-BY" sz="1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айконімамі</a:t>
            </a:r>
          </a:p>
          <a:p>
            <a:pPr indent="450215" algn="ctr"/>
            <a:r>
              <a:rPr lang="be-BY" sz="1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Мазырскага </a:t>
            </a:r>
            <a:r>
              <a:rPr lang="be-BY" sz="19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раёна </a:t>
            </a:r>
          </a:p>
          <a:p>
            <a:pPr indent="450215" algn="ctr">
              <a:spcAft>
                <a:spcPts val="800"/>
              </a:spcAft>
            </a:pPr>
            <a:endParaRPr lang="be-BY" sz="19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800"/>
              </a:spcAft>
            </a:pPr>
            <a:endParaRPr lang="be-BY" sz="19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800"/>
              </a:spcAft>
            </a:pP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99FF30-9DC9-2E54-4E93-1E87611FCC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13" y="305522"/>
            <a:ext cx="1904916" cy="136815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433CA2-9CFE-E0A8-15DF-92121DA44E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666" y="2996953"/>
            <a:ext cx="3098478" cy="28674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276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71670" y="188640"/>
            <a:ext cx="4714908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be-BY" sz="2800" b="1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u="sng" dirty="0">
                <a:latin typeface="Times New Roman" pitchFamily="18" charset="0"/>
                <a:cs typeface="Times New Roman" pitchFamily="18" charset="0"/>
              </a:rPr>
              <a:t>«АДРОЗНЕННЕ»</a:t>
            </a:r>
          </a:p>
          <a:p>
            <a:pPr algn="ctr"/>
            <a:endParaRPr lang="be-BY" sz="2800" dirty="0"/>
          </a:p>
          <a:p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Прыпяць, Белавежская пушча, Маісееўка, Ельск, Іваноў, Дразды, Загорыны</a:t>
            </a:r>
            <a:r>
              <a:rPr lang="be-BY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Нептун, Рудня, Каменка</a:t>
            </a:r>
          </a:p>
          <a:p>
            <a:pPr algn="just"/>
            <a:endParaRPr lang="be-BY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e-BY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Махнавічы, Сож, плошча Перамогі, Навікі, Добруш, Юпітэр, Млынок, Слабада, Сідарэнка, Бокаў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D6C03A-41C6-B0FF-68F1-1E45E1E660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1cd6d1db7dccbc150fc39ea40da88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31034" y="-1111561"/>
            <a:ext cx="7101409" cy="932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71670" y="357167"/>
            <a:ext cx="4714908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be-BY" sz="2800" b="1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u="sng" dirty="0">
                <a:latin typeface="Times New Roman" pitchFamily="18" charset="0"/>
                <a:cs typeface="Times New Roman" pitchFamily="18" charset="0"/>
              </a:rPr>
              <a:t>«АДРОЗНЕННЕ»</a:t>
            </a:r>
          </a:p>
          <a:p>
            <a:endParaRPr lang="be-BY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Прыпяць, Белавежская пушча,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Маісееўка,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Ельск,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Іваноў,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Дразды,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Загорыны</a:t>
            </a:r>
            <a:r>
              <a:rPr lang="be-BY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Нептун,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Рудня,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Каменка</a:t>
            </a:r>
            <a:endParaRPr lang="be-BY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e-BY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e-BY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e-BY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Махнавічы,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Сож, плошча Перамогі,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Навікі,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Добруш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Юпітэр,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Млынок,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Слабада,</a:t>
            </a:r>
            <a:r>
              <a:rPr lang="be-BY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Сідарэнка, </a:t>
            </a:r>
            <a:r>
              <a:rPr lang="be-BY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Бокаў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DEFF19-BC36-1184-1637-479C682192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60648"/>
            <a:ext cx="200517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871</Words>
  <Application>Microsoft Office PowerPoint</Application>
  <PresentationFormat>Экран (4:3)</PresentationFormat>
  <Paragraphs>274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Сечко Наталья Александровна</cp:lastModifiedBy>
  <cp:revision>55</cp:revision>
  <dcterms:created xsi:type="dcterms:W3CDTF">2019-11-05T19:33:05Z</dcterms:created>
  <dcterms:modified xsi:type="dcterms:W3CDTF">2024-08-22T09:53:23Z</dcterms:modified>
</cp:coreProperties>
</file>