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57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2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94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4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08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23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8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0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1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2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89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7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44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E60E-F5EA-4EF2-9DF0-684E08FF57B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E2B5-AE32-4AFB-8F3F-28B841192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94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Фон Беларусь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" y="-1"/>
            <a:ext cx="9112487" cy="68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764704"/>
            <a:ext cx="7772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400" b="1" dirty="0">
                <a:solidFill>
                  <a:srgbClr val="002060"/>
                </a:solidFill>
                <a:latin typeface="Georgia" pitchFamily="18" charset="0"/>
              </a:rPr>
              <a:t>Настаўнік ……….. дзяцей.</a:t>
            </a:r>
          </a:p>
          <a:p>
            <a:pPr algn="just"/>
            <a:endParaRPr lang="ru-RU" sz="4400" b="1" dirty="0">
              <a:solidFill>
                <a:srgbClr val="002060"/>
              </a:solidFill>
              <a:latin typeface="Georgia" pitchFamily="18" charset="0"/>
            </a:endParaRPr>
          </a:p>
          <a:p>
            <a:pPr algn="just"/>
            <a:r>
              <a:rPr lang="ru-RU" sz="4400" b="1" dirty="0">
                <a:solidFill>
                  <a:srgbClr val="002060"/>
                </a:solidFill>
                <a:latin typeface="Georgia" pitchFamily="18" charset="0"/>
              </a:rPr>
              <a:t>Хлопчык  ………….. кнігу. </a:t>
            </a:r>
          </a:p>
          <a:p>
            <a:pPr algn="just"/>
            <a:endParaRPr lang="ru-RU" sz="4400" b="1" dirty="0">
              <a:solidFill>
                <a:srgbClr val="002060"/>
              </a:solidFill>
              <a:latin typeface="Georgia" pitchFamily="18" charset="0"/>
            </a:endParaRPr>
          </a:p>
          <a:p>
            <a:pPr algn="just"/>
            <a:r>
              <a:rPr lang="be-BY" sz="4400" b="1" dirty="0">
                <a:solidFill>
                  <a:srgbClr val="002060"/>
                </a:solidFill>
                <a:latin typeface="Georgia" pitchFamily="18" charset="0"/>
              </a:rPr>
              <a:t>Вучні ……………. ў школу.</a:t>
            </a:r>
          </a:p>
          <a:p>
            <a:pPr algn="just"/>
            <a:endParaRPr lang="ru-RU" sz="4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027" name="Picture 3" descr="C:\Users\1\Desktop\2023-05-12_11323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811186"/>
            <a:ext cx="2044401" cy="67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\Desktop\2023-05-12_11324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28271"/>
            <a:ext cx="2880320" cy="79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1\Desktop\2023-05-12_113217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068310"/>
            <a:ext cx="2773718" cy="100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70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Фон Беларусь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" y="-1"/>
            <a:ext cx="9112487" cy="68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5567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7200" b="1" dirty="0">
                <a:solidFill>
                  <a:srgbClr val="002060"/>
                </a:solidFill>
                <a:latin typeface="Georgia" pitchFamily="18" charset="0"/>
              </a:rPr>
              <a:t>ВУЧЫЦЬ</a:t>
            </a:r>
            <a:endParaRPr lang="ru-RU" sz="7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52536" y="116632"/>
            <a:ext cx="957706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e-BY" sz="4800" b="1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                           </a:t>
            </a:r>
          </a:p>
          <a:p>
            <a:endParaRPr lang="be-BY" sz="4800" b="1" dirty="0">
              <a:solidFill>
                <a:srgbClr val="002060"/>
              </a:solidFill>
              <a:latin typeface="Georgia" pitchFamily="18" charset="0"/>
            </a:endParaRPr>
          </a:p>
          <a:p>
            <a:endParaRPr lang="be-BY" sz="4800" b="1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</a:p>
          <a:p>
            <a:pPr algn="ctr"/>
            <a:r>
              <a:rPr lang="be-BY" sz="4600" b="1" dirty="0">
                <a:solidFill>
                  <a:srgbClr val="002060"/>
                </a:solidFill>
                <a:latin typeface="Georgia" pitchFamily="18" charset="0"/>
              </a:rPr>
              <a:t>       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АДЗ.</a:t>
            </a:r>
            <a:r>
              <a:rPr lang="en-US" sz="5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Л., ЦЯП.</a:t>
            </a:r>
            <a:r>
              <a:rPr lang="en-US" sz="5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Ч.</a:t>
            </a:r>
            <a:endParaRPr lang="ru-RU" sz="5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4389732" y="3093301"/>
            <a:ext cx="396044" cy="34205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 dirty="0"/>
          </a:p>
          <a:p>
            <a:pPr algn="ctr"/>
            <a:r>
              <a:rPr lang="be-BY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25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Фон Беларусь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" y="-1"/>
            <a:ext cx="9112487" cy="68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5567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7200" b="1" dirty="0">
                <a:solidFill>
                  <a:srgbClr val="002060"/>
                </a:solidFill>
                <a:latin typeface="Georgia" pitchFamily="18" charset="0"/>
              </a:rPr>
              <a:t>ПРАЧЫТАЕ</a:t>
            </a:r>
            <a:endParaRPr lang="ru-RU" sz="7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852936"/>
            <a:ext cx="842493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                                     </a:t>
            </a:r>
            <a:endParaRPr lang="en-US" sz="4800" b="1" dirty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АДЗ.</a:t>
            </a:r>
            <a:r>
              <a:rPr lang="en-US" sz="5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Л., БУД.</a:t>
            </a:r>
            <a:r>
              <a:rPr lang="en-US" sz="5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Ч.</a:t>
            </a:r>
            <a:endParaRPr lang="ru-RU" sz="5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4389732" y="3093301"/>
            <a:ext cx="396044" cy="34205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 dirty="0"/>
          </a:p>
          <a:p>
            <a:pPr algn="ctr"/>
            <a:r>
              <a:rPr lang="be-BY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05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Фон Беларусь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" y="-1"/>
            <a:ext cx="9112487" cy="68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5567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7200" b="1" dirty="0">
                <a:solidFill>
                  <a:srgbClr val="002060"/>
                </a:solidFill>
                <a:latin typeface="Georgia" pitchFamily="18" charset="0"/>
              </a:rPr>
              <a:t>ПРЫЙШЛІ</a:t>
            </a:r>
            <a:endParaRPr lang="ru-RU" sz="7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852936"/>
            <a:ext cx="842493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                                       </a:t>
            </a:r>
            <a:endParaRPr lang="en-US" sz="4800" b="1" dirty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МН.</a:t>
            </a:r>
            <a:r>
              <a:rPr lang="en-US" sz="5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Л., ПР.</a:t>
            </a:r>
            <a:r>
              <a:rPr lang="en-US" sz="5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be-BY" sz="5400" b="1" dirty="0">
                <a:solidFill>
                  <a:srgbClr val="002060"/>
                </a:solidFill>
                <a:latin typeface="Georgia" pitchFamily="18" charset="0"/>
              </a:rPr>
              <a:t>Ч.</a:t>
            </a:r>
            <a:endParaRPr lang="ru-RU" sz="5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4389732" y="3093301"/>
            <a:ext cx="396044" cy="34205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 dirty="0"/>
          </a:p>
          <a:p>
            <a:pPr algn="ctr"/>
            <a:r>
              <a:rPr lang="be-BY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4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Фон Беларусь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" y="-1"/>
            <a:ext cx="9112487" cy="68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052736"/>
            <a:ext cx="86764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Весяліцца – не весяліцца</a:t>
            </a:r>
          </a:p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пісаць – не пісаць</a:t>
            </a:r>
          </a:p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смяшыць – не смяшыць</a:t>
            </a:r>
          </a:p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слухаць – не слухаць</a:t>
            </a:r>
          </a:p>
          <a:p>
            <a:r>
              <a:rPr lang="be-BY" sz="4800" b="1" dirty="0">
                <a:solidFill>
                  <a:srgbClr val="002060"/>
                </a:solidFill>
                <a:latin typeface="Georgia" pitchFamily="18" charset="0"/>
              </a:rPr>
              <a:t>гаварыць – не гаварыць</a:t>
            </a:r>
            <a:endParaRPr lang="ru-RU" sz="48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Дуга 4"/>
          <p:cNvSpPr/>
          <p:nvPr/>
        </p:nvSpPr>
        <p:spPr>
          <a:xfrm rot="18383039">
            <a:off x="690388" y="684179"/>
            <a:ext cx="1979320" cy="2506022"/>
          </a:xfrm>
          <a:prstGeom prst="arc">
            <a:avLst>
              <a:gd name="adj1" fmla="val 15937521"/>
              <a:gd name="adj2" fmla="val 845433"/>
            </a:avLst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496" y="995389"/>
            <a:ext cx="1731963" cy="366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789727"/>
            <a:ext cx="936104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235" y="1778489"/>
            <a:ext cx="936104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31" y="2492896"/>
            <a:ext cx="15898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874" y="2492895"/>
            <a:ext cx="1724914" cy="390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248089"/>
            <a:ext cx="122413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87" y="3244040"/>
            <a:ext cx="12255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46" y="4005064"/>
            <a:ext cx="165759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874" y="3960821"/>
            <a:ext cx="16589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573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Фон Беларусь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185"/>
            <a:ext cx="9112487" cy="68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9027" y="1117017"/>
            <a:ext cx="8266025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300" b="1" dirty="0">
                <a:solidFill>
                  <a:srgbClr val="002060"/>
                </a:solidFill>
                <a:latin typeface="Georgia" pitchFamily="18" charset="0"/>
              </a:rPr>
              <a:t>Працаваць – не працаваць</a:t>
            </a:r>
          </a:p>
          <a:p>
            <a:r>
              <a:rPr lang="be-BY" sz="4300" b="1" dirty="0">
                <a:solidFill>
                  <a:srgbClr val="002060"/>
                </a:solidFill>
                <a:latin typeface="Georgia" pitchFamily="18" charset="0"/>
              </a:rPr>
              <a:t>прачытаць – не прачытаць</a:t>
            </a:r>
          </a:p>
          <a:p>
            <a:r>
              <a:rPr lang="be-BY" sz="4300" b="1" dirty="0">
                <a:solidFill>
                  <a:srgbClr val="002060"/>
                </a:solidFill>
                <a:latin typeface="Georgia" pitchFamily="18" charset="0"/>
              </a:rPr>
              <a:t>пісаць – не пісаць</a:t>
            </a:r>
          </a:p>
          <a:p>
            <a:r>
              <a:rPr lang="be-BY" sz="4300" b="1" dirty="0">
                <a:solidFill>
                  <a:srgbClr val="002060"/>
                </a:solidFill>
                <a:latin typeface="Georgia" pitchFamily="18" charset="0"/>
              </a:rPr>
              <a:t>гуляць – не гуляць</a:t>
            </a:r>
          </a:p>
          <a:p>
            <a:r>
              <a:rPr lang="be-BY" sz="4300" b="1" dirty="0">
                <a:solidFill>
                  <a:srgbClr val="002060"/>
                </a:solidFill>
                <a:latin typeface="Georgia" pitchFamily="18" charset="0"/>
              </a:rPr>
              <a:t>прыехаць – не прыехаць</a:t>
            </a:r>
            <a:endParaRPr lang="ru-RU" sz="43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Дуга 4"/>
          <p:cNvSpPr/>
          <p:nvPr/>
        </p:nvSpPr>
        <p:spPr>
          <a:xfrm rot="18383039">
            <a:off x="1006424" y="739873"/>
            <a:ext cx="1850854" cy="2421790"/>
          </a:xfrm>
          <a:prstGeom prst="arc">
            <a:avLst>
              <a:gd name="adj1" fmla="val 15937521"/>
              <a:gd name="adj2" fmla="val 845433"/>
            </a:avLst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066638"/>
            <a:ext cx="1656184" cy="366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64" y="1748393"/>
            <a:ext cx="1080119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34529"/>
            <a:ext cx="115212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4" y="2407245"/>
            <a:ext cx="90888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679" y="2435736"/>
            <a:ext cx="932826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91" y="3084496"/>
            <a:ext cx="100881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509" y="3084496"/>
            <a:ext cx="95706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478" y="3677204"/>
            <a:ext cx="773889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216" y="3726226"/>
            <a:ext cx="716632" cy="311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889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92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Наталья Ивановна Бобко</cp:lastModifiedBy>
  <cp:revision>12</cp:revision>
  <dcterms:created xsi:type="dcterms:W3CDTF">2023-05-12T09:27:05Z</dcterms:created>
  <dcterms:modified xsi:type="dcterms:W3CDTF">2024-04-22T13:28:45Z</dcterms:modified>
</cp:coreProperties>
</file>