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9" r:id="rId4"/>
  </p:sldMasterIdLst>
  <p:handoutMasterIdLst>
    <p:handoutMasterId r:id="rId36"/>
  </p:handoutMasterIdLst>
  <p:sldIdLst>
    <p:sldId id="263" r:id="rId5"/>
    <p:sldId id="336" r:id="rId6"/>
    <p:sldId id="337" r:id="rId7"/>
    <p:sldId id="350" r:id="rId8"/>
    <p:sldId id="351" r:id="rId9"/>
    <p:sldId id="352" r:id="rId10"/>
    <p:sldId id="308" r:id="rId11"/>
    <p:sldId id="353" r:id="rId12"/>
    <p:sldId id="354" r:id="rId13"/>
    <p:sldId id="355" r:id="rId14"/>
    <p:sldId id="372" r:id="rId15"/>
    <p:sldId id="373" r:id="rId16"/>
    <p:sldId id="375" r:id="rId17"/>
    <p:sldId id="340" r:id="rId18"/>
    <p:sldId id="329" r:id="rId19"/>
    <p:sldId id="366" r:id="rId20"/>
    <p:sldId id="376" r:id="rId21"/>
    <p:sldId id="377" r:id="rId22"/>
    <p:sldId id="343" r:id="rId23"/>
    <p:sldId id="379" r:id="rId24"/>
    <p:sldId id="378" r:id="rId25"/>
    <p:sldId id="380" r:id="rId26"/>
    <p:sldId id="341" r:id="rId27"/>
    <p:sldId id="381" r:id="rId28"/>
    <p:sldId id="382" r:id="rId29"/>
    <p:sldId id="383" r:id="rId30"/>
    <p:sldId id="346" r:id="rId31"/>
    <p:sldId id="325" r:id="rId32"/>
    <p:sldId id="384" r:id="rId33"/>
    <p:sldId id="326" r:id="rId34"/>
    <p:sldId id="26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hyperlink" Target="https://flomaster.club/43917-zarjadka-dlja-detej-risunok.html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10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hyperlink" Target="https://flomaster.club/43917-zarjadka-dlja-detej-risunok.html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hyperlink" Target="https://topolek-oktabrskoe.ddousman.ru/pages/seliverstova_olga_anatolevna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Шилова Е. С.,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76605" y="1913107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8" t="19608" r="7646" b="51866"/>
          <a:stretch/>
        </p:blipFill>
        <p:spPr>
          <a:xfrm>
            <a:off x="30689" y="0"/>
            <a:ext cx="12143381" cy="18926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8269" y="355340"/>
            <a:ext cx="11028219" cy="1621746"/>
          </a:xfrm>
        </p:spPr>
        <p:txBody>
          <a:bodyPr anchor="b"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>Решение составных задач во II классе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endParaRPr lang="ru-RU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8B0DC9-869D-4202-A8C7-94FBF9DE437A}"/>
              </a:ext>
            </a:extLst>
          </p:cNvPr>
          <p:cNvSpPr txBox="1"/>
          <p:nvPr/>
        </p:nvSpPr>
        <p:spPr>
          <a:xfrm>
            <a:off x="3514061" y="2620836"/>
            <a:ext cx="5277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Урок 70 по теме</a:t>
            </a:r>
          </a:p>
          <a:p>
            <a:pPr algn="ctr"/>
            <a:r>
              <a:rPr lang="ru-RU" sz="2400" b="1" dirty="0"/>
              <a:t>«Составные задачи»</a:t>
            </a: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767618" y="2499188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3774141" y="4670612"/>
            <a:ext cx="6911788" cy="1751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Задания: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–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сравните краткие записи задач 2 и 3: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 чем они похожи и чем отличаются?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F2C46B-88F0-4B53-BD0E-20C294D8B563}"/>
              </a:ext>
            </a:extLst>
          </p:cNvPr>
          <p:cNvSpPr txBox="1"/>
          <p:nvPr/>
        </p:nvSpPr>
        <p:spPr>
          <a:xfrm>
            <a:off x="457200" y="295500"/>
            <a:ext cx="11277600" cy="2850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Задача 2                                                       Задача 3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Девочек – 10.                            Девочек – 10.    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детей                                                        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детей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Мальчиков –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Мальчиков  –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5 больше.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авая фигурная скобка 14">
            <a:extLst>
              <a:ext uri="{FF2B5EF4-FFF2-40B4-BE49-F238E27FC236}">
                <a16:creationId xmlns:a16="http://schemas.microsoft.com/office/drawing/2014/main" id="{B79F1022-051F-4FA0-B47F-50EFDED16535}"/>
              </a:ext>
            </a:extLst>
          </p:cNvPr>
          <p:cNvSpPr/>
          <p:nvPr/>
        </p:nvSpPr>
        <p:spPr>
          <a:xfrm>
            <a:off x="3609142" y="900051"/>
            <a:ext cx="335330" cy="1615307"/>
          </a:xfrm>
          <a:prstGeom prst="rightBrace">
            <a:avLst>
              <a:gd name="adj1" fmla="val 86382"/>
              <a:gd name="adj2" fmla="val 45937"/>
            </a:avLst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3B10BF5-5758-4FA4-AC16-2B2CF8EAE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196708"/>
            <a:ext cx="2227716" cy="3175200"/>
          </a:xfrm>
          <a:prstGeom prst="rect">
            <a:avLst/>
          </a:prstGeom>
        </p:spPr>
      </p:pic>
      <p:sp>
        <p:nvSpPr>
          <p:cNvPr id="19" name="Правая фигурная скобка 18">
            <a:extLst>
              <a:ext uri="{FF2B5EF4-FFF2-40B4-BE49-F238E27FC236}">
                <a16:creationId xmlns:a16="http://schemas.microsoft.com/office/drawing/2014/main" id="{58415F94-0CDE-4989-BE36-F00983B33627}"/>
              </a:ext>
            </a:extLst>
          </p:cNvPr>
          <p:cNvSpPr/>
          <p:nvPr/>
        </p:nvSpPr>
        <p:spPr>
          <a:xfrm>
            <a:off x="9983383" y="925398"/>
            <a:ext cx="451536" cy="1564611"/>
          </a:xfrm>
          <a:prstGeom prst="rightBrace">
            <a:avLst>
              <a:gd name="adj1" fmla="val 86382"/>
              <a:gd name="adj2" fmla="val 45937"/>
            </a:avLst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sp>
        <p:nvSpPr>
          <p:cNvPr id="21" name="Правая фигурная скобка 20">
            <a:extLst>
              <a:ext uri="{FF2B5EF4-FFF2-40B4-BE49-F238E27FC236}">
                <a16:creationId xmlns:a16="http://schemas.microsoft.com/office/drawing/2014/main" id="{4C6CB013-FE20-4487-98E2-23CC4EDA7322}"/>
              </a:ext>
            </a:extLst>
          </p:cNvPr>
          <p:cNvSpPr/>
          <p:nvPr/>
        </p:nvSpPr>
        <p:spPr>
          <a:xfrm>
            <a:off x="3606476" y="900051"/>
            <a:ext cx="335330" cy="1615307"/>
          </a:xfrm>
          <a:prstGeom prst="rightBrace">
            <a:avLst>
              <a:gd name="adj1" fmla="val 86382"/>
              <a:gd name="adj2" fmla="val 45937"/>
            </a:avLst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321289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688C3A1-531C-43E2-8A4E-A03A210BA917}"/>
              </a:ext>
            </a:extLst>
          </p:cNvPr>
          <p:cNvSpPr txBox="1"/>
          <p:nvPr/>
        </p:nvSpPr>
        <p:spPr>
          <a:xfrm>
            <a:off x="265038" y="1563477"/>
            <a:ext cx="24064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Парная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191" y="1935160"/>
            <a:ext cx="436806" cy="4305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466166" y="3604753"/>
            <a:ext cx="392654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800" b="1" i="1" dirty="0"/>
              <a:t>Задай </a:t>
            </a:r>
            <a:r>
              <a:rPr lang="ru-RU" sz="2800" b="1" i="1" dirty="0">
                <a:solidFill>
                  <a:srgbClr val="FF0000"/>
                </a:solidFill>
              </a:rPr>
              <a:t>первый </a:t>
            </a:r>
            <a:r>
              <a:rPr lang="ru-RU" sz="2800" b="1" i="1" dirty="0"/>
              <a:t>вопрос.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CA699C6-7D9B-47C1-BE47-E9B1BB61212B}"/>
              </a:ext>
            </a:extLst>
          </p:cNvPr>
          <p:cNvSpPr/>
          <p:nvPr/>
        </p:nvSpPr>
        <p:spPr>
          <a:xfrm>
            <a:off x="4742418" y="3604752"/>
            <a:ext cx="6113841" cy="1200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   </a:t>
            </a:r>
            <a:r>
              <a:rPr lang="ru-RU" sz="2800" b="1" i="1" dirty="0"/>
              <a:t>Ответь на вопрос, объясни, как надо выполнить </a:t>
            </a:r>
            <a:r>
              <a:rPr lang="ru-RU" sz="2800" b="1" i="1" dirty="0">
                <a:solidFill>
                  <a:srgbClr val="FF0000"/>
                </a:solidFill>
              </a:rPr>
              <a:t>первое действие</a:t>
            </a:r>
            <a:r>
              <a:rPr lang="ru-RU" sz="2800" b="1" i="1" dirty="0"/>
              <a:t>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548088E-3DB3-4EFF-A0EE-ACFCF342B72E}"/>
              </a:ext>
            </a:extLst>
          </p:cNvPr>
          <p:cNvSpPr/>
          <p:nvPr/>
        </p:nvSpPr>
        <p:spPr>
          <a:xfrm>
            <a:off x="466166" y="5294522"/>
            <a:ext cx="3926540" cy="13155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800" b="1" i="1" dirty="0"/>
              <a:t>Задай </a:t>
            </a:r>
            <a:r>
              <a:rPr lang="ru-RU" sz="2800" b="1" i="1" dirty="0">
                <a:solidFill>
                  <a:srgbClr val="FF0000"/>
                </a:solidFill>
              </a:rPr>
              <a:t>второй </a:t>
            </a:r>
            <a:r>
              <a:rPr lang="ru-RU" sz="2800" b="1" i="1" dirty="0"/>
              <a:t>вопрос.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AF35513-1EE1-429D-8042-9D3CB785551A}"/>
              </a:ext>
            </a:extLst>
          </p:cNvPr>
          <p:cNvSpPr/>
          <p:nvPr/>
        </p:nvSpPr>
        <p:spPr>
          <a:xfrm>
            <a:off x="4742418" y="2220580"/>
            <a:ext cx="4095026" cy="1032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800" b="1" i="1" dirty="0">
                <a:solidFill>
                  <a:srgbClr val="FF0000"/>
                </a:solidFill>
              </a:rPr>
              <a:t>1) Что узнаем сначала?</a:t>
            </a:r>
            <a:endParaRPr lang="ru-RU" sz="2800" dirty="0">
              <a:solidFill>
                <a:srgbClr val="FF0000"/>
              </a:solidFill>
            </a:endParaRPr>
          </a:p>
          <a:p>
            <a:pPr lvl="0"/>
            <a:r>
              <a:rPr lang="ru-RU" sz="2800" b="1" i="1" dirty="0">
                <a:solidFill>
                  <a:srgbClr val="FF0000"/>
                </a:solidFill>
              </a:rPr>
              <a:t>2) Что узнаем потом?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E35843-A5F7-4460-A8FC-49725D4E5D17}"/>
              </a:ext>
            </a:extLst>
          </p:cNvPr>
          <p:cNvSpPr txBox="1"/>
          <p:nvPr/>
        </p:nvSpPr>
        <p:spPr>
          <a:xfrm>
            <a:off x="3451411" y="43424"/>
            <a:ext cx="8436557" cy="2000548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 Задача 3</a:t>
            </a:r>
          </a:p>
          <a:p>
            <a:pPr algn="just"/>
            <a:r>
              <a:rPr lang="ru-RU" sz="3200" b="1" dirty="0"/>
              <a:t>В соревнованиях участвовало 10 девочек, а мальчиков – на 5 больше. Сколько всего детей участвовало в соревнованиях?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9F9A140-5223-440E-A52F-122E9E1A33EF}"/>
              </a:ext>
            </a:extLst>
          </p:cNvPr>
          <p:cNvSpPr/>
          <p:nvPr/>
        </p:nvSpPr>
        <p:spPr>
          <a:xfrm>
            <a:off x="4720510" y="5294522"/>
            <a:ext cx="6288150" cy="139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   </a:t>
            </a:r>
            <a:r>
              <a:rPr lang="ru-RU" sz="2800" b="1" i="1" dirty="0"/>
              <a:t>Ответь на вопрос, объясни, как надо выполнить </a:t>
            </a:r>
            <a:r>
              <a:rPr lang="ru-RU" sz="2800" b="1" i="1" dirty="0">
                <a:solidFill>
                  <a:srgbClr val="FF0000"/>
                </a:solidFill>
              </a:rPr>
              <a:t>второе</a:t>
            </a:r>
            <a:r>
              <a:rPr lang="ru-RU" sz="2800" b="1" i="1" dirty="0"/>
              <a:t> действие. </a:t>
            </a:r>
          </a:p>
        </p:txBody>
      </p:sp>
    </p:spTree>
    <p:extLst>
      <p:ext uri="{BB962C8B-B14F-4D97-AF65-F5344CB8AC3E}">
        <p14:creationId xmlns:p14="http://schemas.microsoft.com/office/powerpoint/2010/main" val="118080717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7" grpId="0" animBg="1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767618" y="2499188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96" y="3451077"/>
            <a:ext cx="3191652" cy="31752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402" y="1640864"/>
            <a:ext cx="451536" cy="43053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4563035" y="4025154"/>
            <a:ext cx="6749366" cy="14658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– проверьте другу у друга правильность решения задачи 3.</a:t>
            </a:r>
          </a:p>
          <a:p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F2C46B-88F0-4B53-BD0E-20C294D8B563}"/>
              </a:ext>
            </a:extLst>
          </p:cNvPr>
          <p:cNvSpPr txBox="1"/>
          <p:nvPr/>
        </p:nvSpPr>
        <p:spPr>
          <a:xfrm>
            <a:off x="2994211" y="712278"/>
            <a:ext cx="7351059" cy="2481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+ 5 = 15 (м.) 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+ 15 = 25 (д.)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всего 25 детей. 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4979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102659" y="324348"/>
            <a:ext cx="10218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A699C6-7D9B-47C1-BE47-E9B1BB61212B}"/>
              </a:ext>
            </a:extLst>
          </p:cNvPr>
          <p:cNvSpPr/>
          <p:nvPr/>
        </p:nvSpPr>
        <p:spPr>
          <a:xfrm>
            <a:off x="4634753" y="3854825"/>
            <a:ext cx="6248400" cy="2007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– сравните  решения трёх задач: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 чем они похожи и чем отличаются?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47A17F-DF6E-462A-9DE5-CE55BF356280}"/>
              </a:ext>
            </a:extLst>
          </p:cNvPr>
          <p:cNvSpPr txBox="1"/>
          <p:nvPr/>
        </p:nvSpPr>
        <p:spPr>
          <a:xfrm>
            <a:off x="331694" y="944160"/>
            <a:ext cx="11582400" cy="256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                       Задача 2                          Задача 3                 </a:t>
            </a:r>
            <a:endParaRPr 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+ 5 = 15 (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10 + 15 =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              1) 10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+ 5 = 15 (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мальчиков.     Ответ: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детей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10 + 15 = 25 (д.)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Ответ: всего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детей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B85752-5F96-4AA8-90E3-52B2B2545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96" y="345107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94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864119" y="341907"/>
            <a:ext cx="10416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Основное отличие составной задачи  от простой?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863788"/>
            <a:ext cx="2051020" cy="2667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CA699C6-7D9B-47C1-BE47-E9B1BB61212B}"/>
              </a:ext>
            </a:extLst>
          </p:cNvPr>
          <p:cNvSpPr/>
          <p:nvPr/>
        </p:nvSpPr>
        <p:spPr>
          <a:xfrm>
            <a:off x="3679964" y="4048185"/>
            <a:ext cx="6728060" cy="1852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– расскажите друг другу основное отличие составной задачи от простой. 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53224" y="1089329"/>
            <a:ext cx="10732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Повтори!!!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864119" y="1825297"/>
            <a:ext cx="10654749" cy="164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</a:rPr>
              <a:t>Составная </a:t>
            </a:r>
            <a:r>
              <a:rPr lang="ru-RU" sz="3200" b="1" dirty="0"/>
              <a:t>задача </a:t>
            </a:r>
            <a:r>
              <a:rPr lang="ru-RU" sz="3200" b="1" dirty="0">
                <a:solidFill>
                  <a:srgbClr val="FF0000"/>
                </a:solidFill>
              </a:rPr>
              <a:t>отличается от простой </a:t>
            </a:r>
            <a:r>
              <a:rPr lang="ru-RU" sz="3200" b="1" dirty="0"/>
              <a:t>тем, что </a:t>
            </a:r>
            <a:r>
              <a:rPr lang="ru-RU" sz="3200" b="1" dirty="0">
                <a:solidFill>
                  <a:srgbClr val="FF0000"/>
                </a:solidFill>
              </a:rPr>
              <a:t>её нельзя решить одним действием и сразу ответить на вопрос задачи</a:t>
            </a:r>
            <a:r>
              <a:rPr lang="ru-RU" sz="3200" b="1" dirty="0"/>
              <a:t>, она решается </a:t>
            </a:r>
            <a:r>
              <a:rPr lang="ru-RU" sz="3200" b="1" dirty="0">
                <a:solidFill>
                  <a:srgbClr val="FF0000"/>
                </a:solidFill>
              </a:rPr>
              <a:t>в два действия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1479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035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280" y="1518663"/>
            <a:ext cx="7862318" cy="493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1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3539"/>
      </p:ext>
    </p:extLst>
  </p:cSld>
  <p:clrMapOvr>
    <a:masterClrMapping/>
  </p:clrMapOvr>
  <p:transition spd="slow" advClick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A699C6-7D9B-47C1-BE47-E9B1BB61212B}"/>
              </a:ext>
            </a:extLst>
          </p:cNvPr>
          <p:cNvSpPr/>
          <p:nvPr/>
        </p:nvSpPr>
        <p:spPr>
          <a:xfrm>
            <a:off x="9244287" y="1513467"/>
            <a:ext cx="2537012" cy="1715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–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прочитайте условие и вопрос задачи.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17BD6D1-F984-4ED9-B7C1-B286DC72A614}"/>
              </a:ext>
            </a:extLst>
          </p:cNvPr>
          <p:cNvSpPr/>
          <p:nvPr/>
        </p:nvSpPr>
        <p:spPr>
          <a:xfrm>
            <a:off x="1442301" y="4637420"/>
            <a:ext cx="9590575" cy="21784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tx1"/>
                </a:solidFill>
              </a:rPr>
              <a:t>1)  Зная, сколько заколок у Тони (4) и  что у Евы на 3 заколки больше, </a:t>
            </a:r>
            <a:r>
              <a:rPr lang="ru-RU" sz="2800" b="1" dirty="0">
                <a:solidFill>
                  <a:srgbClr val="FF0000"/>
                </a:solidFill>
              </a:rPr>
              <a:t>что можно узнать? 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tx1"/>
                </a:solidFill>
              </a:rPr>
              <a:t>2)  Зная, сколько заколок у Тони и сколько заколок у Евы,</a:t>
            </a:r>
            <a:r>
              <a:rPr lang="ru-RU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что можно узнать?</a:t>
            </a:r>
            <a:endParaRPr lang="ru-RU" sz="2800" b="1" dirty="0">
              <a:solidFill>
                <a:schemeClr val="tx1"/>
              </a:solidFill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6EAD45-1DA2-490A-AD3B-83DF307E4B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9595" y="1002199"/>
            <a:ext cx="6645728" cy="23768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9BFB84-8E79-4D60-AC03-A3E0E9C5342F}"/>
              </a:ext>
            </a:extLst>
          </p:cNvPr>
          <p:cNvSpPr txBox="1"/>
          <p:nvPr/>
        </p:nvSpPr>
        <p:spPr>
          <a:xfrm>
            <a:off x="30254" y="1552776"/>
            <a:ext cx="26036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Фронтальная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</a:t>
            </a:r>
          </a:p>
        </p:txBody>
      </p:sp>
    </p:spTree>
    <p:extLst>
      <p:ext uri="{BB962C8B-B14F-4D97-AF65-F5344CB8AC3E}">
        <p14:creationId xmlns:p14="http://schemas.microsoft.com/office/powerpoint/2010/main" val="45081235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837413-DB91-4764-9502-F7C26001286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031815" y="172272"/>
            <a:ext cx="6856153" cy="38667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33859C-7B70-4FC0-867F-F6E4C3A68F40}"/>
              </a:ext>
            </a:extLst>
          </p:cNvPr>
          <p:cNvSpPr txBox="1"/>
          <p:nvPr/>
        </p:nvSpPr>
        <p:spPr>
          <a:xfrm>
            <a:off x="265038" y="1563477"/>
            <a:ext cx="32670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4545D28-EA56-47F0-8F80-8310FA950A4A}"/>
              </a:ext>
            </a:extLst>
          </p:cNvPr>
          <p:cNvSpPr/>
          <p:nvPr/>
        </p:nvSpPr>
        <p:spPr>
          <a:xfrm>
            <a:off x="3908612" y="4204447"/>
            <a:ext cx="6230469" cy="15598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Задания: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–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прочитай  пояснения к граф-схеме;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 – реши задачу.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C73DA2-8F42-4828-8AB9-18481A15E9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5" y="3181010"/>
            <a:ext cx="2395728" cy="334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030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767618" y="2499188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96" y="3451077"/>
            <a:ext cx="3191652" cy="31752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402" y="1640864"/>
            <a:ext cx="451536" cy="43053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4563035" y="4025154"/>
            <a:ext cx="6749366" cy="14658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– проверьте другу у друга правильность решения задачи.</a:t>
            </a:r>
          </a:p>
          <a:p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F2C46B-88F0-4B53-BD0E-20C294D8B563}"/>
              </a:ext>
            </a:extLst>
          </p:cNvPr>
          <p:cNvSpPr txBox="1"/>
          <p:nvPr/>
        </p:nvSpPr>
        <p:spPr>
          <a:xfrm>
            <a:off x="2994211" y="712278"/>
            <a:ext cx="7351059" cy="2379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 =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(з.) 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+ 7 = 11 (з.)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Ответ:  всего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заколок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259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688C3A1-531C-43E2-8A4E-A03A210BA917}"/>
              </a:ext>
            </a:extLst>
          </p:cNvPr>
          <p:cNvSpPr txBox="1"/>
          <p:nvPr/>
        </p:nvSpPr>
        <p:spPr>
          <a:xfrm>
            <a:off x="265038" y="1563477"/>
            <a:ext cx="31406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</a:t>
            </a:r>
          </a:p>
        </p:txBody>
      </p:sp>
      <p:pic>
        <p:nvPicPr>
          <p:cNvPr id="31" name="Рисунок 14">
            <a:extLst>
              <a:ext uri="{FF2B5EF4-FFF2-40B4-BE49-F238E27FC236}">
                <a16:creationId xmlns:a16="http://schemas.microsoft.com/office/drawing/2014/main" id="{5ABE3DC5-430F-4F0E-99FB-511F6D52F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" y="3170297"/>
            <a:ext cx="2633268" cy="31745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191" y="1935160"/>
            <a:ext cx="436806" cy="4305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7B1A071-AEFB-49EA-A62E-4BC8884B505D}"/>
              </a:ext>
            </a:extLst>
          </p:cNvPr>
          <p:cNvSpPr/>
          <p:nvPr/>
        </p:nvSpPr>
        <p:spPr>
          <a:xfrm>
            <a:off x="2950696" y="4715138"/>
            <a:ext cx="7081314" cy="17215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Задания: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 –  выбери схему;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 –  сделай краткую запись к каждой схеме.</a:t>
            </a:r>
          </a:p>
          <a:p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5A76FF-F70C-4891-A646-57A237C3C2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4509" y="421343"/>
            <a:ext cx="8193857" cy="33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380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6" y="3445563"/>
            <a:ext cx="2227716" cy="31752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11B4B3F-916F-40BF-B71E-41C57E3BA3F0}"/>
              </a:ext>
            </a:extLst>
          </p:cNvPr>
          <p:cNvSpPr txBox="1"/>
          <p:nvPr/>
        </p:nvSpPr>
        <p:spPr>
          <a:xfrm>
            <a:off x="1312494" y="755245"/>
            <a:ext cx="9874578" cy="2431435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 Задача 1</a:t>
            </a:r>
          </a:p>
          <a:p>
            <a:pPr algn="just"/>
            <a:r>
              <a:rPr lang="ru-RU" sz="3200" b="1" dirty="0"/>
              <a:t>В соревнованиях участвовало 10 девочек, а мальчиков – на 5 больше. Сколько мальчиков участвовало в соревнованиях?</a:t>
            </a:r>
          </a:p>
          <a:p>
            <a:pPr algn="just"/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4518212" y="4349363"/>
            <a:ext cx="6128585" cy="1407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Задания: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– составь краткую запись задачи 1;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 – реши её.</a:t>
            </a:r>
          </a:p>
        </p:txBody>
      </p:sp>
    </p:spTree>
    <p:extLst>
      <p:ext uri="{BB962C8B-B14F-4D97-AF65-F5344CB8AC3E}">
        <p14:creationId xmlns:p14="http://schemas.microsoft.com/office/powerpoint/2010/main" val="156456953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688C3A1-531C-43E2-8A4E-A03A210BA917}"/>
              </a:ext>
            </a:extLst>
          </p:cNvPr>
          <p:cNvSpPr txBox="1"/>
          <p:nvPr/>
        </p:nvSpPr>
        <p:spPr>
          <a:xfrm>
            <a:off x="265038" y="1563477"/>
            <a:ext cx="31406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191" y="1935160"/>
            <a:ext cx="436806" cy="4305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7B1A071-AEFB-49EA-A62E-4BC8884B505D}"/>
              </a:ext>
            </a:extLst>
          </p:cNvPr>
          <p:cNvSpPr/>
          <p:nvPr/>
        </p:nvSpPr>
        <p:spPr>
          <a:xfrm>
            <a:off x="1524748" y="5390371"/>
            <a:ext cx="8981886" cy="1295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Задания: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– сравни краткие записи к первой и второй схемам;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– какая схема подходит к нашей задаче?</a:t>
            </a:r>
          </a:p>
          <a:p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5A76FF-F70C-4891-A646-57A237C3C2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4510" y="172273"/>
            <a:ext cx="7230032" cy="2704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3A97FD-EF1B-4DB5-ABB0-C5E8BE8E9E09}"/>
              </a:ext>
            </a:extLst>
          </p:cNvPr>
          <p:cNvSpPr txBox="1"/>
          <p:nvPr/>
        </p:nvSpPr>
        <p:spPr>
          <a:xfrm>
            <a:off x="448235" y="2876776"/>
            <a:ext cx="10713071" cy="1961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схема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Вторая схема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Сергей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 грибов.                                            Сергей – 20  грибов.    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грибов                                                       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Кузьма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4 больше.                                  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Кузьма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4 больше.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авая фигурная скобка 20">
            <a:extLst>
              <a:ext uri="{FF2B5EF4-FFF2-40B4-BE49-F238E27FC236}">
                <a16:creationId xmlns:a16="http://schemas.microsoft.com/office/drawing/2014/main" id="{FEF57F73-8A3F-42CD-9A81-288C067DA143}"/>
              </a:ext>
            </a:extLst>
          </p:cNvPr>
          <p:cNvSpPr/>
          <p:nvPr/>
        </p:nvSpPr>
        <p:spPr>
          <a:xfrm>
            <a:off x="4468757" y="3429000"/>
            <a:ext cx="228749" cy="1208419"/>
          </a:xfrm>
          <a:prstGeom prst="rightBrac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0148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688C3A1-531C-43E2-8A4E-A03A210BA917}"/>
              </a:ext>
            </a:extLst>
          </p:cNvPr>
          <p:cNvSpPr txBox="1"/>
          <p:nvPr/>
        </p:nvSpPr>
        <p:spPr>
          <a:xfrm>
            <a:off x="265038" y="1563477"/>
            <a:ext cx="31406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Фронтальная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191" y="1935160"/>
            <a:ext cx="436806" cy="4305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C70AD36-4D79-486F-BFD4-6E612EFFDC31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3964602" y="530816"/>
            <a:ext cx="6780365" cy="3796410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7B1A071-AEFB-49EA-A62E-4BC8884B505D}"/>
              </a:ext>
            </a:extLst>
          </p:cNvPr>
          <p:cNvSpPr/>
          <p:nvPr/>
        </p:nvSpPr>
        <p:spPr>
          <a:xfrm>
            <a:off x="484095" y="4715138"/>
            <a:ext cx="10548782" cy="17215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Задания: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– прочитайте </a:t>
            </a:r>
            <a:r>
              <a:rPr lang="ru-RU" sz="2800" b="1" i="1" dirty="0">
                <a:solidFill>
                  <a:srgbClr val="FF0000"/>
                </a:solidFill>
              </a:rPr>
              <a:t>первый</a:t>
            </a:r>
            <a:r>
              <a:rPr lang="ru-RU" sz="2800" b="1" i="1" dirty="0">
                <a:solidFill>
                  <a:schemeClr val="tx1"/>
                </a:solidFill>
              </a:rPr>
              <a:t> вопрос к граф-схеме и ответьте на него;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– прочитайте </a:t>
            </a:r>
            <a:r>
              <a:rPr lang="ru-RU" sz="2800" b="1" i="1" dirty="0">
                <a:solidFill>
                  <a:srgbClr val="FF0000"/>
                </a:solidFill>
              </a:rPr>
              <a:t>второй</a:t>
            </a:r>
            <a:r>
              <a:rPr lang="ru-RU" sz="2800" b="1" i="1" dirty="0">
                <a:solidFill>
                  <a:schemeClr val="tx1"/>
                </a:solidFill>
              </a:rPr>
              <a:t> вопрос к граф-схеме и ответьте на него;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– самостоятельно запишите решение задачи.</a:t>
            </a:r>
          </a:p>
          <a:p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8803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767618" y="2499188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96" y="3451077"/>
            <a:ext cx="3191652" cy="31752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402" y="1640864"/>
            <a:ext cx="451536" cy="43053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4563036" y="4025153"/>
            <a:ext cx="5307106" cy="1848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Задания: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– проверьте другу у друга правильность решения задачи;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– как называется эта задача?</a:t>
            </a:r>
          </a:p>
          <a:p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F2C46B-88F0-4B53-BD0E-20C294D8B563}"/>
              </a:ext>
            </a:extLst>
          </p:cNvPr>
          <p:cNvSpPr txBox="1"/>
          <p:nvPr/>
        </p:nvSpPr>
        <p:spPr>
          <a:xfrm>
            <a:off x="2994211" y="712278"/>
            <a:ext cx="7351059" cy="2379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+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24 (гр.) 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+ 24 = 44 (гр.)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Ответ: всего 44 гриб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4352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688C3A1-531C-43E2-8A4E-A03A210BA917}"/>
              </a:ext>
            </a:extLst>
          </p:cNvPr>
          <p:cNvSpPr txBox="1"/>
          <p:nvPr/>
        </p:nvSpPr>
        <p:spPr>
          <a:xfrm>
            <a:off x="265037" y="712278"/>
            <a:ext cx="31613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ru-RU" sz="3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 вариантам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Рисунок 14">
            <a:extLst>
              <a:ext uri="{FF2B5EF4-FFF2-40B4-BE49-F238E27FC236}">
                <a16:creationId xmlns:a16="http://schemas.microsoft.com/office/drawing/2014/main" id="{5ABE3DC5-430F-4F0E-99FB-511F6D52F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" y="3170297"/>
            <a:ext cx="2633268" cy="31745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191" y="1935160"/>
            <a:ext cx="436806" cy="4305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2949389" y="4204447"/>
            <a:ext cx="3962400" cy="1941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  Составь вопрос, чтобы получилась </a:t>
            </a:r>
            <a:r>
              <a:rPr lang="ru-RU" sz="2800" b="1" i="1" dirty="0">
                <a:solidFill>
                  <a:srgbClr val="FF0000"/>
                </a:solidFill>
              </a:rPr>
              <a:t>простая</a:t>
            </a:r>
            <a:r>
              <a:rPr lang="ru-RU" sz="2800" b="1" i="1" dirty="0">
                <a:solidFill>
                  <a:schemeClr val="tx1"/>
                </a:solidFill>
              </a:rPr>
              <a:t> задача.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CA699C6-7D9B-47C1-BE47-E9B1BB61212B}"/>
              </a:ext>
            </a:extLst>
          </p:cNvPr>
          <p:cNvSpPr/>
          <p:nvPr/>
        </p:nvSpPr>
        <p:spPr>
          <a:xfrm>
            <a:off x="7315732" y="4204446"/>
            <a:ext cx="3567422" cy="1941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Составь вопрос, чтобы получилась </a:t>
            </a:r>
            <a:r>
              <a:rPr lang="ru-RU" sz="2800" b="1" i="1" dirty="0">
                <a:solidFill>
                  <a:srgbClr val="FF0000"/>
                </a:solidFill>
              </a:rPr>
              <a:t>составная</a:t>
            </a:r>
            <a:r>
              <a:rPr lang="ru-RU" sz="2800" b="1" i="1" dirty="0">
                <a:solidFill>
                  <a:schemeClr val="tx1"/>
                </a:solidFill>
              </a:rPr>
              <a:t> задача.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E509C5-8569-432A-A99C-E2D8DCC3F666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4468305" y="1517715"/>
            <a:ext cx="6041955" cy="17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9305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11B4B3F-916F-40BF-B71E-41C57E3BA3F0}"/>
              </a:ext>
            </a:extLst>
          </p:cNvPr>
          <p:cNvSpPr txBox="1"/>
          <p:nvPr/>
        </p:nvSpPr>
        <p:spPr>
          <a:xfrm>
            <a:off x="439271" y="522462"/>
            <a:ext cx="11562573" cy="330789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 </a:t>
            </a:r>
            <a:endParaRPr lang="ru-RU" sz="32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Простая задача</a:t>
            </a:r>
            <a:endParaRPr lang="ru-RU" sz="28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7 берёз, а дубов – на 3 больше. Сколько было дубов?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Составная задача</a:t>
            </a:r>
            <a:endParaRPr lang="ru-RU" sz="28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7 берёз, а дубов – на 3 больше. Сколько всего было деревьев?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3307976" y="4096872"/>
            <a:ext cx="7315200" cy="18024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Задания: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– проверь у себя правильность составления вопроса к условию  задачи;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 – реши задачи.</a:t>
            </a:r>
          </a:p>
        </p:txBody>
      </p:sp>
    </p:spTree>
    <p:extLst>
      <p:ext uri="{BB962C8B-B14F-4D97-AF65-F5344CB8AC3E}">
        <p14:creationId xmlns:p14="http://schemas.microsoft.com/office/powerpoint/2010/main" val="18112682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102659" y="324348"/>
            <a:ext cx="10218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A699C6-7D9B-47C1-BE47-E9B1BB61212B}"/>
              </a:ext>
            </a:extLst>
          </p:cNvPr>
          <p:cNvSpPr/>
          <p:nvPr/>
        </p:nvSpPr>
        <p:spPr>
          <a:xfrm>
            <a:off x="4634753" y="3854825"/>
            <a:ext cx="6248400" cy="2007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– проверь у себя правильность решения простой и составной задач.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47A17F-DF6E-462A-9DE5-CE55BF356280}"/>
              </a:ext>
            </a:extLst>
          </p:cNvPr>
          <p:cNvSpPr txBox="1"/>
          <p:nvPr/>
        </p:nvSpPr>
        <p:spPr>
          <a:xfrm>
            <a:off x="331694" y="944160"/>
            <a:ext cx="11582400" cy="277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Простая задача                         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Составная з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адача                  </a:t>
            </a:r>
            <a:endParaRPr 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7 + 3 = 10 (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                       1)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10 дубов.  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7 + 10 = 17 (д.)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всего 17 деревьев.  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B85752-5F96-4AA8-90E3-52B2B2545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96" y="345107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0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864119" y="341907"/>
            <a:ext cx="10416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Основное отличие составной задачи  от простой?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863788"/>
            <a:ext cx="2051020" cy="2667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CA699C6-7D9B-47C1-BE47-E9B1BB61212B}"/>
              </a:ext>
            </a:extLst>
          </p:cNvPr>
          <p:cNvSpPr/>
          <p:nvPr/>
        </p:nvSpPr>
        <p:spPr>
          <a:xfrm>
            <a:off x="3146612" y="4048185"/>
            <a:ext cx="7261412" cy="1852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– проверьте </a:t>
            </a:r>
            <a:r>
              <a:rPr lang="ru-RU" dirty="0"/>
              <a:t> </a:t>
            </a:r>
            <a:r>
              <a:rPr lang="ru-RU" sz="2800" b="1" i="1" dirty="0">
                <a:solidFill>
                  <a:schemeClr val="tx1"/>
                </a:solidFill>
              </a:rPr>
              <a:t>друг у друга знание основного отличия </a:t>
            </a:r>
            <a:r>
              <a:rPr lang="ru-RU" sz="2800" b="1" i="1" dirty="0">
                <a:solidFill>
                  <a:srgbClr val="FF0000"/>
                </a:solidFill>
              </a:rPr>
              <a:t>составной</a:t>
            </a:r>
            <a:r>
              <a:rPr lang="ru-RU" sz="2800" b="1" i="1" dirty="0">
                <a:solidFill>
                  <a:schemeClr val="tx1"/>
                </a:solidFill>
              </a:rPr>
              <a:t> задачи от </a:t>
            </a:r>
            <a:r>
              <a:rPr lang="ru-RU" sz="2800" b="1" i="1" dirty="0">
                <a:solidFill>
                  <a:srgbClr val="FF0000"/>
                </a:solidFill>
              </a:rPr>
              <a:t>простой</a:t>
            </a:r>
            <a:r>
              <a:rPr lang="ru-RU" sz="2800" b="1" i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53224" y="1089329"/>
            <a:ext cx="10732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Продолжи!!!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864119" y="1825297"/>
            <a:ext cx="10654749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</a:rPr>
              <a:t>Составная </a:t>
            </a:r>
            <a:r>
              <a:rPr lang="ru-RU" sz="3200" b="1" dirty="0"/>
              <a:t>задача </a:t>
            </a:r>
            <a:r>
              <a:rPr lang="ru-RU" sz="3200" b="1" dirty="0">
                <a:solidFill>
                  <a:srgbClr val="FF0000"/>
                </a:solidFill>
              </a:rPr>
              <a:t>отличается от простой </a:t>
            </a:r>
            <a:r>
              <a:rPr lang="ru-RU" sz="3200" b="1" dirty="0"/>
              <a:t>тем, что… </a:t>
            </a:r>
          </a:p>
        </p:txBody>
      </p:sp>
    </p:spTree>
    <p:extLst>
      <p:ext uri="{BB962C8B-B14F-4D97-AF65-F5344CB8AC3E}">
        <p14:creationId xmlns:p14="http://schemas.microsoft.com/office/powerpoint/2010/main" val="2653783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035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0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A9ADF95C-7152-4158-8946-F3C288232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280" y="1518663"/>
            <a:ext cx="7862318" cy="493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4192"/>
      </p:ext>
    </p:extLst>
  </p:cSld>
  <p:clrMapOvr>
    <a:masterClrMapping/>
  </p:clrMapOvr>
  <p:transition spd="slow" advClick="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949028" y="340659"/>
            <a:ext cx="8743911" cy="630176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07" y="6134272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A468FB66-B668-4A79-83CD-D923F588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3718" y="281214"/>
            <a:ext cx="8031134" cy="592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3501317" y="1215322"/>
            <a:ext cx="43759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этапа урока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F8E542A-3FD7-4431-AAD0-B545AC34AB90}"/>
              </a:ext>
            </a:extLst>
          </p:cNvPr>
          <p:cNvSpPr txBox="1"/>
          <p:nvPr/>
        </p:nvSpPr>
        <p:spPr>
          <a:xfrm>
            <a:off x="3707144" y="3596264"/>
            <a:ext cx="49249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Какие задачи называются составными</a:t>
            </a:r>
            <a:r>
              <a:rPr lang="ru-RU" sz="3200" dirty="0"/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B2D8CC-FA05-4D50-924D-BB3DA6C2346A}"/>
              </a:ext>
            </a:extLst>
          </p:cNvPr>
          <p:cNvSpPr txBox="1"/>
          <p:nvPr/>
        </p:nvSpPr>
        <p:spPr>
          <a:xfrm>
            <a:off x="9369282" y="6176657"/>
            <a:ext cx="17301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u="none" strike="noStrike" dirty="0">
                <a:effectLst/>
                <a:latin typeface="YS Text"/>
                <a:hlinkClick r:id="rId11"/>
              </a:rPr>
              <a:t>topolek-oktabrskoe.ddousman.ru</a:t>
            </a:r>
            <a:endParaRPr lang="ru-RU" sz="8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866BFF2-87E4-40F2-A046-FF2A06A5C9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9" y="319316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3651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864119" y="341907"/>
            <a:ext cx="10416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Основное отличие составной задачи  от простой?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863788"/>
            <a:ext cx="2051020" cy="2667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53224" y="1089329"/>
            <a:ext cx="10732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Запомни!!!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864119" y="1825297"/>
            <a:ext cx="10654749" cy="164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</a:rPr>
              <a:t>Составная </a:t>
            </a:r>
            <a:r>
              <a:rPr lang="ru-RU" sz="3200" b="1" dirty="0"/>
              <a:t>задача </a:t>
            </a:r>
            <a:r>
              <a:rPr lang="ru-RU" sz="3200" b="1" dirty="0">
                <a:solidFill>
                  <a:srgbClr val="FF0000"/>
                </a:solidFill>
              </a:rPr>
              <a:t>отличается от простой </a:t>
            </a:r>
            <a:r>
              <a:rPr lang="ru-RU" sz="3200" b="1" dirty="0"/>
              <a:t>тем, что </a:t>
            </a:r>
            <a:r>
              <a:rPr lang="ru-RU" sz="3200" b="1" dirty="0">
                <a:solidFill>
                  <a:srgbClr val="FF0000"/>
                </a:solidFill>
              </a:rPr>
              <a:t>её нельзя решить одним действием и сразу ответить на вопрос задачи</a:t>
            </a:r>
            <a:r>
              <a:rPr lang="ru-RU" sz="3200" b="1" dirty="0"/>
              <a:t>, она решается </a:t>
            </a:r>
            <a:r>
              <a:rPr lang="ru-RU" sz="3200" b="1" dirty="0">
                <a:solidFill>
                  <a:srgbClr val="FF0000"/>
                </a:solidFill>
              </a:rPr>
              <a:t>в два действия</a:t>
            </a:r>
            <a:r>
              <a:rPr lang="ru-RU" sz="3200" b="1" dirty="0"/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686195-E3C3-4241-ACEE-9EAC68F45678}"/>
              </a:ext>
            </a:extLst>
          </p:cNvPr>
          <p:cNvSpPr/>
          <p:nvPr/>
        </p:nvSpPr>
        <p:spPr>
          <a:xfrm>
            <a:off x="3146612" y="4048185"/>
            <a:ext cx="7261412" cy="1852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– проверь у себя знание основного отличия </a:t>
            </a:r>
            <a:r>
              <a:rPr lang="ru-RU" sz="2800" b="1" i="1" dirty="0">
                <a:solidFill>
                  <a:srgbClr val="FF0000"/>
                </a:solidFill>
              </a:rPr>
              <a:t>составной</a:t>
            </a:r>
            <a:r>
              <a:rPr lang="ru-RU" sz="2800" b="1" i="1" dirty="0">
                <a:solidFill>
                  <a:schemeClr val="tx1"/>
                </a:solidFill>
              </a:rPr>
              <a:t> задачи от </a:t>
            </a:r>
            <a:r>
              <a:rPr lang="ru-RU" sz="2800" b="1" i="1" dirty="0">
                <a:solidFill>
                  <a:srgbClr val="FF0000"/>
                </a:solidFill>
              </a:rPr>
              <a:t>простой</a:t>
            </a:r>
            <a:r>
              <a:rPr lang="ru-RU" sz="2800" b="1" i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8396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767618" y="2499188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96" y="3451077"/>
            <a:ext cx="3191652" cy="31752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402" y="1640864"/>
            <a:ext cx="451536" cy="43053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3330014" y="4025154"/>
            <a:ext cx="7982387" cy="184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Задания: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– проверь у себя правильность составления краткой записи и решения задачи 1;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– расскажи соседу, как называется эта задача.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F2C46B-88F0-4B53-BD0E-20C294D8B563}"/>
              </a:ext>
            </a:extLst>
          </p:cNvPr>
          <p:cNvSpPr txBox="1"/>
          <p:nvPr/>
        </p:nvSpPr>
        <p:spPr>
          <a:xfrm>
            <a:off x="2994211" y="712278"/>
            <a:ext cx="7351059" cy="3111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Девочек – 10.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Мальчиков – ?, на 5 больше.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+ 5 = 15 (м.)                                           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15 мальчиков. 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4878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434689" y="2812700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1760" y="1245793"/>
            <a:ext cx="442212" cy="7258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364772" y="1245792"/>
            <a:ext cx="8951241" cy="7047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Запомнили вы основное отличие составной задачи от простой?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3165828" y="2499350"/>
            <a:ext cx="7134620" cy="11617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Возникали у вас трудности при самостоятельном  решении составной задачи?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4179772"/>
            <a:ext cx="382530" cy="3691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3850717" y="4179772"/>
            <a:ext cx="6897965" cy="133877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Что необходимо сделать, чтобы устранить все затруднения, которые возникали при решении составных задач?</a:t>
            </a:r>
          </a:p>
        </p:txBody>
      </p:sp>
    </p:spTree>
    <p:extLst>
      <p:ext uri="{BB962C8B-B14F-4D97-AF65-F5344CB8AC3E}">
        <p14:creationId xmlns:p14="http://schemas.microsoft.com/office/powerpoint/2010/main" val="24924632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latin typeface="+mn-lt"/>
              </a:rPr>
              <a:t>Молодцы!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196708"/>
            <a:ext cx="2227716" cy="31752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11B4B3F-916F-40BF-B71E-41C57E3BA3F0}"/>
              </a:ext>
            </a:extLst>
          </p:cNvPr>
          <p:cNvSpPr txBox="1"/>
          <p:nvPr/>
        </p:nvSpPr>
        <p:spPr>
          <a:xfrm>
            <a:off x="929838" y="981003"/>
            <a:ext cx="10528443" cy="193899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 Задача 2</a:t>
            </a:r>
          </a:p>
          <a:p>
            <a:pPr algn="just"/>
            <a:r>
              <a:rPr lang="ru-RU" sz="3200" b="1" dirty="0"/>
              <a:t>В соревнованиях участвовало 10 девочек и ? мальчиков. Сколько детей участвовало в соревнованиях?</a:t>
            </a:r>
          </a:p>
          <a:p>
            <a:pPr algn="just"/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2841812" y="4349363"/>
            <a:ext cx="7804985" cy="1407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– дополни условие задачи 2 ответом задачи 1.</a:t>
            </a:r>
          </a:p>
        </p:txBody>
      </p:sp>
    </p:spTree>
    <p:extLst>
      <p:ext uri="{BB962C8B-B14F-4D97-AF65-F5344CB8AC3E}">
        <p14:creationId xmlns:p14="http://schemas.microsoft.com/office/powerpoint/2010/main" val="243806750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196708"/>
            <a:ext cx="2227716" cy="31752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11B4B3F-916F-40BF-B71E-41C57E3BA3F0}"/>
              </a:ext>
            </a:extLst>
          </p:cNvPr>
          <p:cNvSpPr txBox="1"/>
          <p:nvPr/>
        </p:nvSpPr>
        <p:spPr>
          <a:xfrm>
            <a:off x="929838" y="981003"/>
            <a:ext cx="10528443" cy="193899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 Задача 2</a:t>
            </a:r>
          </a:p>
          <a:p>
            <a:pPr algn="just"/>
            <a:r>
              <a:rPr lang="ru-RU" sz="3200" b="1" dirty="0"/>
              <a:t>В соревнованиях участвовало 10 девочек и 15 мальчиков. Сколько детей участвовало в соревнованиях?</a:t>
            </a:r>
          </a:p>
          <a:p>
            <a:pPr algn="just"/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2772995" y="3508901"/>
            <a:ext cx="7912933" cy="22171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Задания: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– проверь  у себя правильность составления задачи 2;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 – составь краткую запись задачи 2;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 – реши её.</a:t>
            </a:r>
          </a:p>
          <a:p>
            <a:pPr algn="just"/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4925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id="{F5B81C5C-04B9-49CE-82A2-B010317DC0D6}"/>
              </a:ext>
            </a:extLst>
          </p:cNvPr>
          <p:cNvSpPr/>
          <p:nvPr/>
        </p:nvSpPr>
        <p:spPr>
          <a:xfrm rot="20422078">
            <a:off x="5058227" y="5130732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767618" y="2499188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402" y="1640864"/>
            <a:ext cx="451536" cy="43053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2850776" y="4670612"/>
            <a:ext cx="7835153" cy="1751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Задания: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– проверь у себя правильность составления краткой записи и решения задачи 2;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– расскажи соседу, как называется эта задача.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F2C46B-88F0-4B53-BD0E-20C294D8B563}"/>
              </a:ext>
            </a:extLst>
          </p:cNvPr>
          <p:cNvSpPr txBox="1"/>
          <p:nvPr/>
        </p:nvSpPr>
        <p:spPr>
          <a:xfrm>
            <a:off x="2994211" y="349624"/>
            <a:ext cx="7593107" cy="3740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Девочек – 10.    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? детей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Мальчиков –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+ 15 = 25 (д.)                                           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25 детей. 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авая фигурная скобка 14">
            <a:extLst>
              <a:ext uri="{FF2B5EF4-FFF2-40B4-BE49-F238E27FC236}">
                <a16:creationId xmlns:a16="http://schemas.microsoft.com/office/drawing/2014/main" id="{B79F1022-051F-4FA0-B47F-50EFDED16535}"/>
              </a:ext>
            </a:extLst>
          </p:cNvPr>
          <p:cNvSpPr/>
          <p:nvPr/>
        </p:nvSpPr>
        <p:spPr>
          <a:xfrm>
            <a:off x="6478178" y="436130"/>
            <a:ext cx="473265" cy="1635268"/>
          </a:xfrm>
          <a:prstGeom prst="rightBrac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3B10BF5-5758-4FA4-AC16-2B2CF8EAE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196708"/>
            <a:ext cx="2227716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559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864119" y="341907"/>
            <a:ext cx="10416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Чем отличается простая задача от составной?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355734"/>
            <a:ext cx="2104809" cy="3175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CA699C6-7D9B-47C1-BE47-E9B1BB61212B}"/>
              </a:ext>
            </a:extLst>
          </p:cNvPr>
          <p:cNvSpPr/>
          <p:nvPr/>
        </p:nvSpPr>
        <p:spPr>
          <a:xfrm>
            <a:off x="2743201" y="3881719"/>
            <a:ext cx="8537876" cy="18019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– расскажите друг другу основное отличие простой задачи от составной.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53224" y="1089329"/>
            <a:ext cx="10732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Повтори!!!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977154" y="1772951"/>
            <a:ext cx="1098161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Простую</a:t>
            </a:r>
            <a:r>
              <a:rPr lang="ru-RU" sz="3200" b="1" dirty="0"/>
              <a:t> задачу можно </a:t>
            </a:r>
            <a:r>
              <a:rPr lang="ru-RU" sz="3200" b="1" dirty="0">
                <a:solidFill>
                  <a:srgbClr val="FF0000"/>
                </a:solidFill>
              </a:rPr>
              <a:t>решить сразу</a:t>
            </a:r>
            <a:r>
              <a:rPr lang="ru-RU" sz="3200" b="1" dirty="0"/>
              <a:t>, а </a:t>
            </a:r>
            <a:r>
              <a:rPr lang="ru-RU" sz="3200" b="1" dirty="0">
                <a:solidFill>
                  <a:srgbClr val="FF0000"/>
                </a:solidFill>
              </a:rPr>
              <a:t>составную – нельзя</a:t>
            </a:r>
            <a:r>
              <a:rPr lang="ru-RU" sz="3200" b="1" dirty="0"/>
              <a:t>.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Простая задача </a:t>
            </a:r>
            <a:r>
              <a:rPr lang="ru-RU" sz="3200" b="1" dirty="0"/>
              <a:t>решается </a:t>
            </a:r>
            <a:r>
              <a:rPr lang="ru-RU" sz="3200" b="1" dirty="0">
                <a:solidFill>
                  <a:srgbClr val="FF0000"/>
                </a:solidFill>
              </a:rPr>
              <a:t>в одно действие</a:t>
            </a:r>
            <a:r>
              <a:rPr lang="ru-RU" sz="3200" b="1" dirty="0"/>
              <a:t>, а </a:t>
            </a:r>
            <a:r>
              <a:rPr lang="ru-RU" sz="3200" b="1" dirty="0">
                <a:solidFill>
                  <a:srgbClr val="FF0000"/>
                </a:solidFill>
              </a:rPr>
              <a:t>составная –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в два действия.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88333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11B4B3F-916F-40BF-B71E-41C57E3BA3F0}"/>
              </a:ext>
            </a:extLst>
          </p:cNvPr>
          <p:cNvSpPr txBox="1"/>
          <p:nvPr/>
        </p:nvSpPr>
        <p:spPr>
          <a:xfrm>
            <a:off x="2205318" y="522462"/>
            <a:ext cx="9591517" cy="483209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 Задача 1</a:t>
            </a:r>
          </a:p>
          <a:p>
            <a:pPr algn="just"/>
            <a:r>
              <a:rPr lang="ru-RU" sz="3200" b="1" dirty="0"/>
              <a:t>В соревнованиях участвовало 10 девочек, а мальчиков – на 5 больше. Сколько мальчиков участвовало в соревнованиях?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 Задача 2</a:t>
            </a:r>
          </a:p>
          <a:p>
            <a:pPr algn="just"/>
            <a:r>
              <a:rPr lang="ru-RU" sz="3200" b="1" dirty="0"/>
              <a:t>В соревнованиях участвовало 10 девочек и 15 мальчиков. Сколько детей участвовало в соревнованиях?</a:t>
            </a:r>
          </a:p>
          <a:p>
            <a:pPr algn="just"/>
            <a:endParaRPr lang="ru-RU" sz="3200" b="1" dirty="0"/>
          </a:p>
          <a:p>
            <a:pPr algn="just"/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2635624" y="4637420"/>
            <a:ext cx="9161210" cy="12619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– из простых задач 1 и 2 сделайте составную задачу 3.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6A573E-C173-48E7-A1C1-709924DFF419}"/>
              </a:ext>
            </a:extLst>
          </p:cNvPr>
          <p:cNvSpPr txBox="1"/>
          <p:nvPr/>
        </p:nvSpPr>
        <p:spPr>
          <a:xfrm>
            <a:off x="265038" y="1563477"/>
            <a:ext cx="18186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Парная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61AA639-D15A-407E-9F19-00DA3BC941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355734"/>
            <a:ext cx="2104809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5741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0" y="3630361"/>
            <a:ext cx="2227716" cy="31752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11B4B3F-916F-40BF-B71E-41C57E3BA3F0}"/>
              </a:ext>
            </a:extLst>
          </p:cNvPr>
          <p:cNvSpPr txBox="1"/>
          <p:nvPr/>
        </p:nvSpPr>
        <p:spPr>
          <a:xfrm>
            <a:off x="1399978" y="733482"/>
            <a:ext cx="9799163" cy="2431435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 Задача 3</a:t>
            </a:r>
          </a:p>
          <a:p>
            <a:pPr algn="just"/>
            <a:r>
              <a:rPr lang="ru-RU" sz="3200" b="1" dirty="0"/>
              <a:t>В соревнованиях участвовало 10 девочек, а мальчиков – на 5 больше. Сколько всего детей участвовало в соревнованиях?</a:t>
            </a:r>
          </a:p>
          <a:p>
            <a:pPr algn="just"/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3203250" y="4349363"/>
            <a:ext cx="8255031" cy="1691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Задания: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– проверь правильность составления задачи 3;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 – составь краткую запись задачи 3;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 – сравни краткие записи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задач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2 и 3.</a:t>
            </a:r>
          </a:p>
          <a:p>
            <a:pPr algn="just"/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339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6ee78bd2-4339-4042-adc0-bcc646419980"/>
    <ds:schemaRef ds:uri="http://schemas.microsoft.com/office/2006/metadata/properties"/>
    <ds:schemaRef ds:uri="http://schemas.microsoft.com/sharepoint/v3"/>
    <ds:schemaRef ds:uri="2547570a-e5f4-4946-a4c3-82580e42479e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7138</TotalTime>
  <Words>1266</Words>
  <Application>Microsoft Office PowerPoint</Application>
  <PresentationFormat>Шырокаэкранны</PresentationFormat>
  <Paragraphs>227</Paragraphs>
  <Slides>31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6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31</vt:i4>
      </vt:variant>
    </vt:vector>
  </HeadingPairs>
  <TitlesOfParts>
    <vt:vector size="38" baseType="lpstr">
      <vt:lpstr>Arial</vt:lpstr>
      <vt:lpstr>Calibri</vt:lpstr>
      <vt:lpstr>Segoe UI</vt:lpstr>
      <vt:lpstr>Segoe UI Light</vt:lpstr>
      <vt:lpstr>Times New Roman</vt:lpstr>
      <vt:lpstr>YS Text</vt:lpstr>
      <vt:lpstr>Тема1</vt:lpstr>
      <vt:lpstr>  Решение составных задач во II классе 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Молодцы!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Галина</cp:lastModifiedBy>
  <cp:revision>254</cp:revision>
  <dcterms:created xsi:type="dcterms:W3CDTF">2022-11-26T19:01:26Z</dcterms:created>
  <dcterms:modified xsi:type="dcterms:W3CDTF">2025-01-06T20:12:45Z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