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8" r:id="rId4"/>
    <p:sldId id="274" r:id="rId5"/>
    <p:sldId id="271" r:id="rId6"/>
    <p:sldId id="272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5" autoAdjust="0"/>
    <p:restoredTop sz="94660"/>
  </p:normalViewPr>
  <p:slideViewPr>
    <p:cSldViewPr>
      <p:cViewPr varScale="1">
        <p:scale>
          <a:sx n="82" d="100"/>
          <a:sy n="82" d="100"/>
        </p:scale>
        <p:origin x="7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C871E2-DE5D-4F1D-9C63-EC2211D7499C}" type="datetimeFigureOut">
              <a:rPr lang="be-BY" smtClean="0"/>
              <a:t>06.01.25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3513EF-C050-4830-826F-620DE6CA8337}" type="slidenum">
              <a:rPr lang="be-BY" smtClean="0"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/>
          <p:cNvSpPr txBox="1">
            <a:spLocks/>
          </p:cNvSpPr>
          <p:nvPr/>
        </p:nvSpPr>
        <p:spPr>
          <a:xfrm>
            <a:off x="0" y="-29518"/>
            <a:ext cx="9073008" cy="8662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Сверь с образцом!</a:t>
            </a:r>
            <a:endParaRPr lang="be-BY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84187"/>
              </p:ext>
            </p:extLst>
          </p:nvPr>
        </p:nvGraphicFramePr>
        <p:xfrm>
          <a:off x="323528" y="836712"/>
          <a:ext cx="8568952" cy="2448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5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+ 3 = </a:t>
                      </a:r>
                      <a:r>
                        <a:rPr lang="ru-RU" sz="5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be-BY" sz="5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+ 44 =</a:t>
                      </a:r>
                      <a:r>
                        <a:rPr lang="ru-RU" sz="5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5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be-BY" sz="5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1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+ 5 = </a:t>
                      </a:r>
                      <a:r>
                        <a:rPr lang="ru-RU" sz="5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be-BY" sz="5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+ 92 = </a:t>
                      </a:r>
                      <a:r>
                        <a:rPr lang="ru-RU" sz="5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be-BY" sz="5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Подзаголовок 2"/>
          <p:cNvSpPr txBox="1">
            <a:spLocks/>
          </p:cNvSpPr>
          <p:nvPr/>
        </p:nvSpPr>
        <p:spPr>
          <a:xfrm>
            <a:off x="76641" y="3573016"/>
            <a:ext cx="9073008" cy="8662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endParaRPr lang="be-BY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47672"/>
              </p:ext>
            </p:extLst>
          </p:nvPr>
        </p:nvGraphicFramePr>
        <p:xfrm>
          <a:off x="202655" y="4437112"/>
          <a:ext cx="882098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</a:t>
                      </a:r>
                      <a:r>
                        <a:rPr lang="ru-RU" sz="3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3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+ 4) = 30 (ст.)</a:t>
                      </a:r>
                      <a:endParaRPr lang="be-BY" sz="3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</a:t>
                      </a:r>
                      <a:r>
                        <a:rPr lang="ru-RU" sz="3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2 – 4 = 30</a:t>
                      </a:r>
                      <a:r>
                        <a:rPr lang="ru-RU" sz="3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(ст.)</a:t>
                      </a:r>
                      <a:endParaRPr lang="be-BY" sz="3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3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Ответ: 30 стульев.</a:t>
                      </a:r>
                      <a:endParaRPr lang="be-BY" sz="3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62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61331" y="476672"/>
            <a:ext cx="20162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0" b="1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3004835"/>
            <a:ext cx="20162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0" b="1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3002819"/>
            <a:ext cx="20162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2987824" y="1988840"/>
            <a:ext cx="1440160" cy="14321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389156" y="1988840"/>
            <a:ext cx="1550996" cy="14321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2367" y="1017732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</a:p>
        </p:txBody>
      </p:sp>
    </p:spTree>
    <p:extLst>
      <p:ext uri="{BB962C8B-B14F-4D97-AF65-F5344CB8AC3E}">
        <p14:creationId xmlns:p14="http://schemas.microsoft.com/office/powerpoint/2010/main" val="3450046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692696"/>
            <a:ext cx="88569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Это верное равенство:</a:t>
            </a: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0" b="1" dirty="0">
                <a:latin typeface="Arial" panose="020B0604020202020204" pitchFamily="34" charset="0"/>
                <a:cs typeface="Arial" panose="020B0604020202020204" pitchFamily="34" charset="0"/>
              </a:rPr>
              <a:t>70 – 3 = 67</a:t>
            </a:r>
          </a:p>
        </p:txBody>
      </p:sp>
    </p:spTree>
    <p:extLst>
      <p:ext uri="{BB962C8B-B14F-4D97-AF65-F5344CB8AC3E}">
        <p14:creationId xmlns:p14="http://schemas.microsoft.com/office/powerpoint/2010/main" val="409650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692696"/>
            <a:ext cx="885698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Это верное равенство:</a:t>
            </a: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8000" b="1" dirty="0">
                <a:latin typeface="Arial" panose="020B0604020202020204" pitchFamily="34" charset="0"/>
                <a:cs typeface="Arial" panose="020B0604020202020204" pitchFamily="34" charset="0"/>
              </a:rPr>
              <a:t>40 + (10 – 3) = 43</a:t>
            </a:r>
          </a:p>
        </p:txBody>
      </p:sp>
    </p:spTree>
    <p:extLst>
      <p:ext uri="{BB962C8B-B14F-4D97-AF65-F5344CB8AC3E}">
        <p14:creationId xmlns:p14="http://schemas.microsoft.com/office/powerpoint/2010/main" val="167154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692696"/>
            <a:ext cx="88569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Это верное равенство:</a:t>
            </a: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0" b="1" dirty="0">
                <a:latin typeface="Arial" panose="020B0604020202020204" pitchFamily="34" charset="0"/>
                <a:cs typeface="Arial" panose="020B0604020202020204" pitchFamily="34" charset="0"/>
              </a:rPr>
              <a:t>60 – 5 = 55</a:t>
            </a:r>
          </a:p>
        </p:txBody>
      </p:sp>
    </p:spTree>
    <p:extLst>
      <p:ext uri="{BB962C8B-B14F-4D97-AF65-F5344CB8AC3E}">
        <p14:creationId xmlns:p14="http://schemas.microsoft.com/office/powerpoint/2010/main" val="299428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-27985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Сверь с образцом!</a:t>
            </a:r>
            <a:endParaRPr lang="be-BY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39061"/>
              </p:ext>
            </p:extLst>
          </p:nvPr>
        </p:nvGraphicFramePr>
        <p:xfrm>
          <a:off x="971600" y="803012"/>
          <a:ext cx="60960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3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377"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377"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5377"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377"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377"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be-BY" sz="7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07954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3123"/>
              </p:ext>
            </p:extLst>
          </p:nvPr>
        </p:nvGraphicFramePr>
        <p:xfrm>
          <a:off x="91983" y="904520"/>
          <a:ext cx="8964488" cy="5326482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637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4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3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2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be-BY" sz="6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be-BY" sz="6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be-BY" sz="6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be-BY" sz="6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be-BY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be-BY" sz="6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be-BY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be-BY" sz="6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be-BY" sz="6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сн.</a:t>
                      </a:r>
                      <a:endParaRPr lang="be-BY" sz="4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6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e-BY" sz="6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сн.</a:t>
                      </a:r>
                      <a:endParaRPr lang="be-BY" sz="4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be-BY" sz="6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be-BY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be-BY" sz="6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5" marR="6471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5564324" y="2428085"/>
            <a:ext cx="1440160" cy="1440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6" name="Овал 5"/>
          <p:cNvSpPr/>
          <p:nvPr/>
        </p:nvSpPr>
        <p:spPr>
          <a:xfrm>
            <a:off x="176599" y="2440526"/>
            <a:ext cx="1500336" cy="1440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7" name="Овал 6"/>
          <p:cNvSpPr/>
          <p:nvPr/>
        </p:nvSpPr>
        <p:spPr>
          <a:xfrm>
            <a:off x="7437575" y="2441939"/>
            <a:ext cx="1476164" cy="1440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8" name="Овал 7"/>
          <p:cNvSpPr/>
          <p:nvPr/>
        </p:nvSpPr>
        <p:spPr>
          <a:xfrm>
            <a:off x="1979712" y="2440526"/>
            <a:ext cx="1436545" cy="1440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0" name="Овал 9"/>
          <p:cNvSpPr/>
          <p:nvPr/>
        </p:nvSpPr>
        <p:spPr>
          <a:xfrm>
            <a:off x="3797556" y="2469648"/>
            <a:ext cx="1418901" cy="1440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2" name="Прямоугольник 1"/>
          <p:cNvSpPr/>
          <p:nvPr/>
        </p:nvSpPr>
        <p:spPr>
          <a:xfrm>
            <a:off x="2120113" y="1077550"/>
            <a:ext cx="1296144" cy="9696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1" name="Прямоугольник 10"/>
          <p:cNvSpPr/>
          <p:nvPr/>
        </p:nvSpPr>
        <p:spPr>
          <a:xfrm>
            <a:off x="3797556" y="1077550"/>
            <a:ext cx="1296144" cy="9221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2" name="Прямоугольник 11"/>
          <p:cNvSpPr/>
          <p:nvPr/>
        </p:nvSpPr>
        <p:spPr>
          <a:xfrm>
            <a:off x="5511846" y="1077550"/>
            <a:ext cx="1492638" cy="9798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3" name="Прямоугольник 12"/>
          <p:cNvSpPr/>
          <p:nvPr/>
        </p:nvSpPr>
        <p:spPr>
          <a:xfrm>
            <a:off x="1979712" y="4718276"/>
            <a:ext cx="1296144" cy="9221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4" name="Прямоугольник 13"/>
          <p:cNvSpPr/>
          <p:nvPr/>
        </p:nvSpPr>
        <p:spPr>
          <a:xfrm>
            <a:off x="7438707" y="4735216"/>
            <a:ext cx="1476164" cy="1142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5" name="Прямоугольник 14"/>
          <p:cNvSpPr/>
          <p:nvPr/>
        </p:nvSpPr>
        <p:spPr>
          <a:xfrm>
            <a:off x="5512532" y="4719104"/>
            <a:ext cx="1543744" cy="1158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6" name="Прямоугольник 15"/>
          <p:cNvSpPr/>
          <p:nvPr/>
        </p:nvSpPr>
        <p:spPr>
          <a:xfrm>
            <a:off x="278695" y="1077550"/>
            <a:ext cx="1296144" cy="9221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7" name="Прямоугольник 16"/>
          <p:cNvSpPr/>
          <p:nvPr/>
        </p:nvSpPr>
        <p:spPr>
          <a:xfrm>
            <a:off x="3797556" y="4581128"/>
            <a:ext cx="1296144" cy="10592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8" name="Прямоугольник 17"/>
          <p:cNvSpPr/>
          <p:nvPr/>
        </p:nvSpPr>
        <p:spPr>
          <a:xfrm>
            <a:off x="7527585" y="1077550"/>
            <a:ext cx="1296144" cy="9696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9" name="Прямоугольник 18"/>
          <p:cNvSpPr/>
          <p:nvPr/>
        </p:nvSpPr>
        <p:spPr>
          <a:xfrm>
            <a:off x="278695" y="4758980"/>
            <a:ext cx="1296144" cy="8746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0" y="-29518"/>
            <a:ext cx="9073008" cy="8662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лото</a:t>
            </a:r>
            <a:endParaRPr lang="be-BY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9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08053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/>
          <p:cNvSpPr txBox="1">
            <a:spLocks/>
          </p:cNvSpPr>
          <p:nvPr/>
        </p:nvSpPr>
        <p:spPr>
          <a:xfrm>
            <a:off x="-10941" y="32023"/>
            <a:ext cx="9073008" cy="8662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endParaRPr lang="be-BY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49349"/>
              </p:ext>
            </p:extLst>
          </p:nvPr>
        </p:nvGraphicFramePr>
        <p:xfrm>
          <a:off x="1613934" y="1196752"/>
          <a:ext cx="7206537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6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 л.</a:t>
                      </a:r>
                      <a:endParaRPr lang="be-BY" sz="6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?, на 3 </a:t>
                      </a:r>
                      <a:r>
                        <a:rPr lang="ru-RU" sz="6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чем</a:t>
                      </a:r>
                      <a:endParaRPr lang="be-BY" sz="6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6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 5 яс. </a:t>
                      </a:r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ru-RU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чем</a:t>
                      </a:r>
                      <a:endParaRPr lang="be-BY" sz="6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8" name="Picture 4" descr="КЛЁН • Большая российская энциклопедия - электронная верси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5575" y="2191542"/>
            <a:ext cx="1401096" cy="160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ЯСЕНЬ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4" r="6086"/>
          <a:stretch/>
        </p:blipFill>
        <p:spPr bwMode="auto">
          <a:xfrm flipH="1">
            <a:off x="63809" y="3900149"/>
            <a:ext cx="1496070" cy="150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8" descr="Липа. Большая российская энцикло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e-BY"/>
          </a:p>
        </p:txBody>
      </p:sp>
      <p:sp>
        <p:nvSpPr>
          <p:cNvPr id="4" name="AutoShape 10" descr="Липа. Большая российская энцикло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e-BY"/>
          </a:p>
        </p:txBody>
      </p:sp>
      <p:sp>
        <p:nvSpPr>
          <p:cNvPr id="5" name="AutoShape 12" descr="Липа. Большая российская энцикло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e-BY"/>
          </a:p>
        </p:txBody>
      </p:sp>
      <p:sp>
        <p:nvSpPr>
          <p:cNvPr id="6" name="AutoShape 14" descr="Липа мелколистная (Tilia cordata)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e-BY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61" t="22518" r="33603" b="20663"/>
          <a:stretch/>
        </p:blipFill>
        <p:spPr bwMode="auto">
          <a:xfrm flipH="1">
            <a:off x="10334" y="640102"/>
            <a:ext cx="1603019" cy="153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Скругленная соединительная линия 11"/>
          <p:cNvCxnSpPr/>
          <p:nvPr/>
        </p:nvCxnSpPr>
        <p:spPr>
          <a:xfrm rot="10800000">
            <a:off x="3779912" y="1772816"/>
            <a:ext cx="3528392" cy="1512168"/>
          </a:xfrm>
          <a:prstGeom prst="curvedConnector3">
            <a:avLst>
              <a:gd name="adj1" fmla="val -260"/>
            </a:avLst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Выгнутая вниз стрелка 17"/>
          <p:cNvSpPr/>
          <p:nvPr/>
        </p:nvSpPr>
        <p:spPr>
          <a:xfrm rot="16200000">
            <a:off x="7068578" y="3183603"/>
            <a:ext cx="2161331" cy="1224137"/>
          </a:xfrm>
          <a:prstGeom prst="curvedUpArrow">
            <a:avLst>
              <a:gd name="adj1" fmla="val 20920"/>
              <a:gd name="adj2" fmla="val 90229"/>
              <a:gd name="adj3" fmla="val 4269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907702" y="4033185"/>
            <a:ext cx="936106" cy="13330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19" name="Прямоугольник 18"/>
          <p:cNvSpPr/>
          <p:nvPr/>
        </p:nvSpPr>
        <p:spPr>
          <a:xfrm>
            <a:off x="2051720" y="1405876"/>
            <a:ext cx="1728192" cy="76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26" name="Прямоугольник 25"/>
          <p:cNvSpPr/>
          <p:nvPr/>
        </p:nvSpPr>
        <p:spPr>
          <a:xfrm>
            <a:off x="2051720" y="2902097"/>
            <a:ext cx="5184576" cy="76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27" name="Прямоугольник 26"/>
          <p:cNvSpPr/>
          <p:nvPr/>
        </p:nvSpPr>
        <p:spPr>
          <a:xfrm>
            <a:off x="2051719" y="4316845"/>
            <a:ext cx="5485455" cy="76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61066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19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20375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040" y="-29517"/>
            <a:ext cx="8352928" cy="594033"/>
          </a:xfrm>
        </p:spPr>
        <p:txBody>
          <a:bodyPr>
            <a:noAutofit/>
          </a:bodyPr>
          <a:lstStyle/>
          <a:p>
            <a:pPr algn="ctr"/>
            <a:r>
              <a:rPr lang="be-BY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 групповой работы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24810"/>
              </p:ext>
            </p:extLst>
          </p:nvPr>
        </p:nvGraphicFramePr>
        <p:xfrm>
          <a:off x="539552" y="1052736"/>
          <a:ext cx="8136904" cy="5085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8352">
                <a:tc>
                  <a:txBody>
                    <a:bodyPr/>
                    <a:lstStyle/>
                    <a:p>
                      <a:pPr marL="571500" indent="-57150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sz="44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группа:</a:t>
                      </a:r>
                      <a:r>
                        <a:rPr lang="ru-RU" sz="4400" b="1" i="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8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ru-RU" sz="44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сказок.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ru-RU" sz="2000" b="1" i="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indent="-57150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sz="4400" b="1" i="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группа: </a:t>
                      </a:r>
                      <a:r>
                        <a:rPr lang="ru-RU" sz="48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ru-RU" sz="44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метров.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ru-RU" sz="2000" b="1" i="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indent="-57150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sz="4400" b="1" i="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группа: </a:t>
                      </a:r>
                      <a:r>
                        <a:rPr lang="ru-RU" sz="48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</a:t>
                      </a:r>
                      <a:r>
                        <a:rPr lang="ru-RU" sz="44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конфета.</a:t>
                      </a:r>
                      <a:endParaRPr lang="ru-RU" sz="44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993">
                <a:tc>
                  <a:txBody>
                    <a:bodyPr/>
                    <a:lstStyle/>
                    <a:p>
                      <a:pPr marL="571500" marR="0" indent="-5715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44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группа:</a:t>
                      </a:r>
                      <a:r>
                        <a:rPr lang="ru-RU" sz="4400" b="1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800" b="1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r>
                        <a:rPr lang="ru-RU" sz="4800" b="1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400" b="1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минут.</a:t>
                      </a:r>
                      <a:endParaRPr lang="ru-RU" sz="4400" b="1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000" b="1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marR="0" indent="-5715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44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4400" b="1" i="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группа:</a:t>
                      </a:r>
                      <a:r>
                        <a:rPr lang="ru-RU" sz="4400" b="1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800" b="1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r>
                        <a:rPr lang="ru-RU" sz="4400" b="1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снежков.</a:t>
                      </a:r>
                      <a:endParaRPr lang="be-BY" sz="4400" b="1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83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66501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88640"/>
            <a:ext cx="5401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тест</a:t>
            </a:r>
            <a:endParaRPr lang="be-BY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340768"/>
            <a:ext cx="885698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ru-RU" sz="5000" b="1" dirty="0">
                <a:latin typeface="Arial" panose="020B0604020202020204" pitchFamily="34" charset="0"/>
                <a:cs typeface="Arial" panose="020B0604020202020204" pitchFamily="34" charset="0"/>
              </a:rPr>
              <a:t> Компоненты вычитания:</a:t>
            </a:r>
          </a:p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УМЕНЬШАЕМОЕ</a:t>
            </a: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       СЛАГАЕМОЕ</a:t>
            </a: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       РАЗНОСТЬ </a:t>
            </a:r>
            <a:endParaRPr lang="be-BY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36148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743</TotalTime>
  <Words>203</Words>
  <Application>Microsoft Office PowerPoint</Application>
  <PresentationFormat>Паказ на экране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6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Trebuchet MS</vt:lpstr>
      <vt:lpstr>Wingdings</vt:lpstr>
      <vt:lpstr>Воздушный поток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Галина</cp:lastModifiedBy>
  <cp:revision>68</cp:revision>
  <dcterms:created xsi:type="dcterms:W3CDTF">2022-02-01T18:38:16Z</dcterms:created>
  <dcterms:modified xsi:type="dcterms:W3CDTF">2025-01-06T19:17:13Z</dcterms:modified>
</cp:coreProperties>
</file>